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 id="2147483798" r:id="rId2"/>
    <p:sldMasterId id="2147483805" r:id="rId3"/>
    <p:sldMasterId id="2147483812" r:id="rId4"/>
  </p:sldMasterIdLst>
  <p:notesMasterIdLst>
    <p:notesMasterId r:id="rId22"/>
  </p:notesMasterIdLst>
  <p:sldIdLst>
    <p:sldId id="282" r:id="rId5"/>
    <p:sldId id="272" r:id="rId6"/>
    <p:sldId id="292" r:id="rId7"/>
    <p:sldId id="266" r:id="rId8"/>
    <p:sldId id="293" r:id="rId9"/>
    <p:sldId id="309" r:id="rId10"/>
    <p:sldId id="289" r:id="rId11"/>
    <p:sldId id="310" r:id="rId12"/>
    <p:sldId id="280" r:id="rId13"/>
    <p:sldId id="312" r:id="rId14"/>
    <p:sldId id="274" r:id="rId15"/>
    <p:sldId id="275" r:id="rId16"/>
    <p:sldId id="294" r:id="rId17"/>
    <p:sldId id="296" r:id="rId18"/>
    <p:sldId id="295" r:id="rId19"/>
    <p:sldId id="281" r:id="rId20"/>
    <p:sldId id="283"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77262" autoAdjust="0"/>
  </p:normalViewPr>
  <p:slideViewPr>
    <p:cSldViewPr snapToGrid="0" showGuides="1">
      <p:cViewPr varScale="1">
        <p:scale>
          <a:sx n="86" d="100"/>
          <a:sy n="86" d="100"/>
        </p:scale>
        <p:origin x="786" y="84"/>
      </p:cViewPr>
      <p:guideLst>
        <p:guide orient="horz" pos="2160"/>
        <p:guide pos="3840"/>
      </p:guideLst>
    </p:cSldViewPr>
  </p:slideViewPr>
  <p:outlineViewPr>
    <p:cViewPr>
      <p:scale>
        <a:sx n="33" d="100"/>
        <a:sy n="33" d="100"/>
      </p:scale>
      <p:origin x="0" y="-792"/>
    </p:cViewPr>
  </p:outlineViewPr>
  <p:notesTextViewPr>
    <p:cViewPr>
      <p:scale>
        <a:sx n="1" d="1"/>
        <a:sy n="1" d="1"/>
      </p:scale>
      <p:origin x="0" y="0"/>
    </p:cViewPr>
  </p:notesTextViewPr>
  <p:sorterViewPr>
    <p:cViewPr>
      <p:scale>
        <a:sx n="100" d="100"/>
        <a:sy n="100" d="100"/>
      </p:scale>
      <p:origin x="0" y="-2760"/>
    </p:cViewPr>
  </p:sorterViewPr>
  <p:notesViewPr>
    <p:cSldViewPr snapToGrid="0">
      <p:cViewPr varScale="1">
        <p:scale>
          <a:sx n="83" d="100"/>
          <a:sy n="83" d="100"/>
        </p:scale>
        <p:origin x="313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60E5165-90E6-4075-8EA3-BE41231911E9}" type="datetimeFigureOut">
              <a:rPr lang="de-DE" smtClean="0"/>
              <a:t>02.08.2021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C55A7-2B01-4C3A-B683-9A15AA7F4976}" type="slidenum">
              <a:rPr lang="de-DE" smtClean="0"/>
              <a:t>‹Nr.›</a:t>
            </a:fld>
            <a:endParaRPr lang="de-DE"/>
          </a:p>
        </p:txBody>
      </p:sp>
    </p:spTree>
    <p:extLst>
      <p:ext uri="{BB962C8B-B14F-4D97-AF65-F5344CB8AC3E}">
        <p14:creationId xmlns:p14="http://schemas.microsoft.com/office/powerpoint/2010/main" val="16441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a:t>
            </a:fld>
            <a:endParaRPr lang="de-DE"/>
          </a:p>
        </p:txBody>
      </p:sp>
    </p:spTree>
    <p:extLst>
      <p:ext uri="{BB962C8B-B14F-4D97-AF65-F5344CB8AC3E}">
        <p14:creationId xmlns:p14="http://schemas.microsoft.com/office/powerpoint/2010/main" val="424831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smtClean="0"/>
              <a:t>During the inspection we have exactly one shot of the container per perspective. The self-driving car reanalyzes the environment every few milliseconds and can correct previously made decisions without endangering the safety of the passengers.</a:t>
            </a:r>
          </a:p>
          <a:p>
            <a:r>
              <a:rPr lang="en-US" baseline="0" smtClean="0"/>
              <a:t>It's easy to see how this works. When we as humans inspect a container for faults we pick it up, rotate it, look at it from many angles and make a decision from the sum of the views we see. We don't go blink once briefly and try to make a decision from the memory of what we saw. But this is what our inspection does because there is simply not enough time for a detailed analysis.</a:t>
            </a:r>
          </a:p>
          <a:p>
            <a:r>
              <a:rPr lang="en-US" baseline="0" smtClean="0"/>
              <a:t>Seen in this light, the comparison between a self-driving car and an inspection machine is very misleading.</a:t>
            </a:r>
            <a:endParaRPr lang="de-DE" baseline="0" smtClean="0"/>
          </a:p>
        </p:txBody>
      </p:sp>
      <p:sp>
        <p:nvSpPr>
          <p:cNvPr id="4" name="Foliennummernplatzhalter 3"/>
          <p:cNvSpPr>
            <a:spLocks noGrp="1"/>
          </p:cNvSpPr>
          <p:nvPr>
            <p:ph type="sldNum" sz="quarter" idx="10"/>
          </p:nvPr>
        </p:nvSpPr>
        <p:spPr/>
        <p:txBody>
          <a:bodyPr/>
          <a:lstStyle/>
          <a:p>
            <a:fld id="{255C55A7-2B01-4C3A-B683-9A15AA7F4976}" type="slidenum">
              <a:rPr lang="de-DE" smtClean="0"/>
              <a:t>10</a:t>
            </a:fld>
            <a:endParaRPr lang="de-DE"/>
          </a:p>
        </p:txBody>
      </p:sp>
    </p:spTree>
    <p:extLst>
      <p:ext uri="{BB962C8B-B14F-4D97-AF65-F5344CB8AC3E}">
        <p14:creationId xmlns:p14="http://schemas.microsoft.com/office/powerpoint/2010/main" val="387005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Now </a:t>
            </a:r>
            <a:r>
              <a:rPr lang="de-DE" err="1" smtClean="0"/>
              <a:t>we</a:t>
            </a:r>
            <a:r>
              <a:rPr lang="de-DE" smtClean="0"/>
              <a:t> </a:t>
            </a:r>
            <a:r>
              <a:rPr lang="de-DE" err="1" smtClean="0"/>
              <a:t>come</a:t>
            </a:r>
            <a:r>
              <a:rPr lang="de-DE" smtClean="0"/>
              <a:t> </a:t>
            </a:r>
            <a:r>
              <a:rPr lang="de-DE" err="1" smtClean="0"/>
              <a:t>to</a:t>
            </a:r>
            <a:r>
              <a:rPr lang="de-DE" smtClean="0"/>
              <a:t> </a:t>
            </a:r>
            <a:r>
              <a:rPr lang="de-DE" err="1" smtClean="0"/>
              <a:t>one</a:t>
            </a:r>
            <a:r>
              <a:rPr lang="de-DE" smtClean="0"/>
              <a:t> </a:t>
            </a:r>
            <a:r>
              <a:rPr lang="de-DE" err="1" smtClean="0"/>
              <a:t>of</a:t>
            </a:r>
            <a:r>
              <a:rPr lang="de-DE" smtClean="0"/>
              <a:t> </a:t>
            </a:r>
            <a:r>
              <a:rPr lang="de-DE" err="1" smtClean="0"/>
              <a:t>the</a:t>
            </a:r>
            <a:r>
              <a:rPr lang="de-DE" smtClean="0"/>
              <a:t> </a:t>
            </a:r>
            <a:r>
              <a:rPr lang="de-DE" err="1" smtClean="0"/>
              <a:t>main</a:t>
            </a:r>
            <a:r>
              <a:rPr lang="de-DE" smtClean="0"/>
              <a:t> </a:t>
            </a:r>
            <a:r>
              <a:rPr lang="de-DE" err="1" smtClean="0"/>
              <a:t>problems</a:t>
            </a:r>
            <a:r>
              <a:rPr lang="de-DE" smtClean="0"/>
              <a:t> </a:t>
            </a:r>
            <a:r>
              <a:rPr lang="de-DE" err="1" smtClean="0"/>
              <a:t>of</a:t>
            </a:r>
            <a:r>
              <a:rPr lang="de-DE" smtClean="0"/>
              <a:t> </a:t>
            </a:r>
            <a:r>
              <a:rPr lang="de-DE" err="1" smtClean="0"/>
              <a:t>Deep</a:t>
            </a:r>
            <a:r>
              <a:rPr lang="de-DE" smtClean="0"/>
              <a:t> Learning.</a:t>
            </a:r>
            <a:r>
              <a:rPr lang="de-DE" baseline="0" smtClean="0"/>
              <a:t> </a:t>
            </a:r>
            <a:r>
              <a:rPr lang="de-DE" baseline="0" err="1" smtClean="0"/>
              <a:t>It</a:t>
            </a:r>
            <a:r>
              <a:rPr lang="de-DE" baseline="0" smtClean="0"/>
              <a:t> </a:t>
            </a:r>
            <a:r>
              <a:rPr lang="de-DE" baseline="0" err="1" smtClean="0"/>
              <a:t>is</a:t>
            </a:r>
            <a:r>
              <a:rPr lang="de-DE" baseline="0" smtClean="0"/>
              <a:t> a </a:t>
            </a:r>
            <a:r>
              <a:rPr lang="de-DE" baseline="0" err="1" smtClean="0"/>
              <a:t>black</a:t>
            </a:r>
            <a:r>
              <a:rPr lang="de-DE" baseline="0" smtClean="0"/>
              <a:t> box. So </a:t>
            </a:r>
            <a:r>
              <a:rPr lang="de-DE" baseline="0" err="1" smtClean="0"/>
              <a:t>even</a:t>
            </a:r>
            <a:r>
              <a:rPr lang="de-DE" baseline="0" smtClean="0"/>
              <a:t> </a:t>
            </a:r>
            <a:r>
              <a:rPr lang="de-DE" baseline="0" err="1" smtClean="0"/>
              <a:t>when</a:t>
            </a:r>
            <a:r>
              <a:rPr lang="de-DE" baseline="0" smtClean="0"/>
              <a:t> </a:t>
            </a:r>
            <a:r>
              <a:rPr lang="de-DE" baseline="0" err="1" smtClean="0"/>
              <a:t>it</a:t>
            </a:r>
            <a:r>
              <a:rPr lang="de-DE" baseline="0" smtClean="0"/>
              <a:t> </a:t>
            </a:r>
            <a:r>
              <a:rPr lang="de-DE" baseline="0" err="1" smtClean="0"/>
              <a:t>has</a:t>
            </a:r>
            <a:r>
              <a:rPr lang="de-DE" baseline="0" smtClean="0"/>
              <a:t> </a:t>
            </a:r>
            <a:r>
              <a:rPr lang="de-DE" baseline="0" err="1" smtClean="0"/>
              <a:t>very</a:t>
            </a:r>
            <a:r>
              <a:rPr lang="de-DE" baseline="0" smtClean="0"/>
              <a:t> high </a:t>
            </a:r>
            <a:r>
              <a:rPr lang="de-DE" baseline="0" err="1" smtClean="0"/>
              <a:t>correct</a:t>
            </a:r>
            <a:r>
              <a:rPr lang="de-DE" baseline="0" smtClean="0"/>
              <a:t> </a:t>
            </a:r>
            <a:r>
              <a:rPr lang="de-DE" baseline="0" err="1" smtClean="0"/>
              <a:t>recognition</a:t>
            </a:r>
            <a:r>
              <a:rPr lang="de-DE" baseline="0" smtClean="0"/>
              <a:t> </a:t>
            </a:r>
            <a:r>
              <a:rPr lang="de-DE" baseline="0" err="1" smtClean="0"/>
              <a:t>rates</a:t>
            </a:r>
            <a:r>
              <a:rPr lang="de-DE" baseline="0" smtClean="0"/>
              <a:t> </a:t>
            </a:r>
            <a:r>
              <a:rPr lang="de-DE" baseline="0" err="1" smtClean="0"/>
              <a:t>most</a:t>
            </a:r>
            <a:r>
              <a:rPr lang="de-DE" baseline="0" smtClean="0"/>
              <a:t> </a:t>
            </a:r>
            <a:r>
              <a:rPr lang="de-DE" baseline="0" err="1" smtClean="0"/>
              <a:t>of</a:t>
            </a:r>
            <a:r>
              <a:rPr lang="de-DE" baseline="0" smtClean="0"/>
              <a:t> </a:t>
            </a:r>
            <a:r>
              <a:rPr lang="de-DE" baseline="0" err="1" smtClean="0"/>
              <a:t>the</a:t>
            </a:r>
            <a:r>
              <a:rPr lang="de-DE" baseline="0" smtClean="0"/>
              <a:t> time, </a:t>
            </a:r>
            <a:r>
              <a:rPr lang="de-DE" baseline="0" err="1" smtClean="0"/>
              <a:t>it</a:t>
            </a:r>
            <a:r>
              <a:rPr lang="de-DE" baseline="0" smtClean="0"/>
              <a:t> </a:t>
            </a:r>
            <a:r>
              <a:rPr lang="de-DE" baseline="0" err="1" smtClean="0"/>
              <a:t>can</a:t>
            </a:r>
            <a:r>
              <a:rPr lang="de-DE" baseline="0" smtClean="0"/>
              <a:t> </a:t>
            </a:r>
            <a:r>
              <a:rPr lang="de-DE" baseline="0" err="1" smtClean="0"/>
              <a:t>suddenly</a:t>
            </a:r>
            <a:r>
              <a:rPr lang="de-DE" baseline="0" smtClean="0"/>
              <a:t> out </a:t>
            </a:r>
            <a:r>
              <a:rPr lang="de-DE" baseline="0" err="1" smtClean="0"/>
              <a:t>of</a:t>
            </a:r>
            <a:r>
              <a:rPr lang="de-DE" baseline="0" smtClean="0"/>
              <a:t> </a:t>
            </a:r>
            <a:r>
              <a:rPr lang="de-DE" baseline="0" err="1" smtClean="0"/>
              <a:t>nothing</a:t>
            </a:r>
            <a:r>
              <a:rPr lang="de-DE" baseline="0" smtClean="0"/>
              <a:t> </a:t>
            </a:r>
            <a:r>
              <a:rPr lang="de-DE" baseline="0" err="1" smtClean="0"/>
              <a:t>surprise</a:t>
            </a:r>
            <a:r>
              <a:rPr lang="de-DE" baseline="0" smtClean="0"/>
              <a:t> </a:t>
            </a:r>
            <a:r>
              <a:rPr lang="de-DE" baseline="0" err="1" smtClean="0"/>
              <a:t>us</a:t>
            </a:r>
            <a:r>
              <a:rPr lang="de-DE" baseline="0" smtClean="0"/>
              <a:t> </a:t>
            </a:r>
            <a:r>
              <a:rPr lang="de-DE" baseline="0" err="1" smtClean="0"/>
              <a:t>with</a:t>
            </a:r>
            <a:r>
              <a:rPr lang="de-DE" baseline="0" smtClean="0"/>
              <a:t> a </a:t>
            </a:r>
            <a:r>
              <a:rPr lang="de-DE" baseline="0" err="1" smtClean="0"/>
              <a:t>false</a:t>
            </a:r>
            <a:r>
              <a:rPr lang="de-DE" baseline="0" smtClean="0"/>
              <a:t> </a:t>
            </a:r>
            <a:r>
              <a:rPr lang="de-DE" baseline="0" err="1" smtClean="0"/>
              <a:t>recognition</a:t>
            </a:r>
            <a:r>
              <a:rPr lang="de-DE" baseline="0" smtClean="0"/>
              <a:t> </a:t>
            </a:r>
            <a:r>
              <a:rPr lang="de-DE" baseline="0" err="1" smtClean="0"/>
              <a:t>result</a:t>
            </a:r>
            <a:r>
              <a:rPr lang="de-DE" baseline="0" smtClean="0"/>
              <a:t> on an </a:t>
            </a:r>
            <a:r>
              <a:rPr lang="de-DE" baseline="0" err="1" smtClean="0"/>
              <a:t>image</a:t>
            </a:r>
            <a:r>
              <a:rPr lang="de-DE" baseline="0" smtClean="0"/>
              <a:t> </a:t>
            </a:r>
            <a:r>
              <a:rPr lang="de-DE" baseline="0" err="1" smtClean="0"/>
              <a:t>that</a:t>
            </a:r>
            <a:r>
              <a:rPr lang="de-DE" baseline="0" smtClean="0"/>
              <a:t> </a:t>
            </a:r>
            <a:r>
              <a:rPr lang="de-DE" baseline="0" err="1" smtClean="0"/>
              <a:t>should</a:t>
            </a:r>
            <a:r>
              <a:rPr lang="de-DE" baseline="0" smtClean="0"/>
              <a:t> </a:t>
            </a:r>
            <a:r>
              <a:rPr lang="de-DE" baseline="0" err="1" smtClean="0"/>
              <a:t>be</a:t>
            </a:r>
            <a:r>
              <a:rPr lang="de-DE" baseline="0" smtClean="0"/>
              <a:t> </a:t>
            </a:r>
            <a:r>
              <a:rPr lang="de-DE" baseline="0" err="1" smtClean="0"/>
              <a:t>clearly</a:t>
            </a:r>
            <a:r>
              <a:rPr lang="de-DE" baseline="0" smtClean="0"/>
              <a:t> </a:t>
            </a:r>
            <a:r>
              <a:rPr lang="de-DE" baseline="0" err="1" smtClean="0"/>
              <a:t>recognizable</a:t>
            </a:r>
            <a:r>
              <a:rPr lang="de-DE" baseline="0" smtClean="0"/>
              <a:t>. </a:t>
            </a:r>
            <a:r>
              <a:rPr lang="de-DE" baseline="0" err="1" smtClean="0"/>
              <a:t>And</a:t>
            </a:r>
            <a:r>
              <a:rPr lang="de-DE" baseline="0" smtClean="0"/>
              <a:t> </a:t>
            </a:r>
            <a:r>
              <a:rPr lang="de-DE" baseline="0" err="1" smtClean="0"/>
              <a:t>then</a:t>
            </a:r>
            <a:r>
              <a:rPr lang="de-DE" baseline="0" smtClean="0"/>
              <a:t> </a:t>
            </a:r>
            <a:r>
              <a:rPr lang="de-DE" baseline="0" err="1" smtClean="0"/>
              <a:t>it</a:t>
            </a:r>
            <a:r>
              <a:rPr lang="de-DE" baseline="0" smtClean="0"/>
              <a:t> </a:t>
            </a:r>
            <a:r>
              <a:rPr lang="de-DE" baseline="0" err="1" smtClean="0"/>
              <a:t>gets</a:t>
            </a:r>
            <a:r>
              <a:rPr lang="de-DE" baseline="0" smtClean="0"/>
              <a:t> </a:t>
            </a:r>
            <a:r>
              <a:rPr lang="de-DE" baseline="0" err="1" smtClean="0"/>
              <a:t>tricky</a:t>
            </a:r>
            <a:r>
              <a:rPr lang="de-DE" baseline="0" smtClean="0"/>
              <a:t>. An </a:t>
            </a:r>
            <a:r>
              <a:rPr lang="de-DE" baseline="0" err="1" smtClean="0"/>
              <a:t>army</a:t>
            </a:r>
            <a:r>
              <a:rPr lang="de-DE" baseline="0" smtClean="0"/>
              <a:t> </a:t>
            </a:r>
            <a:r>
              <a:rPr lang="de-DE" baseline="0" err="1" smtClean="0"/>
              <a:t>of</a:t>
            </a:r>
            <a:r>
              <a:rPr lang="de-DE" baseline="0" smtClean="0"/>
              <a:t> </a:t>
            </a:r>
            <a:r>
              <a:rPr lang="de-DE" baseline="0" err="1" smtClean="0"/>
              <a:t>scientists</a:t>
            </a:r>
            <a:r>
              <a:rPr lang="de-DE" baseline="0" smtClean="0"/>
              <a:t> </a:t>
            </a:r>
            <a:r>
              <a:rPr lang="de-DE" baseline="0" err="1" smtClean="0"/>
              <a:t>is</a:t>
            </a:r>
            <a:r>
              <a:rPr lang="de-DE" baseline="0" smtClean="0"/>
              <a:t> </a:t>
            </a:r>
            <a:r>
              <a:rPr lang="de-DE" baseline="0" err="1" smtClean="0"/>
              <a:t>working</a:t>
            </a:r>
            <a:r>
              <a:rPr lang="de-DE" baseline="0" smtClean="0"/>
              <a:t> on </a:t>
            </a:r>
            <a:r>
              <a:rPr lang="de-DE" baseline="0" err="1" smtClean="0"/>
              <a:t>this</a:t>
            </a:r>
            <a:r>
              <a:rPr lang="de-DE" baseline="0" smtClean="0"/>
              <a:t> </a:t>
            </a:r>
            <a:r>
              <a:rPr lang="de-DE" baseline="0" err="1" smtClean="0"/>
              <a:t>problem</a:t>
            </a:r>
            <a:r>
              <a:rPr lang="de-DE" baseline="0" smtClean="0"/>
              <a:t>. </a:t>
            </a:r>
            <a:r>
              <a:rPr lang="de-DE" baseline="0" err="1" smtClean="0"/>
              <a:t>Basically</a:t>
            </a:r>
            <a:r>
              <a:rPr lang="de-DE" baseline="0" smtClean="0"/>
              <a:t> </a:t>
            </a:r>
            <a:r>
              <a:rPr lang="de-DE" baseline="0" err="1" smtClean="0"/>
              <a:t>one</a:t>
            </a:r>
            <a:r>
              <a:rPr lang="de-DE" baseline="0" smtClean="0"/>
              <a:t> </a:t>
            </a:r>
            <a:r>
              <a:rPr lang="de-DE" baseline="0" err="1" smtClean="0"/>
              <a:t>can</a:t>
            </a:r>
            <a:r>
              <a:rPr lang="de-DE" baseline="0" smtClean="0"/>
              <a:t> </a:t>
            </a:r>
            <a:r>
              <a:rPr lang="de-DE" baseline="0" err="1" smtClean="0"/>
              <a:t>say</a:t>
            </a:r>
            <a:r>
              <a:rPr lang="de-DE" baseline="0" smtClean="0"/>
              <a:t>, </a:t>
            </a:r>
            <a:r>
              <a:rPr lang="de-DE" baseline="0" err="1" smtClean="0"/>
              <a:t>the</a:t>
            </a:r>
            <a:r>
              <a:rPr lang="de-DE" baseline="0" smtClean="0"/>
              <a:t> </a:t>
            </a:r>
            <a:r>
              <a:rPr lang="de-DE" baseline="0" err="1" smtClean="0"/>
              <a:t>great</a:t>
            </a:r>
            <a:r>
              <a:rPr lang="de-DE" baseline="0" smtClean="0"/>
              <a:t> </a:t>
            </a:r>
            <a:r>
              <a:rPr lang="de-DE" baseline="0" err="1" smtClean="0"/>
              <a:t>advantage</a:t>
            </a:r>
            <a:r>
              <a:rPr lang="de-DE" baseline="0" smtClean="0"/>
              <a:t> </a:t>
            </a:r>
            <a:r>
              <a:rPr lang="de-DE" baseline="0" err="1" smtClean="0"/>
              <a:t>of</a:t>
            </a:r>
            <a:r>
              <a:rPr lang="de-DE" baseline="0" smtClean="0"/>
              <a:t> </a:t>
            </a:r>
            <a:r>
              <a:rPr lang="de-DE" baseline="0" err="1" smtClean="0"/>
              <a:t>the</a:t>
            </a:r>
            <a:r>
              <a:rPr lang="de-DE" baseline="0" smtClean="0"/>
              <a:t> </a:t>
            </a:r>
            <a:r>
              <a:rPr lang="de-DE" baseline="0" err="1" smtClean="0"/>
              <a:t>deep</a:t>
            </a:r>
            <a:r>
              <a:rPr lang="de-DE" baseline="0" smtClean="0"/>
              <a:t> </a:t>
            </a:r>
            <a:r>
              <a:rPr lang="de-DE" baseline="0" err="1" smtClean="0"/>
              <a:t>learning</a:t>
            </a:r>
            <a:r>
              <a:rPr lang="de-DE" baseline="0" smtClean="0"/>
              <a:t> </a:t>
            </a:r>
            <a:r>
              <a:rPr lang="de-DE" baseline="0" err="1" smtClean="0"/>
              <a:t>neural</a:t>
            </a:r>
            <a:r>
              <a:rPr lang="de-DE" baseline="0" smtClean="0"/>
              <a:t> </a:t>
            </a:r>
            <a:r>
              <a:rPr lang="de-DE" baseline="0" err="1" smtClean="0"/>
              <a:t>network</a:t>
            </a:r>
            <a:r>
              <a:rPr lang="de-DE" baseline="0" smtClean="0"/>
              <a:t> </a:t>
            </a:r>
            <a:r>
              <a:rPr lang="de-DE" baseline="0" err="1" smtClean="0"/>
              <a:t>to</a:t>
            </a:r>
            <a:r>
              <a:rPr lang="de-DE" baseline="0" smtClean="0"/>
              <a:t> </a:t>
            </a:r>
            <a:r>
              <a:rPr lang="de-DE" baseline="0" err="1" smtClean="0"/>
              <a:t>extract</a:t>
            </a:r>
            <a:r>
              <a:rPr lang="de-DE" baseline="0" smtClean="0"/>
              <a:t> its </a:t>
            </a:r>
            <a:r>
              <a:rPr lang="de-DE" baseline="0" err="1" smtClean="0"/>
              <a:t>own</a:t>
            </a:r>
            <a:r>
              <a:rPr lang="de-DE" baseline="0" smtClean="0"/>
              <a:t> </a:t>
            </a:r>
            <a:r>
              <a:rPr lang="de-DE" baseline="0" err="1" smtClean="0"/>
              <a:t>features</a:t>
            </a:r>
            <a:r>
              <a:rPr lang="de-DE" baseline="0" smtClean="0"/>
              <a:t> </a:t>
            </a:r>
            <a:r>
              <a:rPr lang="de-DE" baseline="0" err="1" smtClean="0"/>
              <a:t>from</a:t>
            </a:r>
            <a:r>
              <a:rPr lang="de-DE" baseline="0" smtClean="0"/>
              <a:t> </a:t>
            </a:r>
            <a:r>
              <a:rPr lang="de-DE" baseline="0" err="1" smtClean="0"/>
              <a:t>the</a:t>
            </a:r>
            <a:r>
              <a:rPr lang="de-DE" baseline="0" smtClean="0"/>
              <a:t> </a:t>
            </a:r>
            <a:r>
              <a:rPr lang="de-DE" baseline="0" err="1" smtClean="0"/>
              <a:t>image</a:t>
            </a:r>
            <a:r>
              <a:rPr lang="de-DE" baseline="0" smtClean="0"/>
              <a:t> </a:t>
            </a:r>
            <a:r>
              <a:rPr lang="de-DE" baseline="0" err="1" smtClean="0"/>
              <a:t>for</a:t>
            </a:r>
            <a:r>
              <a:rPr lang="de-DE" baseline="0" smtClean="0"/>
              <a:t> its </a:t>
            </a:r>
            <a:r>
              <a:rPr lang="de-DE" baseline="0" err="1" smtClean="0"/>
              <a:t>decision</a:t>
            </a:r>
            <a:r>
              <a:rPr lang="de-DE" baseline="0" smtClean="0"/>
              <a:t> </a:t>
            </a:r>
            <a:r>
              <a:rPr lang="de-DE" baseline="0" err="1" smtClean="0"/>
              <a:t>is</a:t>
            </a:r>
            <a:r>
              <a:rPr lang="de-DE" baseline="0" smtClean="0"/>
              <a:t> </a:t>
            </a:r>
            <a:r>
              <a:rPr lang="de-DE" baseline="0" err="1" smtClean="0"/>
              <a:t>its</a:t>
            </a:r>
            <a:r>
              <a:rPr lang="de-DE" baseline="0" smtClean="0"/>
              <a:t> </a:t>
            </a:r>
            <a:r>
              <a:rPr lang="de-DE" baseline="0" err="1" smtClean="0"/>
              <a:t>biggest</a:t>
            </a:r>
            <a:r>
              <a:rPr lang="de-DE" baseline="0" smtClean="0"/>
              <a:t> </a:t>
            </a:r>
            <a:r>
              <a:rPr lang="de-DE" baseline="0" err="1" smtClean="0"/>
              <a:t>curse</a:t>
            </a:r>
            <a:r>
              <a:rPr lang="de-DE" baseline="0" smtClean="0"/>
              <a:t> due </a:t>
            </a:r>
            <a:r>
              <a:rPr lang="de-DE" baseline="0" err="1" smtClean="0"/>
              <a:t>to</a:t>
            </a:r>
            <a:r>
              <a:rPr lang="de-DE" baseline="0" smtClean="0"/>
              <a:t> </a:t>
            </a:r>
            <a:r>
              <a:rPr lang="de-DE" baseline="0" err="1" smtClean="0"/>
              <a:t>its</a:t>
            </a:r>
            <a:r>
              <a:rPr lang="de-DE" baseline="0" smtClean="0"/>
              <a:t> </a:t>
            </a:r>
            <a:r>
              <a:rPr lang="de-DE" baseline="0" err="1" smtClean="0"/>
              <a:t>compexity</a:t>
            </a:r>
            <a:r>
              <a:rPr lang="de-DE" baseline="0" smtClean="0"/>
              <a:t> </a:t>
            </a:r>
            <a:r>
              <a:rPr lang="de-DE" baseline="0" err="1" smtClean="0"/>
              <a:t>when</a:t>
            </a:r>
            <a:r>
              <a:rPr lang="de-DE" baseline="0" smtClean="0"/>
              <a:t> </a:t>
            </a:r>
            <a:r>
              <a:rPr lang="de-DE" baseline="0" err="1" smtClean="0"/>
              <a:t>it</a:t>
            </a:r>
            <a:r>
              <a:rPr lang="de-DE" baseline="0" smtClean="0"/>
              <a:t> </a:t>
            </a:r>
            <a:r>
              <a:rPr lang="de-DE" baseline="0" err="1" smtClean="0"/>
              <a:t>comes</a:t>
            </a:r>
            <a:r>
              <a:rPr lang="de-DE" baseline="0" smtClean="0"/>
              <a:t> </a:t>
            </a:r>
            <a:r>
              <a:rPr lang="de-DE" baseline="0" err="1" smtClean="0"/>
              <a:t>to</a:t>
            </a:r>
            <a:r>
              <a:rPr lang="de-DE" baseline="0" smtClean="0"/>
              <a:t> </a:t>
            </a:r>
            <a:r>
              <a:rPr lang="de-DE" baseline="0" err="1" smtClean="0"/>
              <a:t>explain</a:t>
            </a:r>
            <a:r>
              <a:rPr lang="de-DE" baseline="0" smtClean="0"/>
              <a:t> </a:t>
            </a:r>
            <a:r>
              <a:rPr lang="de-DE" baseline="0" err="1" smtClean="0"/>
              <a:t>why</a:t>
            </a:r>
            <a:r>
              <a:rPr lang="de-DE" baseline="0" smtClean="0"/>
              <a:t> </a:t>
            </a:r>
            <a:r>
              <a:rPr lang="de-DE" baseline="0" err="1" smtClean="0"/>
              <a:t>it</a:t>
            </a:r>
            <a:r>
              <a:rPr lang="de-DE" baseline="0" smtClean="0"/>
              <a:t> </a:t>
            </a:r>
            <a:r>
              <a:rPr lang="de-DE" baseline="0" err="1" smtClean="0"/>
              <a:t>decided</a:t>
            </a:r>
            <a:r>
              <a:rPr lang="de-DE" baseline="0" smtClean="0"/>
              <a:t> </a:t>
            </a:r>
            <a:r>
              <a:rPr lang="de-DE" baseline="0" err="1" smtClean="0"/>
              <a:t>this</a:t>
            </a:r>
            <a:r>
              <a:rPr lang="de-DE" baseline="0" smtClean="0"/>
              <a:t> </a:t>
            </a:r>
            <a:r>
              <a:rPr lang="de-DE" baseline="0" err="1" smtClean="0"/>
              <a:t>or</a:t>
            </a:r>
            <a:r>
              <a:rPr lang="de-DE" baseline="0" smtClean="0"/>
              <a:t> </a:t>
            </a:r>
            <a:r>
              <a:rPr lang="de-DE" baseline="0" err="1" smtClean="0"/>
              <a:t>that</a:t>
            </a:r>
            <a:r>
              <a:rPr lang="de-DE" baseline="0" smtClean="0"/>
              <a:t> </a:t>
            </a:r>
            <a:r>
              <a:rPr lang="de-DE" baseline="0" err="1" smtClean="0"/>
              <a:t>way</a:t>
            </a:r>
            <a:r>
              <a:rPr lang="de-DE" baseline="0" smtClean="0"/>
              <a:t>. </a:t>
            </a:r>
            <a:r>
              <a:rPr lang="en-US" baseline="0" smtClean="0"/>
              <a:t>This becomes a problem especially when you want to correct the fault. Since you can't tell exactly which nodes are responsible for the result, you can't simply adjust them. HEUFT is much more advanced in this respect with the HEUFT reflexx² image processing classifier.</a:t>
            </a:r>
          </a:p>
          <a:p>
            <a:r>
              <a:rPr lang="de-DE" baseline="0" smtClean="0"/>
              <a:t>Let </a:t>
            </a:r>
            <a:r>
              <a:rPr lang="de-DE" baseline="0" err="1" smtClean="0"/>
              <a:t>me</a:t>
            </a:r>
            <a:r>
              <a:rPr lang="de-DE" baseline="0" smtClean="0"/>
              <a:t> </a:t>
            </a:r>
            <a:r>
              <a:rPr lang="de-DE" baseline="0" err="1" smtClean="0"/>
              <a:t>give</a:t>
            </a:r>
            <a:r>
              <a:rPr lang="de-DE" baseline="0" smtClean="0"/>
              <a:t> </a:t>
            </a:r>
            <a:r>
              <a:rPr lang="de-DE" baseline="0" err="1" smtClean="0"/>
              <a:t>you</a:t>
            </a:r>
            <a:r>
              <a:rPr lang="de-DE" baseline="0" smtClean="0"/>
              <a:t> </a:t>
            </a:r>
            <a:r>
              <a:rPr lang="de-DE" baseline="0" err="1" smtClean="0"/>
              <a:t>some</a:t>
            </a:r>
            <a:r>
              <a:rPr lang="de-DE" baseline="0" smtClean="0"/>
              <a:t> </a:t>
            </a:r>
            <a:r>
              <a:rPr lang="de-DE" baseline="0" err="1" smtClean="0"/>
              <a:t>examples</a:t>
            </a:r>
            <a:r>
              <a:rPr lang="de-DE" baseline="0" smtClean="0"/>
              <a:t>.</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11</a:t>
            </a:fld>
            <a:endParaRPr lang="de-DE"/>
          </a:p>
        </p:txBody>
      </p:sp>
    </p:spTree>
    <p:extLst>
      <p:ext uri="{BB962C8B-B14F-4D97-AF65-F5344CB8AC3E}">
        <p14:creationId xmlns:p14="http://schemas.microsoft.com/office/powerpoint/2010/main" val="210838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smtClean="0"/>
              <a:t>Here you can see an example of a neural network that was trained to distinguish huskies from wolves. The hit rate was very high and only one husky was recognized as a wolf. But why? As it turned out, the AI learned the snow in the background as a crucial distinguishing feature. Not the features (eyes, ears, fur, etc.) of the husky as we would think.</a:t>
            </a:r>
          </a:p>
          <a:p>
            <a:pPr marL="0" indent="0">
              <a:buFont typeface="Arial" panose="020B0604020202020204" pitchFamily="34" charset="0"/>
              <a:buNone/>
            </a:pPr>
            <a:r>
              <a:rPr lang="en-US" smtClean="0"/>
              <a:t>This sort of thing can happen quickly if you don't pay attention to such clusters in the data you learn with. If you look at the training images used, wolves are always shown in the snow. Since the AI does not know what the image is about (it is supposed to teach itself), it takes the background into account as much as the husky or wolf in the foreground.</a:t>
            </a:r>
          </a:p>
          <a:p>
            <a:pPr marL="0" indent="0">
              <a:buFont typeface="Arial" panose="020B0604020202020204" pitchFamily="34" charset="0"/>
              <a:buNone/>
            </a:pPr>
            <a:r>
              <a:rPr lang="en-US" smtClean="0"/>
              <a:t>Such errors can only be avoided by providing the AI with an extensive variance of learning data. Ideally, it has "seen" everything and learned what to judge. But this is a big problem. One would have to have recorded all huskies and wolves of the world at all places of the world for 100% recognition rate. For reliable detection rates you need way less but</a:t>
            </a:r>
            <a:r>
              <a:rPr lang="en-US" baseline="0" smtClean="0"/>
              <a:t> </a:t>
            </a:r>
            <a:r>
              <a:rPr lang="en-US" smtClean="0"/>
              <a:t>still a large number of combinations.</a:t>
            </a:r>
          </a:p>
          <a:p>
            <a:pPr marL="0" indent="0">
              <a:buFont typeface="Arial" panose="020B0604020202020204" pitchFamily="34" charset="0"/>
              <a:buNone/>
            </a:pPr>
            <a:r>
              <a:rPr lang="en-US" smtClean="0"/>
              <a:t>Transferred to our industry, this means that we need a large number of combinations of containers with faults to be able to perform reliable </a:t>
            </a:r>
            <a:r>
              <a:rPr lang="en-US" smtClean="0"/>
              <a:t>detection.</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12</a:t>
            </a:fld>
            <a:endParaRPr lang="de-DE"/>
          </a:p>
        </p:txBody>
      </p:sp>
    </p:spTree>
    <p:extLst>
      <p:ext uri="{BB962C8B-B14F-4D97-AF65-F5344CB8AC3E}">
        <p14:creationId xmlns:p14="http://schemas.microsoft.com/office/powerpoint/2010/main" val="34099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Here is another example.</a:t>
            </a:r>
            <a:r>
              <a:rPr lang="de-DE" baseline="0" smtClean="0"/>
              <a:t> Spray paint on a stop sign makes it hard for the neral network to detect it reliably. During the analysis of this fault ways were found to trick the neural network in thinking it sees a speed limit sign simply by putting some black and white patches on the stop sign in the right positions. This shows that a neural network is „just“ a bunch of numbers and weights that, when „stimulated“ correctly lead to wrong results. It is all about statistics.</a:t>
            </a:r>
          </a:p>
          <a:p>
            <a:endParaRPr lang="de-DE" baseline="0" smtClean="0"/>
          </a:p>
          <a:p>
            <a:r>
              <a:rPr lang="de-DE" baseline="0" smtClean="0"/>
              <a:t>While the spray paint and patch method can actually become a danger in real life the shown adversarial attacks are NOT! You see a picture of a pig and by calculating a very special noise pattern and injecting it into the image the neural network can be tricked to think that the pig is an airliner. Again, this shall only show, that the recognition of an object in an image is not really comparable between a neural network and a human brain. It basically is a large statistics machine.</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13</a:t>
            </a:fld>
            <a:endParaRPr lang="de-DE"/>
          </a:p>
        </p:txBody>
      </p:sp>
    </p:spTree>
    <p:extLst>
      <p:ext uri="{BB962C8B-B14F-4D97-AF65-F5344CB8AC3E}">
        <p14:creationId xmlns:p14="http://schemas.microsoft.com/office/powerpoint/2010/main" val="207688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Here I show you an even</a:t>
            </a:r>
            <a:r>
              <a:rPr lang="de-DE" baseline="0" smtClean="0"/>
              <a:t> more impressive adversarial attack. And again, this is NO real threat in the real life inspection process! You see a driverless car seeing a crossing. In the bottom view a special noise pattern again is injected into the image and tricks the neural network into thinking it looks at an open street and can drive.</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14</a:t>
            </a:fld>
            <a:endParaRPr lang="de-DE"/>
          </a:p>
        </p:txBody>
      </p:sp>
    </p:spTree>
    <p:extLst>
      <p:ext uri="{BB962C8B-B14F-4D97-AF65-F5344CB8AC3E}">
        <p14:creationId xmlns:p14="http://schemas.microsoft.com/office/powerpoint/2010/main" val="258950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Heat</a:t>
            </a:r>
            <a:r>
              <a:rPr lang="en-US" baseline="0" smtClean="0"/>
              <a:t> </a:t>
            </a:r>
            <a:r>
              <a:rPr lang="en-US" smtClean="0"/>
              <a:t>maps do not provide accurate representations of how black-box AI models work. As you can see in</a:t>
            </a:r>
            <a:r>
              <a:rPr lang="en-US" baseline="0" smtClean="0"/>
              <a:t> the image the highlighted areas overlap significantly but are responsible for different results.</a:t>
            </a:r>
            <a:endParaRPr lang="de-DE" smtClean="0"/>
          </a:p>
        </p:txBody>
      </p:sp>
      <p:sp>
        <p:nvSpPr>
          <p:cNvPr id="4" name="Foliennummernplatzhalter 3"/>
          <p:cNvSpPr>
            <a:spLocks noGrp="1"/>
          </p:cNvSpPr>
          <p:nvPr>
            <p:ph type="sldNum" sz="quarter" idx="10"/>
          </p:nvPr>
        </p:nvSpPr>
        <p:spPr/>
        <p:txBody>
          <a:bodyPr/>
          <a:lstStyle/>
          <a:p>
            <a:fld id="{255C55A7-2B01-4C3A-B683-9A15AA7F4976}" type="slidenum">
              <a:rPr lang="de-DE" smtClean="0"/>
              <a:t>15</a:t>
            </a:fld>
            <a:endParaRPr lang="de-DE"/>
          </a:p>
        </p:txBody>
      </p:sp>
    </p:spTree>
    <p:extLst>
      <p:ext uri="{BB962C8B-B14F-4D97-AF65-F5344CB8AC3E}">
        <p14:creationId xmlns:p14="http://schemas.microsoft.com/office/powerpoint/2010/main" val="174185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So, is A.I. and Deep Learning a game changer? </a:t>
            </a:r>
            <a:r>
              <a:rPr lang="en-US" smtClean="0"/>
              <a:t>Artificial intelligence, and in particular Deep Learning, brings many new opportunities. Nevertheless, many of the machine learning methods are well known, tried and tested, and in no way obsolete. The fact that driverless cars drive autonomously is due to the state of research of all machine learning methods and not to one single method. The real game changer is the availability of computing power. Only the development of the last 5-10 years makes such complex methods like Deep Learning practically usable. And only this development makes the methods usable to this extent in real time. This is where our own hardware and the know-how it contains show their strengths. Since 2010, we have been able to offer artificial intelligence based on machine learning methods on the HVPC2 in real time for inspection even in fast lines. The latest addition the HEUFT reflexx² camera is a game changer in terms of computing power, resolution and flexibility. More about this in </a:t>
            </a:r>
            <a:r>
              <a:rPr lang="en-US" smtClean="0"/>
              <a:t>the HEUFT reflexx² presentation. </a:t>
            </a:r>
            <a:r>
              <a:rPr lang="en-US" smtClean="0"/>
              <a:t>The next big step will be our extremely powerful hardware especially for the use of Deep Learning but also to further accelerate our Machine Learning methods in general. More on </a:t>
            </a:r>
            <a:r>
              <a:rPr lang="en-US" smtClean="0"/>
              <a:t>this in the HEUFT reflex A.I. presentation.</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16</a:t>
            </a:fld>
            <a:endParaRPr lang="de-DE"/>
          </a:p>
        </p:txBody>
      </p:sp>
    </p:spTree>
    <p:extLst>
      <p:ext uri="{BB962C8B-B14F-4D97-AF65-F5344CB8AC3E}">
        <p14:creationId xmlns:p14="http://schemas.microsoft.com/office/powerpoint/2010/main" val="44131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To be able to assess the situation further, we absolutely need continuous feedback from the market on the subject. Especially feedback from test installations as well as commercial and technical information is very interesting.  Only in this way can we further investigate how capable the approaches of the competition are and whether the promises are kept in reality.  This way we can then compile further material and information for you to support you in the discussion with the customer and to assess the situation.</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17</a:t>
            </a:fld>
            <a:endParaRPr lang="de-DE"/>
          </a:p>
        </p:txBody>
      </p:sp>
    </p:spTree>
    <p:extLst>
      <p:ext uri="{BB962C8B-B14F-4D97-AF65-F5344CB8AC3E}">
        <p14:creationId xmlns:p14="http://schemas.microsoft.com/office/powerpoint/2010/main" val="410536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First of all it is important to understand what the terms stand for as they are constantly mixed up</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2</a:t>
            </a:fld>
            <a:endParaRPr lang="de-DE"/>
          </a:p>
        </p:txBody>
      </p:sp>
    </p:spTree>
    <p:extLst>
      <p:ext uri="{BB962C8B-B14F-4D97-AF65-F5344CB8AC3E}">
        <p14:creationId xmlns:p14="http://schemas.microsoft.com/office/powerpoint/2010/main" val="238881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smtClean="0"/>
              <a:t>The Idea of artificial intelligence is not new. In 1943 Warren McCulloch and Walter Pitts created a computational model for neural networks.</a:t>
            </a:r>
            <a:br>
              <a:rPr lang="en-US" smtClean="0"/>
            </a:br>
            <a:r>
              <a:rPr lang="en-US" smtClean="0"/>
              <a:t>Deep learning started to become popular in the early/mid 2010s due to a rise in computational power and data storage availability, advances that have been made in the algorithms and marketing and news media awareness.</a:t>
            </a:r>
            <a:endParaRPr lang="de-DE" smtClean="0"/>
          </a:p>
        </p:txBody>
      </p:sp>
      <p:sp>
        <p:nvSpPr>
          <p:cNvPr id="4" name="Foliennummernplatzhalter 3"/>
          <p:cNvSpPr>
            <a:spLocks noGrp="1"/>
          </p:cNvSpPr>
          <p:nvPr>
            <p:ph type="sldNum" sz="quarter" idx="10"/>
          </p:nvPr>
        </p:nvSpPr>
        <p:spPr/>
        <p:txBody>
          <a:bodyPr/>
          <a:lstStyle/>
          <a:p>
            <a:fld id="{255C55A7-2B01-4C3A-B683-9A15AA7F4976}" type="slidenum">
              <a:rPr lang="de-DE" smtClean="0"/>
              <a:t>3</a:t>
            </a:fld>
            <a:endParaRPr lang="de-DE"/>
          </a:p>
        </p:txBody>
      </p:sp>
    </p:spTree>
    <p:extLst>
      <p:ext uri="{BB962C8B-B14F-4D97-AF65-F5344CB8AC3E}">
        <p14:creationId xmlns:p14="http://schemas.microsoft.com/office/powerpoint/2010/main" val="233717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Here</a:t>
            </a:r>
            <a:r>
              <a:rPr lang="de-DE" baseline="0" smtClean="0"/>
              <a:t> you can see h</a:t>
            </a:r>
            <a:r>
              <a:rPr lang="de-DE" smtClean="0"/>
              <a:t>ighly simplified representations of neural</a:t>
            </a:r>
            <a:r>
              <a:rPr lang="de-DE" baseline="0" smtClean="0"/>
              <a:t> networks. The basic idea is to mimic the operation of the human brain bei interconnecting artificial neurons (the dots). </a:t>
            </a:r>
            <a:r>
              <a:rPr lang="en-US" baseline="0" smtClean="0"/>
              <a:t>By weighting the connections, outputs are then generated from the inputs as they traverse the network.</a:t>
            </a:r>
          </a:p>
          <a:p>
            <a:r>
              <a:rPr lang="en-US" baseline="0" smtClean="0"/>
              <a:t>What makes a Neural Neetwork “Deep”? Simply said, the number of hidden layers makes it a Deep Neural Network. If there are many of them, more complex tasks can be processed. On the other hand, the demand for computing power also increases rapidly.</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4</a:t>
            </a:fld>
            <a:endParaRPr lang="de-DE"/>
          </a:p>
        </p:txBody>
      </p:sp>
    </p:spTree>
    <p:extLst>
      <p:ext uri="{BB962C8B-B14F-4D97-AF65-F5344CB8AC3E}">
        <p14:creationId xmlns:p14="http://schemas.microsoft.com/office/powerpoint/2010/main" val="35001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To</a:t>
            </a:r>
            <a:r>
              <a:rPr lang="de-DE" baseline="0" smtClean="0"/>
              <a:t> give you an impression of the real complexity of real Neural Networks. Here you can see a Neural Network </a:t>
            </a:r>
            <a:r>
              <a:rPr lang="en-US" smtClean="0"/>
              <a:t>used in astrophysics data analysis. The fancy display has a purely aesthetic purpose. If you look at the enlargement, you will see that there are countless artificial neurons that are connected to each other.</a:t>
            </a:r>
            <a:endParaRPr lang="de-DE"/>
          </a:p>
        </p:txBody>
      </p:sp>
      <p:sp>
        <p:nvSpPr>
          <p:cNvPr id="4" name="Foliennummernplatzhalter 3"/>
          <p:cNvSpPr>
            <a:spLocks noGrp="1"/>
          </p:cNvSpPr>
          <p:nvPr>
            <p:ph type="sldNum" sz="quarter" idx="10"/>
          </p:nvPr>
        </p:nvSpPr>
        <p:spPr/>
        <p:txBody>
          <a:bodyPr/>
          <a:lstStyle/>
          <a:p>
            <a:fld id="{255C55A7-2B01-4C3A-B683-9A15AA7F4976}" type="slidenum">
              <a:rPr lang="de-DE" smtClean="0"/>
              <a:t>5</a:t>
            </a:fld>
            <a:endParaRPr lang="de-DE"/>
          </a:p>
        </p:txBody>
      </p:sp>
    </p:spTree>
    <p:extLst>
      <p:ext uri="{BB962C8B-B14F-4D97-AF65-F5344CB8AC3E}">
        <p14:creationId xmlns:p14="http://schemas.microsoft.com/office/powerpoint/2010/main" val="129440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Designing and training a neural network is far more effort than the marketing hype implies. Even though the features no longer need to be extracted by humans, but the network must be designed to fit the task and the desired result. A Deep Learning Neural Network leads to better results for appropriate tasks. But it is not the optimal answer to all tasks. If I want to distinguish two labels based on color, a simple </a:t>
            </a:r>
            <a:r>
              <a:rPr lang="en-US" err="1" smtClean="0"/>
              <a:t>thresholding</a:t>
            </a:r>
            <a:r>
              <a:rPr lang="en-US" smtClean="0"/>
              <a:t> method is much faster and easier to set up and more efficient and reliable in operation. If, on the other hand, I want to find or distinguish things for which it is very difficult or impossible for humans to find features, a neural network may be a better choice. For example distinguishing small foreign</a:t>
            </a:r>
            <a:r>
              <a:rPr lang="en-US" baseline="0" smtClean="0"/>
              <a:t> objects from grain from </a:t>
            </a:r>
            <a:r>
              <a:rPr lang="en-US" smtClean="0"/>
              <a:t>image noise.</a:t>
            </a:r>
            <a:endParaRPr lang="de-DE" smtClean="0"/>
          </a:p>
        </p:txBody>
      </p:sp>
      <p:sp>
        <p:nvSpPr>
          <p:cNvPr id="4" name="Foliennummernplatzhalter 3"/>
          <p:cNvSpPr>
            <a:spLocks noGrp="1"/>
          </p:cNvSpPr>
          <p:nvPr>
            <p:ph type="sldNum" sz="quarter" idx="10"/>
          </p:nvPr>
        </p:nvSpPr>
        <p:spPr/>
        <p:txBody>
          <a:bodyPr/>
          <a:lstStyle/>
          <a:p>
            <a:fld id="{255C55A7-2B01-4C3A-B683-9A15AA7F4976}" type="slidenum">
              <a:rPr lang="de-DE" smtClean="0"/>
              <a:t>6</a:t>
            </a:fld>
            <a:endParaRPr lang="de-DE"/>
          </a:p>
        </p:txBody>
      </p:sp>
    </p:spTree>
    <p:extLst>
      <p:ext uri="{BB962C8B-B14F-4D97-AF65-F5344CB8AC3E}">
        <p14:creationId xmlns:p14="http://schemas.microsoft.com/office/powerpoint/2010/main" val="55327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You can often find the following graphic to differentiate between Machine Learning and Deep Learning. But the illustration is misleading and suggests that the advantage of a neural network is that it works on its own without the intervention of a human.</a:t>
            </a:r>
          </a:p>
        </p:txBody>
      </p:sp>
      <p:sp>
        <p:nvSpPr>
          <p:cNvPr id="4" name="Foliennummernplatzhalter 3"/>
          <p:cNvSpPr>
            <a:spLocks noGrp="1"/>
          </p:cNvSpPr>
          <p:nvPr>
            <p:ph type="sldNum" sz="quarter" idx="10"/>
          </p:nvPr>
        </p:nvSpPr>
        <p:spPr/>
        <p:txBody>
          <a:bodyPr/>
          <a:lstStyle/>
          <a:p>
            <a:fld id="{255C55A7-2B01-4C3A-B683-9A15AA7F4976}" type="slidenum">
              <a:rPr lang="de-DE" smtClean="0"/>
              <a:t>7</a:t>
            </a:fld>
            <a:endParaRPr lang="de-DE"/>
          </a:p>
        </p:txBody>
      </p:sp>
    </p:spTree>
    <p:extLst>
      <p:ext uri="{BB962C8B-B14F-4D97-AF65-F5344CB8AC3E}">
        <p14:creationId xmlns:p14="http://schemas.microsoft.com/office/powerpoint/2010/main" val="239668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This illustration </a:t>
            </a:r>
            <a:r>
              <a:rPr lang="en-US" baseline="0" smtClean="0"/>
              <a:t>shows the engineering and training process for both techniques. During the use in production both technologies don’t need human intervention to do their job. What this illustration shows better is that Deep Learning needs way more training data (in this case car pictures) and engineering in the neural network which can be quiet complex. These disadvantages of deep learning are only outweighed in appropriate use cases.</a:t>
            </a:r>
            <a:endParaRPr lang="en-US" smtClean="0"/>
          </a:p>
        </p:txBody>
      </p:sp>
      <p:sp>
        <p:nvSpPr>
          <p:cNvPr id="4" name="Foliennummernplatzhalter 3"/>
          <p:cNvSpPr>
            <a:spLocks noGrp="1"/>
          </p:cNvSpPr>
          <p:nvPr>
            <p:ph type="sldNum" sz="quarter" idx="10"/>
          </p:nvPr>
        </p:nvSpPr>
        <p:spPr/>
        <p:txBody>
          <a:bodyPr/>
          <a:lstStyle/>
          <a:p>
            <a:fld id="{255C55A7-2B01-4C3A-B683-9A15AA7F4976}" type="slidenum">
              <a:rPr lang="de-DE" smtClean="0"/>
              <a:t>8</a:t>
            </a:fld>
            <a:endParaRPr lang="de-DE"/>
          </a:p>
        </p:txBody>
      </p:sp>
    </p:spTree>
    <p:extLst>
      <p:ext uri="{BB962C8B-B14F-4D97-AF65-F5344CB8AC3E}">
        <p14:creationId xmlns:p14="http://schemas.microsoft.com/office/powerpoint/2010/main" val="123401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They are not immune to mistakes! Not for nothing is the autopilot not yet a true autopilot. The driver is still responsible and must keep an eye on what is happening in order to intervene if necessary. </a:t>
            </a:r>
            <a:r>
              <a:rPr lang="en-US" baseline="0" smtClean="0"/>
              <a:t>When accidents happen the driver is responsible in court and not the artificial intelligence</a:t>
            </a:r>
            <a:r>
              <a:rPr lang="de-DE" baseline="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smtClean="0"/>
              <a:t>I know. The way of looking at it is drastic. On the other hand, the promises are tempting. "The device trains itself", "You don't have to do anything", "It sees everything". We wish it so much, but we have to remain critical. What is the point of an investment that does everything by itself, but may also do things we don't want unsupervised? Do you let your employees work completely unsupervised?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smtClean="0"/>
              <a:t>Would you drive in a driverless car today without steering wheel, and breaking pedal?! Without a way to intervene?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Even with the leaps and bounds of deep learning, AI is not immune to error. Deep Learning is a part of Machine Learning. It's one more tool in the toolset that when used for the right task is very powerful. A driverless car has to be supervised by the driver and so has an inspection device to be supervised by the operator. The judge will charge you as the driver or operator in the event of an accident, not the car or the device.</a:t>
            </a:r>
            <a:endParaRPr lang="de-DE" baseline="0" smtClean="0"/>
          </a:p>
        </p:txBody>
      </p:sp>
      <p:sp>
        <p:nvSpPr>
          <p:cNvPr id="4" name="Foliennummernplatzhalter 3"/>
          <p:cNvSpPr>
            <a:spLocks noGrp="1"/>
          </p:cNvSpPr>
          <p:nvPr>
            <p:ph type="sldNum" sz="quarter" idx="10"/>
          </p:nvPr>
        </p:nvSpPr>
        <p:spPr/>
        <p:txBody>
          <a:bodyPr/>
          <a:lstStyle/>
          <a:p>
            <a:fld id="{255C55A7-2B01-4C3A-B683-9A15AA7F4976}" type="slidenum">
              <a:rPr lang="de-DE" smtClean="0"/>
              <a:t>9</a:t>
            </a:fld>
            <a:endParaRPr lang="de-DE"/>
          </a:p>
        </p:txBody>
      </p:sp>
    </p:spTree>
    <p:extLst>
      <p:ext uri="{BB962C8B-B14F-4D97-AF65-F5344CB8AC3E}">
        <p14:creationId xmlns:p14="http://schemas.microsoft.com/office/powerpoint/2010/main" val="379430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indent="0">
              <a:buNone/>
              <a:defRPr sz="1100" baseline="0"/>
            </a:lvl1pPr>
          </a:lstStyle>
          <a:p>
            <a:pPr lvl="0"/>
            <a:r>
              <a:rPr lang="de-DE" dirty="0" smtClean="0"/>
              <a:t>TOPIC</a:t>
            </a:r>
            <a:endParaRPr lang="de-DE" dirty="0"/>
          </a:p>
        </p:txBody>
      </p:sp>
    </p:spTree>
    <p:extLst>
      <p:ext uri="{BB962C8B-B14F-4D97-AF65-F5344CB8AC3E}">
        <p14:creationId xmlns:p14="http://schemas.microsoft.com/office/powerpoint/2010/main" val="10815226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ice 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6" name="Textplatzhalter 13"/>
          <p:cNvSpPr>
            <a:spLocks noGrp="1"/>
          </p:cNvSpPr>
          <p:nvPr>
            <p:ph type="body" sz="quarter" idx="11" hasCustomPrompt="1"/>
          </p:nvPr>
        </p:nvSpPr>
        <p:spPr>
          <a:xfrm>
            <a:off x="-1" y="2684733"/>
            <a:ext cx="5053264" cy="756299"/>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Short Description</a:t>
            </a:r>
          </a:p>
        </p:txBody>
      </p:sp>
      <p:sp>
        <p:nvSpPr>
          <p:cNvPr id="12" name="Bildplatzhalter 11"/>
          <p:cNvSpPr>
            <a:spLocks noGrp="1"/>
          </p:cNvSpPr>
          <p:nvPr>
            <p:ph type="pic" sz="quarter" idx="12" hasCustomPrompt="1"/>
          </p:nvPr>
        </p:nvSpPr>
        <p:spPr>
          <a:xfrm>
            <a:off x="4908885" y="199"/>
            <a:ext cx="7283116" cy="6857602"/>
          </a:xfrm>
          <a:prstGeom prst="rect">
            <a:avLst/>
          </a:prstGeom>
        </p:spPr>
        <p:txBody>
          <a:bodyPr/>
          <a:lstStyle>
            <a:lvl1pPr marL="0" indent="0">
              <a:buNone/>
              <a:defRPr/>
            </a:lvl1pPr>
          </a:lstStyle>
          <a:p>
            <a:r>
              <a:rPr lang="de-DE" smtClean="0"/>
              <a:t>Device Image</a:t>
            </a:r>
            <a:endParaRPr lang="de-DE"/>
          </a:p>
        </p:txBody>
      </p:sp>
      <p:sp>
        <p:nvSpPr>
          <p:cNvPr id="13" name="Textplatzhalter 13"/>
          <p:cNvSpPr>
            <a:spLocks noGrp="1"/>
          </p:cNvSpPr>
          <p:nvPr>
            <p:ph type="body" sz="quarter" idx="13" hasCustomPrompt="1"/>
          </p:nvPr>
        </p:nvSpPr>
        <p:spPr>
          <a:xfrm>
            <a:off x="0" y="3464046"/>
            <a:ext cx="5053264" cy="696256"/>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Device Name</a:t>
            </a:r>
          </a:p>
        </p:txBody>
      </p:sp>
    </p:spTree>
    <p:extLst>
      <p:ext uri="{BB962C8B-B14F-4D97-AF65-F5344CB8AC3E}">
        <p14:creationId xmlns:p14="http://schemas.microsoft.com/office/powerpoint/2010/main" val="34155586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pplication/Fault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9" name="Rechteck 8"/>
          <p:cNvSpPr/>
          <p:nvPr userDrawn="1"/>
        </p:nvSpPr>
        <p:spPr>
          <a:xfrm>
            <a:off x="0" y="1734180"/>
            <a:ext cx="12192000" cy="1051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14" name="Textplatzhalter 13"/>
          <p:cNvSpPr>
            <a:spLocks noGrp="1"/>
          </p:cNvSpPr>
          <p:nvPr>
            <p:ph type="body" sz="quarter" idx="11" hasCustomPrompt="1"/>
          </p:nvPr>
        </p:nvSpPr>
        <p:spPr>
          <a:xfrm>
            <a:off x="-1" y="1734180"/>
            <a:ext cx="12192001" cy="1051549"/>
          </a:xfrm>
          <a:prstGeom prst="rect">
            <a:avLst/>
          </a:prstGeom>
          <a:noFill/>
          <a:ln>
            <a:noFill/>
          </a:ln>
        </p:spPr>
        <p:txBody>
          <a:bodyPr lIns="684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36494321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Highlight">
    <p:spTree>
      <p:nvGrpSpPr>
        <p:cNvPr id="1" name=""/>
        <p:cNvGrpSpPr/>
        <p:nvPr/>
      </p:nvGrpSpPr>
      <p:grpSpPr>
        <a:xfrm>
          <a:off x="0" y="0"/>
          <a:ext cx="0" cy="0"/>
          <a:chOff x="0" y="0"/>
          <a:chExt cx="0" cy="0"/>
        </a:xfrm>
      </p:grpSpPr>
      <p:sp>
        <p:nvSpPr>
          <p:cNvPr id="9" name="Rechteck 8"/>
          <p:cNvSpPr/>
          <p:nvPr userDrawn="1"/>
        </p:nvSpPr>
        <p:spPr>
          <a:xfrm>
            <a:off x="0" y="196"/>
            <a:ext cx="3332747" cy="687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7000">
                  <a:schemeClr val="accent1"/>
                </a:gs>
                <a:gs pos="6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14" name="Textplatzhalter 13"/>
          <p:cNvSpPr>
            <a:spLocks noGrp="1"/>
          </p:cNvSpPr>
          <p:nvPr>
            <p:ph type="body" sz="quarter" idx="11" hasCustomPrompt="1"/>
          </p:nvPr>
        </p:nvSpPr>
        <p:spPr>
          <a:xfrm>
            <a:off x="0" y="997100"/>
            <a:ext cx="3332747" cy="4862280"/>
          </a:xfrm>
          <a:prstGeom prst="rect">
            <a:avLst/>
          </a:prstGeom>
          <a:noFill/>
          <a:ln>
            <a:noFill/>
          </a:ln>
        </p:spPr>
        <p:txBody>
          <a:bodyPr wrap="square" lIns="180000" rIns="180000" bIns="36000" anchor="ctr"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25604230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planation/Function">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6112299"/>
            <a:ext cx="12192000" cy="759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6112299"/>
            <a:ext cx="12192001" cy="745701"/>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42626307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planation/Function 2">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5563737"/>
            <a:ext cx="12192000" cy="1307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5563737"/>
            <a:ext cx="12192001" cy="1294263"/>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1132030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indent="0">
              <a:buNone/>
              <a:defRPr sz="1100" baseline="0"/>
            </a:lvl1pPr>
          </a:lstStyle>
          <a:p>
            <a:pPr lvl="0"/>
            <a:r>
              <a:rPr lang="de-DE" dirty="0" smtClean="0"/>
              <a:t>TOPIC</a:t>
            </a:r>
            <a:endParaRPr lang="de-DE" dirty="0"/>
          </a:p>
        </p:txBody>
      </p:sp>
    </p:spTree>
    <p:extLst>
      <p:ext uri="{BB962C8B-B14F-4D97-AF65-F5344CB8AC3E}">
        <p14:creationId xmlns:p14="http://schemas.microsoft.com/office/powerpoint/2010/main" val="13481340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8" name="Textplatzhalter 13"/>
          <p:cNvSpPr>
            <a:spLocks noGrp="1"/>
          </p:cNvSpPr>
          <p:nvPr>
            <p:ph type="body" sz="quarter" idx="11" hasCustomPrompt="1"/>
          </p:nvPr>
        </p:nvSpPr>
        <p:spPr>
          <a:xfrm>
            <a:off x="-2" y="2684734"/>
            <a:ext cx="12192001" cy="756298"/>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smtClean="0"/>
              <a:t>Presenter</a:t>
            </a:r>
            <a:endParaRPr lang="de-DE" dirty="0" smtClean="0"/>
          </a:p>
        </p:txBody>
      </p:sp>
      <p:sp>
        <p:nvSpPr>
          <p:cNvPr id="9" name="Textplatzhalter 13"/>
          <p:cNvSpPr>
            <a:spLocks noGrp="1"/>
          </p:cNvSpPr>
          <p:nvPr>
            <p:ph type="body" sz="quarter" idx="13" hasCustomPrompt="1"/>
          </p:nvPr>
        </p:nvSpPr>
        <p:spPr>
          <a:xfrm>
            <a:off x="0" y="3482518"/>
            <a:ext cx="12192000" cy="677784"/>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Title</a:t>
            </a:r>
          </a:p>
        </p:txBody>
      </p:sp>
    </p:spTree>
    <p:extLst>
      <p:ext uri="{BB962C8B-B14F-4D97-AF65-F5344CB8AC3E}">
        <p14:creationId xmlns:p14="http://schemas.microsoft.com/office/powerpoint/2010/main" val="41517991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6" name="Textplatzhalter 13"/>
          <p:cNvSpPr>
            <a:spLocks noGrp="1"/>
          </p:cNvSpPr>
          <p:nvPr>
            <p:ph type="body" sz="quarter" idx="11" hasCustomPrompt="1"/>
          </p:nvPr>
        </p:nvSpPr>
        <p:spPr>
          <a:xfrm>
            <a:off x="-1" y="2684733"/>
            <a:ext cx="5053264" cy="756299"/>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Short Description</a:t>
            </a:r>
          </a:p>
        </p:txBody>
      </p:sp>
      <p:sp>
        <p:nvSpPr>
          <p:cNvPr id="12" name="Bildplatzhalter 11"/>
          <p:cNvSpPr>
            <a:spLocks noGrp="1"/>
          </p:cNvSpPr>
          <p:nvPr>
            <p:ph type="pic" sz="quarter" idx="12" hasCustomPrompt="1"/>
          </p:nvPr>
        </p:nvSpPr>
        <p:spPr>
          <a:xfrm>
            <a:off x="4908885" y="199"/>
            <a:ext cx="7283116" cy="6857602"/>
          </a:xfrm>
          <a:prstGeom prst="rect">
            <a:avLst/>
          </a:prstGeom>
        </p:spPr>
        <p:txBody>
          <a:bodyPr/>
          <a:lstStyle>
            <a:lvl1pPr marL="0" indent="0">
              <a:buNone/>
              <a:defRPr/>
            </a:lvl1pPr>
          </a:lstStyle>
          <a:p>
            <a:r>
              <a:rPr lang="de-DE" smtClean="0"/>
              <a:t>Device Image</a:t>
            </a:r>
            <a:endParaRPr lang="de-DE"/>
          </a:p>
        </p:txBody>
      </p:sp>
      <p:sp>
        <p:nvSpPr>
          <p:cNvPr id="13" name="Textplatzhalter 13"/>
          <p:cNvSpPr>
            <a:spLocks noGrp="1"/>
          </p:cNvSpPr>
          <p:nvPr>
            <p:ph type="body" sz="quarter" idx="13" hasCustomPrompt="1"/>
          </p:nvPr>
        </p:nvSpPr>
        <p:spPr>
          <a:xfrm>
            <a:off x="0" y="3464046"/>
            <a:ext cx="5053264" cy="696256"/>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Device Name</a:t>
            </a:r>
          </a:p>
        </p:txBody>
      </p:sp>
    </p:spTree>
    <p:extLst>
      <p:ext uri="{BB962C8B-B14F-4D97-AF65-F5344CB8AC3E}">
        <p14:creationId xmlns:p14="http://schemas.microsoft.com/office/powerpoint/2010/main" val="32348441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lication/Fault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9" name="Rechteck 8"/>
          <p:cNvSpPr/>
          <p:nvPr userDrawn="1"/>
        </p:nvSpPr>
        <p:spPr>
          <a:xfrm>
            <a:off x="0" y="1734180"/>
            <a:ext cx="12192000" cy="1051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14" name="Textplatzhalter 13"/>
          <p:cNvSpPr>
            <a:spLocks noGrp="1"/>
          </p:cNvSpPr>
          <p:nvPr>
            <p:ph type="body" sz="quarter" idx="11" hasCustomPrompt="1"/>
          </p:nvPr>
        </p:nvSpPr>
        <p:spPr>
          <a:xfrm>
            <a:off x="-1" y="1734180"/>
            <a:ext cx="12192001" cy="1051549"/>
          </a:xfrm>
          <a:prstGeom prst="rect">
            <a:avLst/>
          </a:prstGeom>
          <a:noFill/>
          <a:ln>
            <a:noFill/>
          </a:ln>
        </p:spPr>
        <p:txBody>
          <a:bodyPr lIns="684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46963672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ature/Highlight">
    <p:spTree>
      <p:nvGrpSpPr>
        <p:cNvPr id="1" name=""/>
        <p:cNvGrpSpPr/>
        <p:nvPr/>
      </p:nvGrpSpPr>
      <p:grpSpPr>
        <a:xfrm>
          <a:off x="0" y="0"/>
          <a:ext cx="0" cy="0"/>
          <a:chOff x="0" y="0"/>
          <a:chExt cx="0" cy="0"/>
        </a:xfrm>
      </p:grpSpPr>
      <p:sp>
        <p:nvSpPr>
          <p:cNvPr id="9" name="Rechteck 8"/>
          <p:cNvSpPr/>
          <p:nvPr userDrawn="1"/>
        </p:nvSpPr>
        <p:spPr>
          <a:xfrm>
            <a:off x="0" y="196"/>
            <a:ext cx="3332747" cy="687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7000">
                  <a:schemeClr val="accent1"/>
                </a:gs>
                <a:gs pos="6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14" name="Textplatzhalter 13"/>
          <p:cNvSpPr>
            <a:spLocks noGrp="1"/>
          </p:cNvSpPr>
          <p:nvPr>
            <p:ph type="body" sz="quarter" idx="11" hasCustomPrompt="1"/>
          </p:nvPr>
        </p:nvSpPr>
        <p:spPr>
          <a:xfrm>
            <a:off x="0" y="997100"/>
            <a:ext cx="3332747" cy="4862280"/>
          </a:xfrm>
          <a:prstGeom prst="rect">
            <a:avLst/>
          </a:prstGeom>
          <a:noFill/>
          <a:ln>
            <a:noFill/>
          </a:ln>
        </p:spPr>
        <p:txBody>
          <a:bodyPr wrap="square" lIns="180000" rIns="180000" bIns="36000" anchor="ctr"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29628026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8" name="Textplatzhalter 13"/>
          <p:cNvSpPr>
            <a:spLocks noGrp="1"/>
          </p:cNvSpPr>
          <p:nvPr>
            <p:ph type="body" sz="quarter" idx="11" hasCustomPrompt="1"/>
          </p:nvPr>
        </p:nvSpPr>
        <p:spPr>
          <a:xfrm>
            <a:off x="-2" y="2684734"/>
            <a:ext cx="12192001" cy="756298"/>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smtClean="0"/>
              <a:t>Presenter</a:t>
            </a:r>
            <a:endParaRPr lang="de-DE" dirty="0" smtClean="0"/>
          </a:p>
        </p:txBody>
      </p:sp>
      <p:sp>
        <p:nvSpPr>
          <p:cNvPr id="9" name="Textplatzhalter 13"/>
          <p:cNvSpPr>
            <a:spLocks noGrp="1"/>
          </p:cNvSpPr>
          <p:nvPr>
            <p:ph type="body" sz="quarter" idx="13" hasCustomPrompt="1"/>
          </p:nvPr>
        </p:nvSpPr>
        <p:spPr>
          <a:xfrm>
            <a:off x="0" y="3482518"/>
            <a:ext cx="12192000" cy="677784"/>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Title</a:t>
            </a:r>
          </a:p>
        </p:txBody>
      </p:sp>
    </p:spTree>
    <p:extLst>
      <p:ext uri="{BB962C8B-B14F-4D97-AF65-F5344CB8AC3E}">
        <p14:creationId xmlns:p14="http://schemas.microsoft.com/office/powerpoint/2010/main" val="31812285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planation/Function">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6112299"/>
            <a:ext cx="12192000" cy="759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6112299"/>
            <a:ext cx="12192001" cy="745701"/>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21286444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planation/Function 2">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5563737"/>
            <a:ext cx="12192000" cy="1307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5563737"/>
            <a:ext cx="12192001" cy="1294263"/>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39338661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indent="0">
              <a:buNone/>
              <a:defRPr sz="1100" baseline="0"/>
            </a:lvl1pPr>
          </a:lstStyle>
          <a:p>
            <a:pPr lvl="0"/>
            <a:r>
              <a:rPr lang="de-DE" dirty="0" smtClean="0"/>
              <a:t>TOPIC</a:t>
            </a:r>
            <a:endParaRPr lang="de-DE" dirty="0"/>
          </a:p>
        </p:txBody>
      </p:sp>
    </p:spTree>
    <p:extLst>
      <p:ext uri="{BB962C8B-B14F-4D97-AF65-F5344CB8AC3E}">
        <p14:creationId xmlns:p14="http://schemas.microsoft.com/office/powerpoint/2010/main" val="20701070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8" name="Textplatzhalter 13"/>
          <p:cNvSpPr>
            <a:spLocks noGrp="1"/>
          </p:cNvSpPr>
          <p:nvPr>
            <p:ph type="body" sz="quarter" idx="11" hasCustomPrompt="1"/>
          </p:nvPr>
        </p:nvSpPr>
        <p:spPr>
          <a:xfrm>
            <a:off x="-2" y="2684734"/>
            <a:ext cx="12192001" cy="756298"/>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smtClean="0"/>
              <a:t>Presenter</a:t>
            </a:r>
            <a:endParaRPr lang="de-DE" dirty="0" smtClean="0"/>
          </a:p>
        </p:txBody>
      </p:sp>
      <p:sp>
        <p:nvSpPr>
          <p:cNvPr id="9" name="Textplatzhalter 13"/>
          <p:cNvSpPr>
            <a:spLocks noGrp="1"/>
          </p:cNvSpPr>
          <p:nvPr>
            <p:ph type="body" sz="quarter" idx="13" hasCustomPrompt="1"/>
          </p:nvPr>
        </p:nvSpPr>
        <p:spPr>
          <a:xfrm>
            <a:off x="0" y="3482518"/>
            <a:ext cx="12192000" cy="677784"/>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Title</a:t>
            </a:r>
          </a:p>
        </p:txBody>
      </p:sp>
    </p:spTree>
    <p:extLst>
      <p:ext uri="{BB962C8B-B14F-4D97-AF65-F5344CB8AC3E}">
        <p14:creationId xmlns:p14="http://schemas.microsoft.com/office/powerpoint/2010/main" val="30860186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ice 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6" name="Textplatzhalter 13"/>
          <p:cNvSpPr>
            <a:spLocks noGrp="1"/>
          </p:cNvSpPr>
          <p:nvPr>
            <p:ph type="body" sz="quarter" idx="11" hasCustomPrompt="1"/>
          </p:nvPr>
        </p:nvSpPr>
        <p:spPr>
          <a:xfrm>
            <a:off x="-1" y="2684733"/>
            <a:ext cx="5053264" cy="756299"/>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Short Description</a:t>
            </a:r>
          </a:p>
        </p:txBody>
      </p:sp>
      <p:sp>
        <p:nvSpPr>
          <p:cNvPr id="12" name="Bildplatzhalter 11"/>
          <p:cNvSpPr>
            <a:spLocks noGrp="1"/>
          </p:cNvSpPr>
          <p:nvPr>
            <p:ph type="pic" sz="quarter" idx="12" hasCustomPrompt="1"/>
          </p:nvPr>
        </p:nvSpPr>
        <p:spPr>
          <a:xfrm>
            <a:off x="4908885" y="199"/>
            <a:ext cx="7283116" cy="6857602"/>
          </a:xfrm>
          <a:prstGeom prst="rect">
            <a:avLst/>
          </a:prstGeom>
        </p:spPr>
        <p:txBody>
          <a:bodyPr/>
          <a:lstStyle>
            <a:lvl1pPr marL="0" indent="0">
              <a:buNone/>
              <a:defRPr/>
            </a:lvl1pPr>
          </a:lstStyle>
          <a:p>
            <a:r>
              <a:rPr lang="de-DE" smtClean="0"/>
              <a:t>Device Image</a:t>
            </a:r>
            <a:endParaRPr lang="de-DE"/>
          </a:p>
        </p:txBody>
      </p:sp>
      <p:sp>
        <p:nvSpPr>
          <p:cNvPr id="13" name="Textplatzhalter 13"/>
          <p:cNvSpPr>
            <a:spLocks noGrp="1"/>
          </p:cNvSpPr>
          <p:nvPr>
            <p:ph type="body" sz="quarter" idx="13" hasCustomPrompt="1"/>
          </p:nvPr>
        </p:nvSpPr>
        <p:spPr>
          <a:xfrm>
            <a:off x="0" y="3464046"/>
            <a:ext cx="5053264" cy="696256"/>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Device Name</a:t>
            </a:r>
          </a:p>
        </p:txBody>
      </p:sp>
    </p:spTree>
    <p:extLst>
      <p:ext uri="{BB962C8B-B14F-4D97-AF65-F5344CB8AC3E}">
        <p14:creationId xmlns:p14="http://schemas.microsoft.com/office/powerpoint/2010/main" val="16294257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lication/Fault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9" name="Rechteck 8"/>
          <p:cNvSpPr/>
          <p:nvPr userDrawn="1"/>
        </p:nvSpPr>
        <p:spPr>
          <a:xfrm>
            <a:off x="0" y="1734180"/>
            <a:ext cx="12192000" cy="1051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14" name="Textplatzhalter 13"/>
          <p:cNvSpPr>
            <a:spLocks noGrp="1"/>
          </p:cNvSpPr>
          <p:nvPr>
            <p:ph type="body" sz="quarter" idx="11" hasCustomPrompt="1"/>
          </p:nvPr>
        </p:nvSpPr>
        <p:spPr>
          <a:xfrm>
            <a:off x="-1" y="1734180"/>
            <a:ext cx="12192001" cy="1051549"/>
          </a:xfrm>
          <a:prstGeom prst="rect">
            <a:avLst/>
          </a:prstGeom>
          <a:noFill/>
          <a:ln>
            <a:noFill/>
          </a:ln>
        </p:spPr>
        <p:txBody>
          <a:bodyPr lIns="684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33424291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Highlight">
    <p:spTree>
      <p:nvGrpSpPr>
        <p:cNvPr id="1" name=""/>
        <p:cNvGrpSpPr/>
        <p:nvPr/>
      </p:nvGrpSpPr>
      <p:grpSpPr>
        <a:xfrm>
          <a:off x="0" y="0"/>
          <a:ext cx="0" cy="0"/>
          <a:chOff x="0" y="0"/>
          <a:chExt cx="0" cy="0"/>
        </a:xfrm>
      </p:grpSpPr>
      <p:sp>
        <p:nvSpPr>
          <p:cNvPr id="9" name="Rechteck 8"/>
          <p:cNvSpPr/>
          <p:nvPr userDrawn="1"/>
        </p:nvSpPr>
        <p:spPr>
          <a:xfrm>
            <a:off x="0" y="196"/>
            <a:ext cx="3332747" cy="687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7000">
                  <a:schemeClr val="accent1"/>
                </a:gs>
                <a:gs pos="6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14" name="Textplatzhalter 13"/>
          <p:cNvSpPr>
            <a:spLocks noGrp="1"/>
          </p:cNvSpPr>
          <p:nvPr>
            <p:ph type="body" sz="quarter" idx="11" hasCustomPrompt="1"/>
          </p:nvPr>
        </p:nvSpPr>
        <p:spPr>
          <a:xfrm>
            <a:off x="0" y="997100"/>
            <a:ext cx="3332747" cy="4862280"/>
          </a:xfrm>
          <a:prstGeom prst="rect">
            <a:avLst/>
          </a:prstGeom>
          <a:noFill/>
          <a:ln>
            <a:noFill/>
          </a:ln>
        </p:spPr>
        <p:txBody>
          <a:bodyPr wrap="square" lIns="180000" rIns="180000" bIns="36000" anchor="ctr"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38024320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planation/Function">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6112299"/>
            <a:ext cx="12192000" cy="759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6112299"/>
            <a:ext cx="12192001" cy="745701"/>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86206651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planation/Function 2">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5563737"/>
            <a:ext cx="12192000" cy="1307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5563737"/>
            <a:ext cx="12192001" cy="1294263"/>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2225048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vice 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6" name="Textplatzhalter 13"/>
          <p:cNvSpPr>
            <a:spLocks noGrp="1"/>
          </p:cNvSpPr>
          <p:nvPr>
            <p:ph type="body" sz="quarter" idx="11" hasCustomPrompt="1"/>
          </p:nvPr>
        </p:nvSpPr>
        <p:spPr>
          <a:xfrm>
            <a:off x="-1" y="2684733"/>
            <a:ext cx="5053264" cy="756299"/>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Short Description</a:t>
            </a:r>
          </a:p>
        </p:txBody>
      </p:sp>
      <p:sp>
        <p:nvSpPr>
          <p:cNvPr id="12" name="Bildplatzhalter 11"/>
          <p:cNvSpPr>
            <a:spLocks noGrp="1"/>
          </p:cNvSpPr>
          <p:nvPr>
            <p:ph type="pic" sz="quarter" idx="12" hasCustomPrompt="1"/>
          </p:nvPr>
        </p:nvSpPr>
        <p:spPr>
          <a:xfrm>
            <a:off x="4908885" y="199"/>
            <a:ext cx="7283116" cy="6857602"/>
          </a:xfrm>
          <a:prstGeom prst="rect">
            <a:avLst/>
          </a:prstGeom>
        </p:spPr>
        <p:txBody>
          <a:bodyPr/>
          <a:lstStyle>
            <a:lvl1pPr marL="0" indent="0">
              <a:buNone/>
              <a:defRPr/>
            </a:lvl1pPr>
          </a:lstStyle>
          <a:p>
            <a:r>
              <a:rPr lang="de-DE" smtClean="0"/>
              <a:t>Device Image</a:t>
            </a:r>
            <a:endParaRPr lang="de-DE"/>
          </a:p>
        </p:txBody>
      </p:sp>
      <p:sp>
        <p:nvSpPr>
          <p:cNvPr id="13" name="Textplatzhalter 13"/>
          <p:cNvSpPr>
            <a:spLocks noGrp="1"/>
          </p:cNvSpPr>
          <p:nvPr>
            <p:ph type="body" sz="quarter" idx="13" hasCustomPrompt="1"/>
          </p:nvPr>
        </p:nvSpPr>
        <p:spPr>
          <a:xfrm>
            <a:off x="0" y="3464046"/>
            <a:ext cx="5053264" cy="696256"/>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Device Name</a:t>
            </a:r>
          </a:p>
        </p:txBody>
      </p:sp>
    </p:spTree>
    <p:extLst>
      <p:ext uri="{BB962C8B-B14F-4D97-AF65-F5344CB8AC3E}">
        <p14:creationId xmlns:p14="http://schemas.microsoft.com/office/powerpoint/2010/main" val="31312718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lication/Faults">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9" name="Rechteck 8"/>
          <p:cNvSpPr/>
          <p:nvPr userDrawn="1"/>
        </p:nvSpPr>
        <p:spPr>
          <a:xfrm>
            <a:off x="0" y="1734180"/>
            <a:ext cx="12192000" cy="1051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14" name="Textplatzhalter 13"/>
          <p:cNvSpPr>
            <a:spLocks noGrp="1"/>
          </p:cNvSpPr>
          <p:nvPr>
            <p:ph type="body" sz="quarter" idx="11" hasCustomPrompt="1"/>
          </p:nvPr>
        </p:nvSpPr>
        <p:spPr>
          <a:xfrm>
            <a:off x="-1" y="1734180"/>
            <a:ext cx="12192001" cy="1051549"/>
          </a:xfrm>
          <a:prstGeom prst="rect">
            <a:avLst/>
          </a:prstGeom>
          <a:noFill/>
          <a:ln>
            <a:noFill/>
          </a:ln>
        </p:spPr>
        <p:txBody>
          <a:bodyPr lIns="684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39193734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Highlight">
    <p:spTree>
      <p:nvGrpSpPr>
        <p:cNvPr id="1" name=""/>
        <p:cNvGrpSpPr/>
        <p:nvPr/>
      </p:nvGrpSpPr>
      <p:grpSpPr>
        <a:xfrm>
          <a:off x="0" y="0"/>
          <a:ext cx="0" cy="0"/>
          <a:chOff x="0" y="0"/>
          <a:chExt cx="0" cy="0"/>
        </a:xfrm>
      </p:grpSpPr>
      <p:sp>
        <p:nvSpPr>
          <p:cNvPr id="9" name="Rechteck 8"/>
          <p:cNvSpPr/>
          <p:nvPr userDrawn="1"/>
        </p:nvSpPr>
        <p:spPr>
          <a:xfrm>
            <a:off x="0" y="196"/>
            <a:ext cx="3332747" cy="687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7000">
                  <a:schemeClr val="accent1"/>
                </a:gs>
                <a:gs pos="6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
        <p:nvSpPr>
          <p:cNvPr id="14" name="Textplatzhalter 13"/>
          <p:cNvSpPr>
            <a:spLocks noGrp="1"/>
          </p:cNvSpPr>
          <p:nvPr>
            <p:ph type="body" sz="quarter" idx="11" hasCustomPrompt="1"/>
          </p:nvPr>
        </p:nvSpPr>
        <p:spPr>
          <a:xfrm>
            <a:off x="0" y="997100"/>
            <a:ext cx="3332747" cy="4862280"/>
          </a:xfrm>
          <a:prstGeom prst="rect">
            <a:avLst/>
          </a:prstGeom>
          <a:noFill/>
          <a:ln>
            <a:noFill/>
          </a:ln>
        </p:spPr>
        <p:txBody>
          <a:bodyPr wrap="square" lIns="180000" rIns="180000" bIns="36000" anchor="ctr"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Tree>
    <p:extLst>
      <p:ext uri="{BB962C8B-B14F-4D97-AF65-F5344CB8AC3E}">
        <p14:creationId xmlns:p14="http://schemas.microsoft.com/office/powerpoint/2010/main" val="6219121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lanation/Function">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6112299"/>
            <a:ext cx="12192000" cy="759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6112299"/>
            <a:ext cx="12192001" cy="745701"/>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1236162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planation/Function 2">
    <p:spTree>
      <p:nvGrpSpPr>
        <p:cNvPr id="1" name=""/>
        <p:cNvGrpSpPr/>
        <p:nvPr/>
      </p:nvGrpSpPr>
      <p:grpSpPr>
        <a:xfrm>
          <a:off x="0" y="0"/>
          <a:ext cx="0" cy="0"/>
          <a:chOff x="0" y="0"/>
          <a:chExt cx="0" cy="0"/>
        </a:xfrm>
      </p:grpSpPr>
      <p:sp>
        <p:nvSpPr>
          <p:cNvPr id="2" name="Rechteck 1"/>
          <p:cNvSpPr/>
          <p:nvPr userDrawn="1"/>
        </p:nvSpPr>
        <p:spPr>
          <a:xfrm>
            <a:off x="9908169" y="5622878"/>
            <a:ext cx="2283832"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5563737"/>
            <a:ext cx="12192000" cy="1307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a:p>
        </p:txBody>
      </p:sp>
      <p:sp>
        <p:nvSpPr>
          <p:cNvPr id="5" name="Textplatzhalter 13"/>
          <p:cNvSpPr>
            <a:spLocks noGrp="1"/>
          </p:cNvSpPr>
          <p:nvPr>
            <p:ph type="body" sz="quarter" idx="11" hasCustomPrompt="1"/>
          </p:nvPr>
        </p:nvSpPr>
        <p:spPr>
          <a:xfrm>
            <a:off x="0" y="5563737"/>
            <a:ext cx="12192001" cy="1294263"/>
          </a:xfrm>
          <a:prstGeom prst="rect">
            <a:avLst/>
          </a:prstGeom>
          <a:noFill/>
          <a:ln>
            <a:noFill/>
          </a:ln>
        </p:spPr>
        <p:txBody>
          <a:bodyPr lIns="90000" bIns="36000" anchor="ctr"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Caption</a:t>
            </a:r>
          </a:p>
        </p:txBody>
      </p:sp>
      <p:sp>
        <p:nvSpPr>
          <p:cNvPr id="6" name="Textfeld 5"/>
          <p:cNvSpPr txBox="1"/>
          <p:nvPr userDrawn="1"/>
        </p:nvSpPr>
        <p:spPr>
          <a:xfrm>
            <a:off x="9908170" y="6548400"/>
            <a:ext cx="2283830" cy="330072"/>
          </a:xfrm>
          <a:prstGeom prst="rect">
            <a:avLst/>
          </a:prstGeom>
          <a:noFill/>
        </p:spPr>
        <p:txBody>
          <a:bodyPr wrap="none" tIns="72000" bIns="72000" rtlCol="0">
            <a:spAutoFit/>
          </a:bodyPr>
          <a:lstStyle/>
          <a:p>
            <a:r>
              <a:rPr lang="de-DE" sz="1200" smtClean="0">
                <a:solidFill>
                  <a:schemeClr val="bg1">
                    <a:alpha val="30000"/>
                  </a:schemeClr>
                </a:solidFill>
              </a:rPr>
              <a:t>©</a:t>
            </a:r>
            <a:r>
              <a:rPr lang="de-DE" sz="1200" baseline="0" smtClean="0">
                <a:solidFill>
                  <a:schemeClr val="bg1">
                    <a:alpha val="30000"/>
                  </a:schemeClr>
                </a:solidFill>
              </a:rPr>
              <a:t> HEUFT SYSTEMTECHNIK GMBH</a:t>
            </a:r>
            <a:endParaRPr lang="de-DE" sz="1200">
              <a:solidFill>
                <a:schemeClr val="bg1">
                  <a:alpha val="30000"/>
                </a:schemeClr>
              </a:solidFill>
            </a:endParaRPr>
          </a:p>
        </p:txBody>
      </p:sp>
      <p:sp>
        <p:nvSpPr>
          <p:cNvPr id="7"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TOPIC</a:t>
            </a:r>
          </a:p>
        </p:txBody>
      </p:sp>
    </p:spTree>
    <p:extLst>
      <p:ext uri="{BB962C8B-B14F-4D97-AF65-F5344CB8AC3E}">
        <p14:creationId xmlns:p14="http://schemas.microsoft.com/office/powerpoint/2010/main" val="2062605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indent="0">
              <a:buNone/>
              <a:defRPr sz="1100" baseline="0"/>
            </a:lvl1pPr>
          </a:lstStyle>
          <a:p>
            <a:pPr lvl="0"/>
            <a:r>
              <a:rPr lang="de-DE" dirty="0" smtClean="0"/>
              <a:t>TOPIC</a:t>
            </a:r>
            <a:endParaRPr lang="de-DE" dirty="0"/>
          </a:p>
        </p:txBody>
      </p:sp>
    </p:spTree>
    <p:extLst>
      <p:ext uri="{BB962C8B-B14F-4D97-AF65-F5344CB8AC3E}">
        <p14:creationId xmlns:p14="http://schemas.microsoft.com/office/powerpoint/2010/main" val="38461265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platzhalter 4"/>
          <p:cNvSpPr>
            <a:spLocks noGrp="1"/>
          </p:cNvSpPr>
          <p:nvPr>
            <p:ph type="body" sz="quarter" idx="10" hasCustomPrompt="1"/>
          </p:nvPr>
        </p:nvSpPr>
        <p:spPr>
          <a:xfrm>
            <a:off x="469361" y="384849"/>
            <a:ext cx="344646" cy="227597"/>
          </a:xfrm>
          <a:prstGeom prst="rect">
            <a:avLst/>
          </a:prstGeom>
          <a:ln w="25400" cap="flat">
            <a:gradFill flip="none" rotWithShape="1">
              <a:gsLst>
                <a:gs pos="6000">
                  <a:schemeClr val="accent1"/>
                </a:gs>
                <a:gs pos="6000">
                  <a:schemeClr val="accent2"/>
                </a:gs>
                <a:gs pos="6000">
                  <a:schemeClr val="accent2"/>
                </a:gs>
                <a:gs pos="6000">
                  <a:schemeClr val="accent2"/>
                </a:gs>
                <a:gs pos="7000">
                  <a:schemeClr val="bg1"/>
                </a:gs>
              </a:gsLst>
              <a:lin ang="16200000" scaled="1"/>
              <a:tileRect/>
            </a:gradFill>
          </a:ln>
        </p:spPr>
        <p:txBody>
          <a:bodyPr wrap="none" lIns="0" rIns="0" bIns="288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lvl1pPr>
          </a:lstStyle>
          <a:p>
            <a:pPr lvl="0"/>
            <a:r>
              <a:rPr lang="de-DE" dirty="0" smtClean="0"/>
              <a:t>TOPIC</a:t>
            </a:r>
            <a:endParaRPr lang="de-DE" dirty="0"/>
          </a:p>
        </p:txBody>
      </p:sp>
      <p:sp>
        <p:nvSpPr>
          <p:cNvPr id="4" name="Rechteck 3"/>
          <p:cNvSpPr/>
          <p:nvPr userDrawn="1"/>
        </p:nvSpPr>
        <p:spPr>
          <a:xfrm>
            <a:off x="0" y="2684733"/>
            <a:ext cx="12192000" cy="1475569"/>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baseline="-25000"/>
          </a:p>
        </p:txBody>
      </p:sp>
      <p:sp>
        <p:nvSpPr>
          <p:cNvPr id="8" name="Textplatzhalter 13"/>
          <p:cNvSpPr>
            <a:spLocks noGrp="1"/>
          </p:cNvSpPr>
          <p:nvPr>
            <p:ph type="body" sz="quarter" idx="11" hasCustomPrompt="1"/>
          </p:nvPr>
        </p:nvSpPr>
        <p:spPr>
          <a:xfrm>
            <a:off x="-2" y="2684734"/>
            <a:ext cx="12192001" cy="756298"/>
          </a:xfrm>
          <a:prstGeom prst="rect">
            <a:avLst/>
          </a:prstGeom>
          <a:noFill/>
          <a:ln>
            <a:noFill/>
          </a:ln>
        </p:spPr>
        <p:txBody>
          <a:bodyPr lIns="684000" tIns="288000" bIns="36000"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8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smtClean="0"/>
              <a:t>Presenter</a:t>
            </a:r>
            <a:endParaRPr lang="de-DE" dirty="0" smtClean="0"/>
          </a:p>
        </p:txBody>
      </p:sp>
      <p:sp>
        <p:nvSpPr>
          <p:cNvPr id="9" name="Textplatzhalter 13"/>
          <p:cNvSpPr>
            <a:spLocks noGrp="1"/>
          </p:cNvSpPr>
          <p:nvPr>
            <p:ph type="body" sz="quarter" idx="13" hasCustomPrompt="1"/>
          </p:nvPr>
        </p:nvSpPr>
        <p:spPr>
          <a:xfrm>
            <a:off x="0" y="3482518"/>
            <a:ext cx="12192000" cy="677784"/>
          </a:xfrm>
          <a:prstGeom prst="rect">
            <a:avLst/>
          </a:prstGeom>
          <a:noFill/>
          <a:ln>
            <a:noFill/>
          </a:ln>
        </p:spPr>
        <p:txBody>
          <a:bodyPr lIns="684000" tIns="288000" bIns="216000" anchor="b"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0" i="0" baseline="0">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smtClean="0"/>
              <a:t>Title</a:t>
            </a:r>
          </a:p>
        </p:txBody>
      </p:sp>
    </p:spTree>
    <p:extLst>
      <p:ext uri="{BB962C8B-B14F-4D97-AF65-F5344CB8AC3E}">
        <p14:creationId xmlns:p14="http://schemas.microsoft.com/office/powerpoint/2010/main" val="34017663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39427" y="438869"/>
            <a:ext cx="2403977" cy="616182"/>
          </a:xfrm>
          <a:prstGeom prst="rect">
            <a:avLst/>
          </a:prstGeom>
        </p:spPr>
      </p:pic>
      <p:sp>
        <p:nvSpPr>
          <p:cNvPr id="11" name="Textfeld 10"/>
          <p:cNvSpPr txBox="1"/>
          <p:nvPr userDrawn="1"/>
        </p:nvSpPr>
        <p:spPr>
          <a:xfrm>
            <a:off x="9908170" y="6541576"/>
            <a:ext cx="2283830" cy="330072"/>
          </a:xfrm>
          <a:prstGeom prst="rect">
            <a:avLst/>
          </a:prstGeom>
          <a:noFill/>
        </p:spPr>
        <p:txBody>
          <a:bodyPr wrap="none" tIns="72000" bIns="72000" rtlCol="0">
            <a:spAutoFit/>
          </a:bodyPr>
          <a:lstStyle/>
          <a:p>
            <a:r>
              <a:rPr lang="de-DE" sz="1200" smtClean="0">
                <a:solidFill>
                  <a:schemeClr val="tx1">
                    <a:alpha val="25000"/>
                  </a:schemeClr>
                </a:solidFill>
              </a:rPr>
              <a:t>©</a:t>
            </a:r>
            <a:r>
              <a:rPr lang="de-DE" sz="1200" baseline="0" smtClean="0">
                <a:solidFill>
                  <a:schemeClr val="tx1">
                    <a:alpha val="25000"/>
                  </a:schemeClr>
                </a:solidFill>
              </a:rPr>
              <a:t> HEUFT SYSTEMTECHNIK GMBH</a:t>
            </a:r>
            <a:endParaRPr lang="de-DE" sz="1200">
              <a:solidFill>
                <a:schemeClr val="tx1">
                  <a:alpha val="25000"/>
                </a:schemeClr>
              </a:solidFill>
            </a:endParaRPr>
          </a:p>
        </p:txBody>
      </p:sp>
      <p:pic>
        <p:nvPicPr>
          <p:cNvPr id="14" name="Grafik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383755" y="5636525"/>
            <a:ext cx="5808245" cy="1011660"/>
          </a:xfrm>
          <a:prstGeom prst="rect">
            <a:avLst/>
          </a:prstGeom>
        </p:spPr>
      </p:pic>
    </p:spTree>
    <p:extLst>
      <p:ext uri="{BB962C8B-B14F-4D97-AF65-F5344CB8AC3E}">
        <p14:creationId xmlns:p14="http://schemas.microsoft.com/office/powerpoint/2010/main" val="287842827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819"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39427" y="438869"/>
            <a:ext cx="2403977" cy="616182"/>
          </a:xfrm>
          <a:prstGeom prst="rect">
            <a:avLst/>
          </a:prstGeom>
        </p:spPr>
      </p:pic>
      <p:sp>
        <p:nvSpPr>
          <p:cNvPr id="11" name="Textfeld 10"/>
          <p:cNvSpPr txBox="1"/>
          <p:nvPr userDrawn="1"/>
        </p:nvSpPr>
        <p:spPr>
          <a:xfrm>
            <a:off x="9908170" y="6541576"/>
            <a:ext cx="2283830" cy="330072"/>
          </a:xfrm>
          <a:prstGeom prst="rect">
            <a:avLst/>
          </a:prstGeom>
          <a:noFill/>
        </p:spPr>
        <p:txBody>
          <a:bodyPr wrap="none" tIns="72000" bIns="72000" rtlCol="0">
            <a:spAutoFit/>
          </a:bodyPr>
          <a:lstStyle/>
          <a:p>
            <a:r>
              <a:rPr lang="de-DE" sz="1200" smtClean="0">
                <a:solidFill>
                  <a:schemeClr val="tx1">
                    <a:alpha val="25000"/>
                  </a:schemeClr>
                </a:solidFill>
              </a:rPr>
              <a:t>©</a:t>
            </a:r>
            <a:r>
              <a:rPr lang="de-DE" sz="1200" baseline="0" smtClean="0">
                <a:solidFill>
                  <a:schemeClr val="tx1">
                    <a:alpha val="25000"/>
                  </a:schemeClr>
                </a:solidFill>
              </a:rPr>
              <a:t> HEUFT SYSTEMTECHNIK GMBH</a:t>
            </a:r>
            <a:endParaRPr lang="de-DE" sz="1200">
              <a:solidFill>
                <a:schemeClr val="tx1">
                  <a:alpha val="25000"/>
                </a:schemeClr>
              </a:solidFill>
            </a:endParaRPr>
          </a:p>
        </p:txBody>
      </p:sp>
      <p:pic>
        <p:nvPicPr>
          <p:cNvPr id="14" name="Grafik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383755" y="5636525"/>
            <a:ext cx="5808245" cy="1011660"/>
          </a:xfrm>
          <a:prstGeom prst="rect">
            <a:avLst/>
          </a:prstGeom>
        </p:spPr>
      </p:pic>
    </p:spTree>
    <p:extLst>
      <p:ext uri="{BB962C8B-B14F-4D97-AF65-F5344CB8AC3E}">
        <p14:creationId xmlns:p14="http://schemas.microsoft.com/office/powerpoint/2010/main" val="416013940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20"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39427" y="438869"/>
            <a:ext cx="2403977" cy="616182"/>
          </a:xfrm>
          <a:prstGeom prst="rect">
            <a:avLst/>
          </a:prstGeom>
        </p:spPr>
      </p:pic>
      <p:sp>
        <p:nvSpPr>
          <p:cNvPr id="11" name="Textfeld 10"/>
          <p:cNvSpPr txBox="1"/>
          <p:nvPr userDrawn="1"/>
        </p:nvSpPr>
        <p:spPr>
          <a:xfrm>
            <a:off x="9908170" y="6541576"/>
            <a:ext cx="2283830" cy="330072"/>
          </a:xfrm>
          <a:prstGeom prst="rect">
            <a:avLst/>
          </a:prstGeom>
          <a:noFill/>
        </p:spPr>
        <p:txBody>
          <a:bodyPr wrap="none" tIns="72000" bIns="72000" rtlCol="0">
            <a:spAutoFit/>
          </a:bodyPr>
          <a:lstStyle/>
          <a:p>
            <a:r>
              <a:rPr lang="de-DE" sz="1200" smtClean="0">
                <a:solidFill>
                  <a:schemeClr val="tx1">
                    <a:alpha val="25000"/>
                  </a:schemeClr>
                </a:solidFill>
              </a:rPr>
              <a:t>©</a:t>
            </a:r>
            <a:r>
              <a:rPr lang="de-DE" sz="1200" baseline="0" smtClean="0">
                <a:solidFill>
                  <a:schemeClr val="tx1">
                    <a:alpha val="25000"/>
                  </a:schemeClr>
                </a:solidFill>
              </a:rPr>
              <a:t> HEUFT SYSTEMTECHNIK GMBH</a:t>
            </a:r>
            <a:endParaRPr lang="de-DE" sz="1200">
              <a:solidFill>
                <a:schemeClr val="tx1">
                  <a:alpha val="25000"/>
                </a:schemeClr>
              </a:solidFill>
            </a:endParaRPr>
          </a:p>
        </p:txBody>
      </p:sp>
      <p:pic>
        <p:nvPicPr>
          <p:cNvPr id="14" name="Grafik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383755" y="5636525"/>
            <a:ext cx="5808245" cy="1011660"/>
          </a:xfrm>
          <a:prstGeom prst="rect">
            <a:avLst/>
          </a:prstGeom>
        </p:spPr>
      </p:pic>
    </p:spTree>
    <p:extLst>
      <p:ext uri="{BB962C8B-B14F-4D97-AF65-F5344CB8AC3E}">
        <p14:creationId xmlns:p14="http://schemas.microsoft.com/office/powerpoint/2010/main" val="70335189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21"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39427" y="438869"/>
            <a:ext cx="2403977" cy="616182"/>
          </a:xfrm>
          <a:prstGeom prst="rect">
            <a:avLst/>
          </a:prstGeom>
        </p:spPr>
      </p:pic>
      <p:sp>
        <p:nvSpPr>
          <p:cNvPr id="11" name="Textfeld 10"/>
          <p:cNvSpPr txBox="1"/>
          <p:nvPr userDrawn="1"/>
        </p:nvSpPr>
        <p:spPr>
          <a:xfrm>
            <a:off x="9908170" y="6541576"/>
            <a:ext cx="2283830" cy="330072"/>
          </a:xfrm>
          <a:prstGeom prst="rect">
            <a:avLst/>
          </a:prstGeom>
          <a:noFill/>
        </p:spPr>
        <p:txBody>
          <a:bodyPr wrap="none" tIns="72000" bIns="72000" rtlCol="0">
            <a:spAutoFit/>
          </a:bodyPr>
          <a:lstStyle/>
          <a:p>
            <a:r>
              <a:rPr lang="de-DE" sz="1200" smtClean="0">
                <a:solidFill>
                  <a:schemeClr val="tx1">
                    <a:alpha val="25000"/>
                  </a:schemeClr>
                </a:solidFill>
              </a:rPr>
              <a:t>©</a:t>
            </a:r>
            <a:r>
              <a:rPr lang="de-DE" sz="1200" baseline="0" smtClean="0">
                <a:solidFill>
                  <a:schemeClr val="tx1">
                    <a:alpha val="25000"/>
                  </a:schemeClr>
                </a:solidFill>
              </a:rPr>
              <a:t> HEUFT SYSTEMTECHNIK GMBH</a:t>
            </a:r>
            <a:endParaRPr lang="de-DE" sz="1200">
              <a:solidFill>
                <a:schemeClr val="tx1">
                  <a:alpha val="25000"/>
                </a:schemeClr>
              </a:solidFill>
            </a:endParaRPr>
          </a:p>
        </p:txBody>
      </p:sp>
      <p:pic>
        <p:nvPicPr>
          <p:cNvPr id="14" name="Grafik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383755" y="5636525"/>
            <a:ext cx="5808245" cy="1011660"/>
          </a:xfrm>
          <a:prstGeom prst="rect">
            <a:avLst/>
          </a:prstGeom>
        </p:spPr>
      </p:pic>
    </p:spTree>
    <p:extLst>
      <p:ext uri="{BB962C8B-B14F-4D97-AF65-F5344CB8AC3E}">
        <p14:creationId xmlns:p14="http://schemas.microsoft.com/office/powerpoint/2010/main" val="384789961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22"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3" name="Textplatzhalter 2"/>
          <p:cNvSpPr>
            <a:spLocks noGrp="1"/>
          </p:cNvSpPr>
          <p:nvPr>
            <p:ph type="body" sz="quarter" idx="11"/>
          </p:nvPr>
        </p:nvSpPr>
        <p:spPr/>
        <p:txBody>
          <a:bodyPr/>
          <a:lstStyle/>
          <a:p>
            <a:r>
              <a:rPr lang="de-DE" smtClean="0"/>
              <a:t>An </a:t>
            </a:r>
            <a:r>
              <a:rPr lang="de-DE" err="1" smtClean="0"/>
              <a:t>overview</a:t>
            </a:r>
            <a:r>
              <a:rPr lang="de-DE" smtClean="0"/>
              <a:t> </a:t>
            </a:r>
            <a:r>
              <a:rPr lang="de-DE" err="1" smtClean="0"/>
              <a:t>of</a:t>
            </a:r>
            <a:endParaRPr lang="de-DE"/>
          </a:p>
        </p:txBody>
      </p:sp>
      <p:sp>
        <p:nvSpPr>
          <p:cNvPr id="5" name="Textplatzhalter 4"/>
          <p:cNvSpPr>
            <a:spLocks noGrp="1"/>
          </p:cNvSpPr>
          <p:nvPr>
            <p:ph type="body" sz="quarter" idx="13"/>
          </p:nvPr>
        </p:nvSpPr>
        <p:spPr>
          <a:xfrm>
            <a:off x="-1" y="3464046"/>
            <a:ext cx="5329989" cy="696256"/>
          </a:xfrm>
        </p:spPr>
        <p:txBody>
          <a:bodyPr/>
          <a:lstStyle/>
          <a:p>
            <a:r>
              <a:rPr lang="de-DE" err="1" smtClean="0"/>
              <a:t>Artificial</a:t>
            </a:r>
            <a:r>
              <a:rPr lang="de-DE" smtClean="0"/>
              <a:t> </a:t>
            </a:r>
            <a:r>
              <a:rPr lang="de-DE" err="1" smtClean="0"/>
              <a:t>Intelligence</a:t>
            </a:r>
            <a:r>
              <a:rPr lang="de-DE" smtClean="0"/>
              <a:t> (AI)</a:t>
            </a:r>
            <a:endParaRPr lang="de-DE" i="1"/>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478" y="1597596"/>
            <a:ext cx="5625865" cy="4285846"/>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t="25326" b="40144"/>
          <a:stretch/>
        </p:blipFill>
        <p:spPr>
          <a:xfrm>
            <a:off x="6043478" y="2683042"/>
            <a:ext cx="5625865" cy="1479884"/>
          </a:xfrm>
          <a:prstGeom prst="rect">
            <a:avLst/>
          </a:prstGeom>
        </p:spPr>
      </p:pic>
    </p:spTree>
    <p:extLst>
      <p:ext uri="{BB962C8B-B14F-4D97-AF65-F5344CB8AC3E}">
        <p14:creationId xmlns:p14="http://schemas.microsoft.com/office/powerpoint/2010/main" val="1010715402"/>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3" name="Textplatzhalter 2"/>
          <p:cNvSpPr>
            <a:spLocks noGrp="1"/>
          </p:cNvSpPr>
          <p:nvPr>
            <p:ph type="body" sz="quarter" idx="11"/>
          </p:nvPr>
        </p:nvSpPr>
        <p:spPr/>
        <p:txBody>
          <a:bodyPr/>
          <a:lstStyle/>
          <a:p>
            <a:r>
              <a:rPr lang="de-DE" smtClean="0"/>
              <a:t>What do they not have in common?</a:t>
            </a:r>
            <a:endParaRPr lang="de-DE"/>
          </a:p>
        </p:txBody>
      </p:sp>
      <p:pic>
        <p:nvPicPr>
          <p:cNvPr id="4" name="ScreenCapture_09.07.2021 17.40.50">
            <a:hlinkClick r:id="" action="ppaction://media"/>
          </p:cNvPr>
          <p:cNvPicPr>
            <a:picLocks noChangeAspect="1"/>
          </p:cNvPicPr>
          <p:nvPr>
            <a:videoFile r:link="rId1"/>
            <p:extLst>
              <p:ext uri="{DAA4B4D4-6D71-4841-9C94-3DE7FCFB9230}">
                <p14:media xmlns:p14="http://schemas.microsoft.com/office/powerpoint/2010/main" r:embed="rId2">
                  <p14:trim end="82086"/>
                </p14:media>
              </p:ext>
            </p:extLst>
          </p:nvPr>
        </p:nvPicPr>
        <p:blipFill>
          <a:blip r:embed="rId5"/>
          <a:stretch>
            <a:fillRect/>
          </a:stretch>
        </p:blipFill>
        <p:spPr>
          <a:xfrm>
            <a:off x="3893127" y="1278227"/>
            <a:ext cx="7319241" cy="4581153"/>
          </a:xfrm>
          <a:prstGeom prst="rect">
            <a:avLst/>
          </a:prstGeom>
        </p:spPr>
      </p:pic>
    </p:spTree>
    <p:extLst>
      <p:ext uri="{BB962C8B-B14F-4D97-AF65-F5344CB8AC3E}">
        <p14:creationId xmlns:p14="http://schemas.microsoft.com/office/powerpoint/2010/main" val="430550138"/>
      </p:ext>
    </p:extLst>
  </p:cSld>
  <p:clrMapOvr>
    <a:masterClrMapping/>
  </p:clrMapOvr>
  <mc:AlternateContent xmlns:mc="http://schemas.openxmlformats.org/markup-compatibility/2006" xmlns:p14="http://schemas.microsoft.com/office/powerpoint/2010/main">
    <mc:Choice Requires="p14">
      <p:transition spd="slow" p14:dur="2000" advTm="84"/>
    </mc:Choice>
    <mc:Fallback xmlns="">
      <p:transition spd="slow" advTm="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mute="1">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8" name="Textplatzhalter 7"/>
          <p:cNvSpPr>
            <a:spLocks noGrp="1"/>
          </p:cNvSpPr>
          <p:nvPr>
            <p:ph type="body" sz="quarter" idx="11"/>
          </p:nvPr>
        </p:nvSpPr>
        <p:spPr/>
        <p:txBody>
          <a:bodyPr/>
          <a:lstStyle/>
          <a:p>
            <a:r>
              <a:rPr lang="de-DE" err="1" smtClean="0"/>
              <a:t>Deep</a:t>
            </a:r>
            <a:r>
              <a:rPr lang="de-DE" smtClean="0"/>
              <a:t> Learning – The Black Box</a:t>
            </a:r>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063" y="1095075"/>
            <a:ext cx="6455874" cy="3636410"/>
          </a:xfrm>
          <a:prstGeom prst="rect">
            <a:avLst/>
          </a:prstGeom>
        </p:spPr>
      </p:pic>
    </p:spTree>
    <p:extLst>
      <p:ext uri="{BB962C8B-B14F-4D97-AF65-F5344CB8AC3E}">
        <p14:creationId xmlns:p14="http://schemas.microsoft.com/office/powerpoint/2010/main" val="2768514366"/>
      </p:ext>
    </p:extLst>
  </p:cSld>
  <p:clrMapOvr>
    <a:masterClrMapping/>
  </p:clrMapOvr>
  <mc:AlternateContent xmlns:mc="http://schemas.openxmlformats.org/markup-compatibility/2006" xmlns:p14="http://schemas.microsoft.com/office/powerpoint/2010/main">
    <mc:Choice Requires="p14">
      <p:transition spd="slow" p14:dur="2000" advTm="379"/>
    </mc:Choice>
    <mc:Fallback xmlns="">
      <p:transition spd="slow" advTm="37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t>The husky mutates into a </a:t>
            </a:r>
            <a:r>
              <a:rPr lang="en-US" smtClean="0"/>
              <a:t>wolf – How to train a snow detector</a:t>
            </a:r>
            <a:endParaRPr lang="de-DE"/>
          </a:p>
        </p:txBody>
      </p:sp>
      <p:sp>
        <p:nvSpPr>
          <p:cNvPr id="6" name="Textplatzhalter 5"/>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3" name="Textfeld 2"/>
          <p:cNvSpPr txBox="1"/>
          <p:nvPr/>
        </p:nvSpPr>
        <p:spPr>
          <a:xfrm>
            <a:off x="3162300" y="4551202"/>
            <a:ext cx="5867400" cy="400110"/>
          </a:xfrm>
          <a:prstGeom prst="rect">
            <a:avLst/>
          </a:prstGeom>
          <a:noFill/>
        </p:spPr>
        <p:txBody>
          <a:bodyPr wrap="square" rtlCol="0">
            <a:spAutoFit/>
          </a:bodyPr>
          <a:lstStyle/>
          <a:p>
            <a:pPr algn="ctr"/>
            <a:r>
              <a:rPr lang="en-US" sz="1000"/>
              <a:t>Why Should I Trust You</a:t>
            </a:r>
            <a:r>
              <a:rPr lang="en-US" sz="1000" smtClean="0"/>
              <a:t>?” Explaining </a:t>
            </a:r>
            <a:r>
              <a:rPr lang="en-US" sz="1000"/>
              <a:t>the Predictions of Any </a:t>
            </a:r>
            <a:r>
              <a:rPr lang="en-US" sz="1000" smtClean="0"/>
              <a:t>Classifier </a:t>
            </a:r>
            <a:r>
              <a:rPr lang="de-DE" sz="1000" smtClean="0"/>
              <a:t>(Tulio </a:t>
            </a:r>
            <a:r>
              <a:rPr lang="de-DE" sz="1000"/>
              <a:t>Ribeiro et al. 2016)</a:t>
            </a:r>
            <a:endParaRPr lang="de-DE" sz="1000" smtClean="0"/>
          </a:p>
          <a:p>
            <a:pPr algn="ctr"/>
            <a:r>
              <a:rPr lang="de-DE" sz="1000" smtClean="0"/>
              <a:t>https</a:t>
            </a:r>
            <a:r>
              <a:rPr lang="de-DE" sz="1000"/>
              <a:t>://www.kdd.org/kdd2016/papers/files/rfp0573-ribeiroA.pdf</a:t>
            </a:r>
          </a:p>
        </p:txBody>
      </p:sp>
      <p:pic>
        <p:nvPicPr>
          <p:cNvPr id="8" name="Grafik 7"/>
          <p:cNvPicPr>
            <a:picLocks noChangeAspect="1"/>
          </p:cNvPicPr>
          <p:nvPr/>
        </p:nvPicPr>
        <p:blipFill rotWithShape="1">
          <a:blip r:embed="rId4"/>
          <a:srcRect r="49847"/>
          <a:stretch/>
        </p:blipFill>
        <p:spPr>
          <a:xfrm>
            <a:off x="3162300" y="1195638"/>
            <a:ext cx="2942665" cy="3143250"/>
          </a:xfrm>
          <a:prstGeom prst="rect">
            <a:avLst/>
          </a:prstGeom>
        </p:spPr>
      </p:pic>
      <p:pic>
        <p:nvPicPr>
          <p:cNvPr id="9" name="Grafik 8"/>
          <p:cNvPicPr>
            <a:picLocks noChangeAspect="1"/>
          </p:cNvPicPr>
          <p:nvPr/>
        </p:nvPicPr>
        <p:blipFill rotWithShape="1">
          <a:blip r:embed="rId4"/>
          <a:srcRect l="1" r="343"/>
          <a:stretch/>
        </p:blipFill>
        <p:spPr>
          <a:xfrm>
            <a:off x="3162300" y="1195638"/>
            <a:ext cx="5847229" cy="3143250"/>
          </a:xfrm>
          <a:prstGeom prst="rect">
            <a:avLst/>
          </a:prstGeom>
        </p:spPr>
      </p:pic>
    </p:spTree>
    <p:custDataLst>
      <p:tags r:id="rId1"/>
    </p:custDataLst>
    <p:extLst>
      <p:ext uri="{BB962C8B-B14F-4D97-AF65-F5344CB8AC3E}">
        <p14:creationId xmlns:p14="http://schemas.microsoft.com/office/powerpoint/2010/main" val="3106394022"/>
      </p:ext>
    </p:extLst>
  </p:cSld>
  <p:clrMapOvr>
    <a:masterClrMapping/>
  </p:clrMapOvr>
  <mc:AlternateContent xmlns:mc="http://schemas.openxmlformats.org/markup-compatibility/2006" xmlns:p14="http://schemas.microsoft.com/office/powerpoint/2010/main">
    <mc:Choice Requires="p14">
      <p:transition spd="slow" p14:dur="2000" advTm="840"/>
    </mc:Choice>
    <mc:Fallback xmlns="">
      <p:transition spd="slow" advTm="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1"/>
          </p:nvPr>
        </p:nvSpPr>
        <p:spPr/>
        <p:txBody>
          <a:bodyPr/>
          <a:lstStyle/>
          <a:p>
            <a:r>
              <a:rPr lang="de-DE" smtClean="0"/>
              <a:t>Patches </a:t>
            </a:r>
            <a:r>
              <a:rPr lang="de-DE" err="1" smtClean="0"/>
              <a:t>and</a:t>
            </a:r>
            <a:r>
              <a:rPr lang="de-DE" smtClean="0"/>
              <a:t> adversarial attacks </a:t>
            </a:r>
            <a:r>
              <a:rPr lang="de-DE" err="1" smtClean="0"/>
              <a:t>can</a:t>
            </a:r>
            <a:r>
              <a:rPr lang="de-DE" smtClean="0"/>
              <a:t> </a:t>
            </a:r>
            <a:r>
              <a:rPr lang="de-DE" err="1" smtClean="0"/>
              <a:t>fool</a:t>
            </a:r>
            <a:r>
              <a:rPr lang="de-DE" smtClean="0"/>
              <a:t> a </a:t>
            </a:r>
            <a:r>
              <a:rPr lang="de-DE" err="1" smtClean="0"/>
              <a:t>Deep</a:t>
            </a:r>
            <a:r>
              <a:rPr lang="de-DE" smtClean="0"/>
              <a:t> Learning </a:t>
            </a:r>
            <a:r>
              <a:rPr lang="de-DE" err="1" smtClean="0"/>
              <a:t>Neural</a:t>
            </a:r>
            <a:r>
              <a:rPr lang="de-DE" smtClean="0"/>
              <a:t> Network</a:t>
            </a:r>
            <a:endParaRPr lang="de-DE"/>
          </a:p>
        </p:txBody>
      </p:sp>
      <p:sp>
        <p:nvSpPr>
          <p:cNvPr id="6" name="Textplatzhalter 5"/>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187" y="3936739"/>
            <a:ext cx="5624012" cy="1701675"/>
          </a:xfrm>
          <a:prstGeom prst="rect">
            <a:avLst/>
          </a:prstGeom>
        </p:spPr>
      </p:pic>
      <p:sp>
        <p:nvSpPr>
          <p:cNvPr id="5" name="Textfeld 4"/>
          <p:cNvSpPr txBox="1"/>
          <p:nvPr/>
        </p:nvSpPr>
        <p:spPr>
          <a:xfrm>
            <a:off x="3024187" y="5686542"/>
            <a:ext cx="5624012" cy="246221"/>
          </a:xfrm>
          <a:prstGeom prst="rect">
            <a:avLst/>
          </a:prstGeom>
          <a:noFill/>
        </p:spPr>
        <p:txBody>
          <a:bodyPr wrap="square" rtlCol="0">
            <a:spAutoFit/>
          </a:bodyPr>
          <a:lstStyle/>
          <a:p>
            <a:pPr algn="ctr"/>
            <a:r>
              <a:rPr lang="de-DE" sz="1000"/>
              <a:t>https://medium.com/@smkirthishankar/the-unusual-effectiveness-of-adversarial-attacks-e1314d0fa4d3</a:t>
            </a:r>
          </a:p>
        </p:txBody>
      </p:sp>
      <p:sp>
        <p:nvSpPr>
          <p:cNvPr id="8" name="Rechteck 7"/>
          <p:cNvSpPr/>
          <p:nvPr/>
        </p:nvSpPr>
        <p:spPr>
          <a:xfrm>
            <a:off x="2230930" y="3375402"/>
            <a:ext cx="7029847" cy="246221"/>
          </a:xfrm>
          <a:prstGeom prst="rect">
            <a:avLst/>
          </a:prstGeom>
        </p:spPr>
        <p:txBody>
          <a:bodyPr wrap="square">
            <a:spAutoFit/>
          </a:bodyPr>
          <a:lstStyle/>
          <a:p>
            <a:pPr algn="ctr"/>
            <a:r>
              <a:rPr lang="de-DE" sz="1000"/>
              <a:t>https://arxiv.org/pdf/1707.08945.pdf</a:t>
            </a:r>
          </a:p>
        </p:txBody>
      </p:sp>
      <p:pic>
        <p:nvPicPr>
          <p:cNvPr id="9" name="Grafik 8"/>
          <p:cNvPicPr>
            <a:picLocks noChangeAspect="1"/>
          </p:cNvPicPr>
          <p:nvPr/>
        </p:nvPicPr>
        <p:blipFill rotWithShape="1">
          <a:blip r:embed="rId4"/>
          <a:srcRect l="54275"/>
          <a:stretch/>
        </p:blipFill>
        <p:spPr>
          <a:xfrm>
            <a:off x="6497052" y="923719"/>
            <a:ext cx="2454444" cy="2470240"/>
          </a:xfrm>
          <a:prstGeom prst="rect">
            <a:avLst/>
          </a:prstGeom>
        </p:spPr>
      </p:pic>
      <p:pic>
        <p:nvPicPr>
          <p:cNvPr id="2" name="Grafik 1"/>
          <p:cNvPicPr>
            <a:picLocks noChangeAspect="1"/>
          </p:cNvPicPr>
          <p:nvPr/>
        </p:nvPicPr>
        <p:blipFill>
          <a:blip r:embed="rId5"/>
          <a:stretch>
            <a:fillRect/>
          </a:stretch>
        </p:blipFill>
        <p:spPr>
          <a:xfrm>
            <a:off x="2230931" y="918420"/>
            <a:ext cx="4114800" cy="2343150"/>
          </a:xfrm>
          <a:prstGeom prst="rect">
            <a:avLst/>
          </a:prstGeom>
        </p:spPr>
      </p:pic>
    </p:spTree>
    <p:extLst>
      <p:ext uri="{BB962C8B-B14F-4D97-AF65-F5344CB8AC3E}">
        <p14:creationId xmlns:p14="http://schemas.microsoft.com/office/powerpoint/2010/main" val="3740487505"/>
      </p:ext>
    </p:extLst>
  </p:cSld>
  <p:clrMapOvr>
    <a:masterClrMapping/>
  </p:clrMapOvr>
  <mc:AlternateContent xmlns:mc="http://schemas.openxmlformats.org/markup-compatibility/2006" xmlns:p14="http://schemas.microsoft.com/office/powerpoint/2010/main">
    <mc:Choice Requires="p14">
      <p:transition spd="slow" p14:dur="2000" advTm="548"/>
    </mc:Choice>
    <mc:Fallback xmlns="">
      <p:transition spd="slow" advTm="5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smtClean="0"/>
              <a:t>Adversarial attacks can fool </a:t>
            </a:r>
            <a:r>
              <a:rPr lang="de-DE"/>
              <a:t>a </a:t>
            </a:r>
            <a:r>
              <a:rPr lang="de-DE" err="1"/>
              <a:t>Deep</a:t>
            </a:r>
            <a:r>
              <a:rPr lang="de-DE"/>
              <a:t> Learning </a:t>
            </a:r>
            <a:r>
              <a:rPr lang="de-DE" err="1"/>
              <a:t>Neural</a:t>
            </a:r>
            <a:r>
              <a:rPr lang="de-DE"/>
              <a:t> </a:t>
            </a:r>
            <a:r>
              <a:rPr lang="de-DE" smtClean="0"/>
              <a:t>Network</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873" y="1181554"/>
            <a:ext cx="7843126" cy="4361638"/>
          </a:xfrm>
          <a:prstGeom prst="rect">
            <a:avLst/>
          </a:prstGeom>
        </p:spPr>
      </p:pic>
      <p:sp>
        <p:nvSpPr>
          <p:cNvPr id="5" name="Textfeld 4"/>
          <p:cNvSpPr txBox="1"/>
          <p:nvPr/>
        </p:nvSpPr>
        <p:spPr>
          <a:xfrm>
            <a:off x="2093495" y="5581524"/>
            <a:ext cx="5553123" cy="246221"/>
          </a:xfrm>
          <a:prstGeom prst="rect">
            <a:avLst/>
          </a:prstGeom>
          <a:noFill/>
        </p:spPr>
        <p:txBody>
          <a:bodyPr wrap="none" rtlCol="0">
            <a:spAutoFit/>
          </a:bodyPr>
          <a:lstStyle/>
          <a:p>
            <a:r>
              <a:rPr lang="de-DE" sz="1000"/>
              <a:t>https://siliconangle.com/2018/04/22/attackers-can-fool-ai-programs-heres-developers-can-fight-back/</a:t>
            </a:r>
          </a:p>
        </p:txBody>
      </p:sp>
    </p:spTree>
    <p:extLst>
      <p:ext uri="{BB962C8B-B14F-4D97-AF65-F5344CB8AC3E}">
        <p14:creationId xmlns:p14="http://schemas.microsoft.com/office/powerpoint/2010/main" val="1018975559"/>
      </p:ext>
    </p:extLst>
  </p:cSld>
  <p:clrMapOvr>
    <a:masterClrMapping/>
  </p:clrMapOvr>
  <mc:AlternateContent xmlns:mc="http://schemas.openxmlformats.org/markup-compatibility/2006" xmlns:p14="http://schemas.microsoft.com/office/powerpoint/2010/main">
    <mc:Choice Requires="p14">
      <p:transition spd="slow" p14:dur="2000" advTm="3631"/>
    </mc:Choice>
    <mc:Fallback xmlns="">
      <p:transition spd="slow" advTm="363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a:t>Limits </a:t>
            </a:r>
            <a:r>
              <a:rPr lang="de-DE" err="1"/>
              <a:t>of</a:t>
            </a:r>
            <a:r>
              <a:rPr lang="de-DE"/>
              <a:t> </a:t>
            </a:r>
            <a:r>
              <a:rPr lang="de-DE" smtClean="0"/>
              <a:t>heat </a:t>
            </a:r>
            <a:r>
              <a:rPr lang="de-DE" err="1"/>
              <a:t>maps</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p>
        </p:txBody>
      </p:sp>
      <p:pic>
        <p:nvPicPr>
          <p:cNvPr id="5" name="Grafik 4"/>
          <p:cNvPicPr>
            <a:picLocks noChangeAspect="1"/>
          </p:cNvPicPr>
          <p:nvPr/>
        </p:nvPicPr>
        <p:blipFill>
          <a:blip r:embed="rId3"/>
          <a:stretch>
            <a:fillRect/>
          </a:stretch>
        </p:blipFill>
        <p:spPr>
          <a:xfrm>
            <a:off x="1081087" y="1816769"/>
            <a:ext cx="9572625" cy="2654478"/>
          </a:xfrm>
          <a:prstGeom prst="rect">
            <a:avLst/>
          </a:prstGeom>
        </p:spPr>
      </p:pic>
      <p:sp>
        <p:nvSpPr>
          <p:cNvPr id="6" name="Rechteck 5"/>
          <p:cNvSpPr/>
          <p:nvPr/>
        </p:nvSpPr>
        <p:spPr>
          <a:xfrm>
            <a:off x="1532021" y="4466746"/>
            <a:ext cx="6096000" cy="246221"/>
          </a:xfrm>
          <a:prstGeom prst="rect">
            <a:avLst/>
          </a:prstGeom>
        </p:spPr>
        <p:txBody>
          <a:bodyPr>
            <a:spAutoFit/>
          </a:bodyPr>
          <a:lstStyle/>
          <a:p>
            <a:r>
              <a:rPr lang="de-DE" sz="1000"/>
              <a:t>https://bdtechtalks.com/2021/01/11/concept-whitening-interpretable-neural-networks/</a:t>
            </a:r>
          </a:p>
        </p:txBody>
      </p:sp>
    </p:spTree>
    <p:extLst>
      <p:ext uri="{BB962C8B-B14F-4D97-AF65-F5344CB8AC3E}">
        <p14:creationId xmlns:p14="http://schemas.microsoft.com/office/powerpoint/2010/main" val="3466249937"/>
      </p:ext>
    </p:extLst>
  </p:cSld>
  <p:clrMapOvr>
    <a:masterClrMapping/>
  </p:clrMapOvr>
  <mc:AlternateContent xmlns:mc="http://schemas.openxmlformats.org/markup-compatibility/2006" xmlns:p14="http://schemas.microsoft.com/office/powerpoint/2010/main">
    <mc:Choice Requires="p14">
      <p:transition spd="slow" p14:dur="2000" advTm="769"/>
    </mc:Choice>
    <mc:Fallback xmlns="">
      <p:transition spd="slow" advTm="76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t>A</a:t>
            </a:r>
            <a:r>
              <a:rPr lang="en-US" smtClean="0"/>
              <a:t>rtificial intelligence  - A game changer?</a:t>
            </a:r>
            <a:endParaRPr lang="de-DE"/>
          </a:p>
        </p:txBody>
      </p:sp>
      <p:sp>
        <p:nvSpPr>
          <p:cNvPr id="3" name="Textplatzhalter 2"/>
          <p:cNvSpPr>
            <a:spLocks noGrp="1"/>
          </p:cNvSpPr>
          <p:nvPr>
            <p:ph type="body" sz="quarter" idx="10"/>
          </p:nvPr>
        </p:nvSpPr>
        <p:spPr/>
        <p:txBody>
          <a:bodyPr/>
          <a:lstStyle/>
          <a:p>
            <a:endParaRPr lang="de-DE"/>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25776" t="51139" r="12013" b="2447"/>
          <a:stretch/>
        </p:blipFill>
        <p:spPr>
          <a:xfrm>
            <a:off x="3148791" y="1270866"/>
            <a:ext cx="5894417" cy="3634451"/>
          </a:xfrm>
          <a:prstGeom prst="rect">
            <a:avLst/>
          </a:prstGeom>
        </p:spPr>
      </p:pic>
      <p:sp>
        <p:nvSpPr>
          <p:cNvPr id="6" name="Textfeld 5"/>
          <p:cNvSpPr txBox="1"/>
          <p:nvPr/>
        </p:nvSpPr>
        <p:spPr>
          <a:xfrm>
            <a:off x="7581417" y="384849"/>
            <a:ext cx="555584" cy="1446550"/>
          </a:xfrm>
          <a:prstGeom prst="rect">
            <a:avLst/>
          </a:prstGeom>
          <a:noFill/>
        </p:spPr>
        <p:txBody>
          <a:bodyPr wrap="square" rtlCol="0">
            <a:spAutoFit/>
          </a:bodyPr>
          <a:lstStyle/>
          <a:p>
            <a:r>
              <a:rPr lang="de-DE" sz="8800" smtClean="0">
                <a:solidFill>
                  <a:schemeClr val="tx1">
                    <a:lumMod val="75000"/>
                    <a:lumOff val="25000"/>
                  </a:schemeClr>
                </a:solidFill>
                <a:latin typeface="Carlito" panose="020F0502020204030204" pitchFamily="34" charset="0"/>
                <a:ea typeface="Adobe Gothic Std B" panose="020B0800000000000000" pitchFamily="34" charset="-128"/>
                <a:cs typeface="Carlito" panose="020F0502020204030204" pitchFamily="34" charset="0"/>
              </a:rPr>
              <a:t>?</a:t>
            </a:r>
            <a:endParaRPr lang="de-DE" sz="8800">
              <a:solidFill>
                <a:schemeClr val="tx1">
                  <a:lumMod val="75000"/>
                  <a:lumOff val="25000"/>
                </a:schemeClr>
              </a:solidFill>
              <a:latin typeface="Carlito" panose="020F0502020204030204" pitchFamily="34" charset="0"/>
              <a:ea typeface="Adobe Gothic Std B" panose="020B0800000000000000" pitchFamily="34" charset="-128"/>
              <a:cs typeface="Carlito" panose="020F0502020204030204" pitchFamily="34" charset="0"/>
            </a:endParaRPr>
          </a:p>
        </p:txBody>
      </p:sp>
    </p:spTree>
    <p:extLst>
      <p:ext uri="{BB962C8B-B14F-4D97-AF65-F5344CB8AC3E}">
        <p14:creationId xmlns:p14="http://schemas.microsoft.com/office/powerpoint/2010/main" val="1798005225"/>
      </p:ext>
    </p:extLst>
  </p:cSld>
  <p:clrMapOvr>
    <a:masterClrMapping/>
  </p:clrMapOvr>
  <mc:AlternateContent xmlns:mc="http://schemas.openxmlformats.org/markup-compatibility/2006" xmlns:p14="http://schemas.microsoft.com/office/powerpoint/2010/main">
    <mc:Choice Requires="p14">
      <p:transition spd="slow" p14:dur="2000" advTm="1411"/>
    </mc:Choice>
    <mc:Fallback xmlns="">
      <p:transition spd="slow" advTm="141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smtClean="0"/>
              <a:t>Feedback from the market</a:t>
            </a:r>
            <a:endParaRPr lang="de-DE"/>
          </a:p>
        </p:txBody>
      </p:sp>
      <p:sp>
        <p:nvSpPr>
          <p:cNvPr id="3" name="Textplatzhalter 2"/>
          <p:cNvSpPr>
            <a:spLocks noGrp="1"/>
          </p:cNvSpPr>
          <p:nvPr>
            <p:ph type="body" sz="quarter" idx="10"/>
          </p:nvPr>
        </p:nvSpPr>
        <p:spPr>
          <a:xfrm>
            <a:off x="469361" y="384849"/>
            <a:ext cx="950581" cy="227597"/>
          </a:xfrm>
        </p:spPr>
        <p:txBody>
          <a:bodyPr/>
          <a:lstStyle/>
          <a:p>
            <a:r>
              <a:rPr lang="de-DE"/>
              <a:t>HEUFT</a:t>
            </a:r>
            <a:r>
              <a:rPr lang="de-DE" i="1"/>
              <a:t> reflexx </a:t>
            </a:r>
            <a:r>
              <a:rPr lang="de-DE" i="1" baseline="30000"/>
              <a:t>A.I</a:t>
            </a:r>
            <a:r>
              <a:rPr lang="de-DE" i="1" baseline="30000" smtClean="0"/>
              <a:t>.</a:t>
            </a:r>
            <a:endParaRPr lang="de-DE"/>
          </a:p>
        </p:txBody>
      </p:sp>
      <p:sp>
        <p:nvSpPr>
          <p:cNvPr id="6" name="Textfeld 5"/>
          <p:cNvSpPr txBox="1"/>
          <p:nvPr/>
        </p:nvSpPr>
        <p:spPr>
          <a:xfrm>
            <a:off x="6096000" y="1168206"/>
            <a:ext cx="3672352" cy="3970318"/>
          </a:xfrm>
          <a:prstGeom prst="rect">
            <a:avLst/>
          </a:prstGeom>
          <a:noFill/>
        </p:spPr>
        <p:txBody>
          <a:bodyPr wrap="none" rtlCol="0">
            <a:spAutoFit/>
          </a:bodyPr>
          <a:lstStyle/>
          <a:p>
            <a:pPr marL="285750" indent="-285750">
              <a:buFont typeface="Arial" panose="020B0604020202020204" pitchFamily="34" charset="0"/>
              <a:buChar char="•"/>
            </a:pPr>
            <a:r>
              <a:rPr lang="de-DE" smtClean="0"/>
              <a:t>Testinstallations</a:t>
            </a:r>
          </a:p>
          <a:p>
            <a:pPr marL="742950" lvl="1" indent="-285750">
              <a:buFont typeface="Arial" panose="020B0604020202020204" pitchFamily="34" charset="0"/>
              <a:buChar char="•"/>
            </a:pPr>
            <a:r>
              <a:rPr lang="de-DE" smtClean="0"/>
              <a:t>How many do you know of?</a:t>
            </a:r>
          </a:p>
          <a:p>
            <a:pPr marL="742950" lvl="1" indent="-285750">
              <a:buFont typeface="Arial" panose="020B0604020202020204" pitchFamily="34" charset="0"/>
              <a:buChar char="•"/>
            </a:pPr>
            <a:r>
              <a:rPr lang="de-DE" smtClean="0"/>
              <a:t>Where? Which customer?</a:t>
            </a:r>
          </a:p>
          <a:p>
            <a:pPr marL="742950" lvl="1" indent="-285750">
              <a:buFont typeface="Arial" panose="020B0604020202020204" pitchFamily="34" charset="0"/>
              <a:buChar char="•"/>
            </a:pPr>
            <a:r>
              <a:rPr lang="de-DE" smtClean="0"/>
              <a:t>Who is the competitor?</a:t>
            </a:r>
          </a:p>
          <a:p>
            <a:pPr marL="742950" lvl="1" indent="-285750">
              <a:buFont typeface="Arial" panose="020B0604020202020204" pitchFamily="34" charset="0"/>
              <a:buChar char="•"/>
            </a:pPr>
            <a:r>
              <a:rPr lang="de-DE" smtClean="0"/>
              <a:t>Application? Inspection task?</a:t>
            </a:r>
          </a:p>
          <a:p>
            <a:pPr marL="742950" lvl="1" indent="-285750">
              <a:buFont typeface="Arial" panose="020B0604020202020204" pitchFamily="34" charset="0"/>
              <a:buChar char="•"/>
            </a:pPr>
            <a:r>
              <a:rPr lang="de-DE" smtClean="0"/>
              <a:t>Line speed?</a:t>
            </a:r>
          </a:p>
          <a:p>
            <a:pPr marL="285750" indent="-285750">
              <a:buFont typeface="Arial" panose="020B0604020202020204" pitchFamily="34" charset="0"/>
              <a:buChar char="•"/>
            </a:pPr>
            <a:r>
              <a:rPr lang="de-DE" smtClean="0"/>
              <a:t>Commercial information</a:t>
            </a:r>
          </a:p>
          <a:p>
            <a:pPr marL="742950" lvl="1" indent="-285750">
              <a:buFont typeface="Arial" panose="020B0604020202020204" pitchFamily="34" charset="0"/>
              <a:buChar char="•"/>
            </a:pPr>
            <a:r>
              <a:rPr lang="de-DE" smtClean="0"/>
              <a:t>Pricing</a:t>
            </a:r>
          </a:p>
          <a:p>
            <a:pPr marL="742950" lvl="1" indent="-285750">
              <a:buFont typeface="Arial" panose="020B0604020202020204" pitchFamily="34" charset="0"/>
              <a:buChar char="•"/>
            </a:pPr>
            <a:r>
              <a:rPr lang="de-DE" smtClean="0"/>
              <a:t>Offers</a:t>
            </a:r>
            <a:endParaRPr lang="de-DE"/>
          </a:p>
          <a:p>
            <a:pPr marL="285750" indent="-285750">
              <a:buFont typeface="Arial" panose="020B0604020202020204" pitchFamily="34" charset="0"/>
              <a:buChar char="•"/>
            </a:pPr>
            <a:r>
              <a:rPr lang="de-DE" smtClean="0"/>
              <a:t>Technical information</a:t>
            </a:r>
          </a:p>
          <a:p>
            <a:pPr marL="742950" lvl="1" indent="-285750">
              <a:buFont typeface="Arial" panose="020B0604020202020204" pitchFamily="34" charset="0"/>
              <a:buChar char="•"/>
            </a:pPr>
            <a:r>
              <a:rPr lang="de-DE" smtClean="0"/>
              <a:t>Promises</a:t>
            </a:r>
          </a:p>
          <a:p>
            <a:pPr marL="742950" lvl="1" indent="-285750">
              <a:buFont typeface="Arial" panose="020B0604020202020204" pitchFamily="34" charset="0"/>
              <a:buChar char="•"/>
            </a:pPr>
            <a:r>
              <a:rPr lang="de-DE" smtClean="0"/>
              <a:t>Specifications</a:t>
            </a:r>
          </a:p>
          <a:p>
            <a:pPr marL="742950" lvl="1" indent="-285750">
              <a:buFont typeface="Arial" panose="020B0604020202020204" pitchFamily="34" charset="0"/>
              <a:buChar char="•"/>
            </a:pPr>
            <a:r>
              <a:rPr lang="de-DE" smtClean="0"/>
              <a:t>Hardware setup</a:t>
            </a:r>
          </a:p>
          <a:p>
            <a:pPr marL="285750" indent="-285750">
              <a:buFont typeface="Arial" panose="020B0604020202020204" pitchFamily="34" charset="0"/>
              <a:buChar char="•"/>
            </a:pPr>
            <a:r>
              <a:rPr lang="de-DE" b="1"/>
              <a:t>competitiveinfo@heuft.com</a:t>
            </a:r>
            <a:endParaRPr lang="de-DE" b="1" smtClean="0"/>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67203" t="13164" r="6852" b="52067"/>
          <a:stretch/>
        </p:blipFill>
        <p:spPr>
          <a:xfrm>
            <a:off x="1516283" y="1264926"/>
            <a:ext cx="3113590" cy="3448384"/>
          </a:xfrm>
          <a:prstGeom prst="rect">
            <a:avLst/>
          </a:prstGeom>
        </p:spPr>
      </p:pic>
    </p:spTree>
    <p:extLst>
      <p:ext uri="{BB962C8B-B14F-4D97-AF65-F5344CB8AC3E}">
        <p14:creationId xmlns:p14="http://schemas.microsoft.com/office/powerpoint/2010/main" val="2043685545"/>
      </p:ext>
    </p:extLst>
  </p:cSld>
  <p:clrMapOvr>
    <a:masterClrMapping/>
  </p:clrMapOvr>
  <mc:AlternateContent xmlns:mc="http://schemas.openxmlformats.org/markup-compatibility/2006" xmlns:p14="http://schemas.microsoft.com/office/powerpoint/2010/main">
    <mc:Choice Requires="p14">
      <p:transition spd="slow" p14:dur="2000" advTm="1005"/>
    </mc:Choice>
    <mc:Fallback xmlns="">
      <p:transition spd="slow" advTm="100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smtClean="0"/>
              <a:t>Explanation </a:t>
            </a:r>
            <a:r>
              <a:rPr lang="de-DE" err="1" smtClean="0"/>
              <a:t>of</a:t>
            </a:r>
            <a:r>
              <a:rPr lang="de-DE" smtClean="0"/>
              <a:t> </a:t>
            </a:r>
            <a:r>
              <a:rPr lang="de-DE" err="1" smtClean="0"/>
              <a:t>terms</a:t>
            </a:r>
            <a:r>
              <a:rPr lang="de-DE" smtClean="0"/>
              <a:t>. </a:t>
            </a:r>
            <a:r>
              <a:rPr lang="de-DE" err="1" smtClean="0"/>
              <a:t>What</a:t>
            </a:r>
            <a:r>
              <a:rPr lang="de-DE" smtClean="0"/>
              <a:t> </a:t>
            </a:r>
            <a:r>
              <a:rPr lang="de-DE" err="1" smtClean="0"/>
              <a:t>is</a:t>
            </a:r>
            <a:r>
              <a:rPr lang="de-DE" smtClean="0"/>
              <a:t> </a:t>
            </a:r>
            <a:r>
              <a:rPr lang="de-DE" err="1" smtClean="0"/>
              <a:t>what</a:t>
            </a:r>
            <a:r>
              <a:rPr lang="de-DE" smtClean="0"/>
              <a:t>?</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a:t>ARTIFICIAL </a:t>
            </a:r>
            <a:r>
              <a:rPr lang="de-DE" smtClean="0"/>
              <a:t>INTELLIGENCE</a:t>
            </a:r>
            <a:endParaRPr lang="de-DE"/>
          </a:p>
        </p:txBody>
      </p:sp>
      <p:sp>
        <p:nvSpPr>
          <p:cNvPr id="6" name="Rechteck 5"/>
          <p:cNvSpPr/>
          <p:nvPr/>
        </p:nvSpPr>
        <p:spPr>
          <a:xfrm>
            <a:off x="6096000" y="1352839"/>
            <a:ext cx="5365002" cy="769441"/>
          </a:xfrm>
          <a:prstGeom prst="rect">
            <a:avLst/>
          </a:prstGeom>
        </p:spPr>
        <p:txBody>
          <a:bodyPr wrap="square">
            <a:spAutoFit/>
          </a:bodyPr>
          <a:lstStyle/>
          <a:p>
            <a:r>
              <a:rPr lang="de-DE" sz="1600" b="1" cap="all" err="1">
                <a:solidFill>
                  <a:schemeClr val="accent1"/>
                </a:solidFill>
              </a:rPr>
              <a:t>Artificial</a:t>
            </a:r>
            <a:r>
              <a:rPr lang="de-DE" sz="1600" b="1" cap="all">
                <a:solidFill>
                  <a:schemeClr val="accent1"/>
                </a:solidFill>
              </a:rPr>
              <a:t> </a:t>
            </a:r>
            <a:r>
              <a:rPr lang="de-DE" sz="1600" b="1" cap="all" err="1">
                <a:solidFill>
                  <a:schemeClr val="accent1"/>
                </a:solidFill>
              </a:rPr>
              <a:t>Intelligence</a:t>
            </a:r>
            <a:r>
              <a:rPr lang="de-DE" sz="1600" b="1" cap="all">
                <a:solidFill>
                  <a:schemeClr val="accent1"/>
                </a:solidFill>
              </a:rPr>
              <a:t> (</a:t>
            </a:r>
            <a:r>
              <a:rPr lang="de-DE" sz="1600" b="1" cap="all" smtClean="0">
                <a:solidFill>
                  <a:schemeClr val="accent1"/>
                </a:solidFill>
              </a:rPr>
              <a:t>AI)</a:t>
            </a:r>
          </a:p>
          <a:p>
            <a:r>
              <a:rPr lang="en-US" sz="1400" smtClean="0"/>
              <a:t>refers to the imitation of human intelligence by machines, usually computer systems.</a:t>
            </a:r>
            <a:endParaRPr lang="en-US" sz="1400"/>
          </a:p>
        </p:txBody>
      </p:sp>
      <p:sp>
        <p:nvSpPr>
          <p:cNvPr id="7" name="Rechteck 6"/>
          <p:cNvSpPr/>
          <p:nvPr/>
        </p:nvSpPr>
        <p:spPr>
          <a:xfrm>
            <a:off x="6096000" y="2290724"/>
            <a:ext cx="5365002" cy="769441"/>
          </a:xfrm>
          <a:prstGeom prst="rect">
            <a:avLst/>
          </a:prstGeom>
        </p:spPr>
        <p:txBody>
          <a:bodyPr wrap="square">
            <a:spAutoFit/>
          </a:bodyPr>
          <a:lstStyle/>
          <a:p>
            <a:r>
              <a:rPr lang="de-DE" sz="1600" b="1" cap="all" err="1" smtClean="0">
                <a:solidFill>
                  <a:schemeClr val="accent1"/>
                </a:solidFill>
              </a:rPr>
              <a:t>Machine</a:t>
            </a:r>
            <a:r>
              <a:rPr lang="de-DE" sz="1600" b="1" cap="all" smtClean="0">
                <a:solidFill>
                  <a:schemeClr val="accent1"/>
                </a:solidFill>
              </a:rPr>
              <a:t> Learning (ML)</a:t>
            </a:r>
          </a:p>
          <a:p>
            <a:r>
              <a:rPr lang="en-US" sz="1400" smtClean="0"/>
              <a:t>is a series of computer </a:t>
            </a:r>
            <a:r>
              <a:rPr lang="en-US" sz="1400"/>
              <a:t>algorithms that improve automatically through experience and by the use of data.</a:t>
            </a:r>
            <a:endParaRPr lang="de-DE" sz="1400"/>
          </a:p>
        </p:txBody>
      </p:sp>
      <p:sp>
        <p:nvSpPr>
          <p:cNvPr id="8" name="Rechteck 7"/>
          <p:cNvSpPr/>
          <p:nvPr/>
        </p:nvSpPr>
        <p:spPr>
          <a:xfrm>
            <a:off x="6096000" y="3539581"/>
            <a:ext cx="5365002" cy="984885"/>
          </a:xfrm>
          <a:prstGeom prst="rect">
            <a:avLst/>
          </a:prstGeom>
        </p:spPr>
        <p:txBody>
          <a:bodyPr wrap="square">
            <a:spAutoFit/>
          </a:bodyPr>
          <a:lstStyle/>
          <a:p>
            <a:r>
              <a:rPr lang="de-DE" sz="1600" b="1" cap="all" err="1" smtClean="0">
                <a:solidFill>
                  <a:schemeClr val="accent1"/>
                </a:solidFill>
              </a:rPr>
              <a:t>Neural</a:t>
            </a:r>
            <a:r>
              <a:rPr lang="de-DE" sz="1600" b="1" cap="all" smtClean="0">
                <a:solidFill>
                  <a:schemeClr val="accent1"/>
                </a:solidFill>
              </a:rPr>
              <a:t> Network (NN)</a:t>
            </a:r>
          </a:p>
          <a:p>
            <a:r>
              <a:rPr lang="en-US" sz="1400" smtClean="0"/>
              <a:t>is </a:t>
            </a:r>
            <a:r>
              <a:rPr lang="en-US" sz="1400"/>
              <a:t>a series of algorithms that </a:t>
            </a:r>
            <a:r>
              <a:rPr lang="en-US" sz="1400" smtClean="0"/>
              <a:t>endeavor </a:t>
            </a:r>
            <a:r>
              <a:rPr lang="en-US" sz="1400"/>
              <a:t>to recognize underlying relationships in a set of data through a process that </a:t>
            </a:r>
            <a:r>
              <a:rPr lang="en-US" sz="1400" u="sng"/>
              <a:t>mimics</a:t>
            </a:r>
            <a:r>
              <a:rPr lang="en-US" sz="1400"/>
              <a:t> the way the human brain operates.</a:t>
            </a:r>
            <a:endParaRPr lang="de-DE" sz="1400"/>
          </a:p>
        </p:txBody>
      </p:sp>
      <p:sp>
        <p:nvSpPr>
          <p:cNvPr id="9" name="Rechteck 8"/>
          <p:cNvSpPr/>
          <p:nvPr/>
        </p:nvSpPr>
        <p:spPr>
          <a:xfrm>
            <a:off x="6096000" y="4707428"/>
            <a:ext cx="5365002" cy="984885"/>
          </a:xfrm>
          <a:prstGeom prst="rect">
            <a:avLst/>
          </a:prstGeom>
        </p:spPr>
        <p:txBody>
          <a:bodyPr wrap="square">
            <a:spAutoFit/>
          </a:bodyPr>
          <a:lstStyle/>
          <a:p>
            <a:r>
              <a:rPr lang="de-DE" sz="1600" b="1" cap="all" err="1" smtClean="0">
                <a:solidFill>
                  <a:schemeClr val="accent1"/>
                </a:solidFill>
              </a:rPr>
              <a:t>Deep</a:t>
            </a:r>
            <a:r>
              <a:rPr lang="de-DE" sz="1600" b="1" cap="all" smtClean="0">
                <a:solidFill>
                  <a:schemeClr val="accent1"/>
                </a:solidFill>
              </a:rPr>
              <a:t> Learning (DL)</a:t>
            </a:r>
          </a:p>
          <a:p>
            <a:r>
              <a:rPr lang="en-US" sz="1400" smtClean="0"/>
              <a:t>is </a:t>
            </a:r>
            <a:r>
              <a:rPr lang="en-US" sz="1400"/>
              <a:t>a branch of machine learning that uses neural networks with many layers. A deep neural network analyzes data with learned </a:t>
            </a:r>
            <a:r>
              <a:rPr lang="en-US" sz="1400" smtClean="0"/>
              <a:t>representations.</a:t>
            </a:r>
            <a:endParaRPr lang="de-DE" sz="140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21" y="1352839"/>
            <a:ext cx="5478829" cy="4084397"/>
          </a:xfrm>
          <a:prstGeom prst="rect">
            <a:avLst/>
          </a:prstGeom>
        </p:spPr>
      </p:pic>
    </p:spTree>
    <p:extLst>
      <p:ext uri="{BB962C8B-B14F-4D97-AF65-F5344CB8AC3E}">
        <p14:creationId xmlns:p14="http://schemas.microsoft.com/office/powerpoint/2010/main" val="3281616809"/>
      </p:ext>
    </p:extLst>
  </p:cSld>
  <p:clrMapOvr>
    <a:masterClrMapping/>
  </p:clrMapOvr>
  <mc:AlternateContent xmlns:mc="http://schemas.openxmlformats.org/markup-compatibility/2006" xmlns:p14="http://schemas.microsoft.com/office/powerpoint/2010/main">
    <mc:Choice Requires="p14">
      <p:transition spd="slow" p14:dur="2000" advTm="5087"/>
    </mc:Choice>
    <mc:Fallback xmlns="">
      <p:transition spd="slow" advTm="508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727" y="666236"/>
            <a:ext cx="8636949" cy="5673090"/>
          </a:xfrm>
          <a:prstGeom prst="rect">
            <a:avLst/>
          </a:prstGeom>
        </p:spPr>
      </p:pic>
      <p:sp>
        <p:nvSpPr>
          <p:cNvPr id="2" name="Textplatzhalter 1"/>
          <p:cNvSpPr>
            <a:spLocks noGrp="1"/>
          </p:cNvSpPr>
          <p:nvPr>
            <p:ph type="body" sz="quarter" idx="11"/>
          </p:nvPr>
        </p:nvSpPr>
        <p:spPr/>
        <p:txBody>
          <a:bodyPr/>
          <a:lstStyle/>
          <a:p>
            <a:r>
              <a:rPr lang="en-US"/>
              <a:t>Where does the hype about </a:t>
            </a:r>
            <a:r>
              <a:rPr lang="en-US" smtClean="0"/>
              <a:t>Deep Learning </a:t>
            </a:r>
            <a:r>
              <a:rPr lang="en-US"/>
              <a:t>come from?</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23" name="Textfeld 22"/>
          <p:cNvSpPr txBox="1"/>
          <p:nvPr/>
        </p:nvSpPr>
        <p:spPr>
          <a:xfrm>
            <a:off x="2862513" y="3814011"/>
            <a:ext cx="1720984" cy="307777"/>
          </a:xfrm>
          <a:prstGeom prst="rect">
            <a:avLst/>
          </a:prstGeom>
          <a:noFill/>
        </p:spPr>
        <p:txBody>
          <a:bodyPr wrap="none" rtlCol="0">
            <a:spAutoFit/>
          </a:bodyPr>
          <a:lstStyle/>
          <a:p>
            <a:r>
              <a:rPr lang="de-DE" sz="1400" b="1" err="1" smtClean="0">
                <a:solidFill>
                  <a:schemeClr val="bg1"/>
                </a:solidFill>
              </a:rPr>
              <a:t>Artificial</a:t>
            </a:r>
            <a:r>
              <a:rPr lang="de-DE" sz="1400" b="1" smtClean="0">
                <a:solidFill>
                  <a:schemeClr val="bg1"/>
                </a:solidFill>
              </a:rPr>
              <a:t> </a:t>
            </a:r>
            <a:r>
              <a:rPr lang="de-DE" sz="1400" b="1" err="1" smtClean="0">
                <a:solidFill>
                  <a:schemeClr val="bg1"/>
                </a:solidFill>
              </a:rPr>
              <a:t>Intelligence</a:t>
            </a:r>
            <a:endParaRPr lang="de-DE" sz="1400" b="1">
              <a:solidFill>
                <a:schemeClr val="bg1"/>
              </a:solidFill>
            </a:endParaRPr>
          </a:p>
        </p:txBody>
      </p:sp>
      <p:sp>
        <p:nvSpPr>
          <p:cNvPr id="24" name="Textfeld 23"/>
          <p:cNvSpPr txBox="1"/>
          <p:nvPr/>
        </p:nvSpPr>
        <p:spPr>
          <a:xfrm>
            <a:off x="6311831" y="3814010"/>
            <a:ext cx="1511952" cy="307777"/>
          </a:xfrm>
          <a:prstGeom prst="rect">
            <a:avLst/>
          </a:prstGeom>
          <a:noFill/>
        </p:spPr>
        <p:txBody>
          <a:bodyPr wrap="none" rtlCol="0">
            <a:spAutoFit/>
          </a:bodyPr>
          <a:lstStyle/>
          <a:p>
            <a:r>
              <a:rPr lang="de-DE" sz="1400" b="1" err="1" smtClean="0">
                <a:solidFill>
                  <a:schemeClr val="bg1"/>
                </a:solidFill>
              </a:rPr>
              <a:t>Machine</a:t>
            </a:r>
            <a:r>
              <a:rPr lang="de-DE" sz="1400" b="1" smtClean="0">
                <a:solidFill>
                  <a:schemeClr val="bg1"/>
                </a:solidFill>
              </a:rPr>
              <a:t> Learning</a:t>
            </a:r>
            <a:endParaRPr lang="de-DE" sz="1400" b="1">
              <a:solidFill>
                <a:schemeClr val="bg1"/>
              </a:solidFill>
            </a:endParaRPr>
          </a:p>
        </p:txBody>
      </p:sp>
      <p:sp>
        <p:nvSpPr>
          <p:cNvPr id="25" name="Textfeld 24"/>
          <p:cNvSpPr txBox="1"/>
          <p:nvPr/>
        </p:nvSpPr>
        <p:spPr>
          <a:xfrm>
            <a:off x="8202795" y="3814011"/>
            <a:ext cx="1253869" cy="307777"/>
          </a:xfrm>
          <a:prstGeom prst="rect">
            <a:avLst/>
          </a:prstGeom>
          <a:noFill/>
        </p:spPr>
        <p:txBody>
          <a:bodyPr wrap="none" rtlCol="0">
            <a:spAutoFit/>
          </a:bodyPr>
          <a:lstStyle/>
          <a:p>
            <a:r>
              <a:rPr lang="de-DE" sz="1400" b="1" err="1" smtClean="0">
                <a:solidFill>
                  <a:schemeClr val="bg1"/>
                </a:solidFill>
              </a:rPr>
              <a:t>Deep</a:t>
            </a:r>
            <a:r>
              <a:rPr lang="de-DE" sz="1400" b="1" smtClean="0">
                <a:solidFill>
                  <a:schemeClr val="bg1"/>
                </a:solidFill>
              </a:rPr>
              <a:t> Learning</a:t>
            </a:r>
            <a:endParaRPr lang="de-DE" sz="1400" b="1">
              <a:solidFill>
                <a:schemeClr val="bg1"/>
              </a:solidFill>
            </a:endParaRPr>
          </a:p>
        </p:txBody>
      </p:sp>
    </p:spTree>
    <p:extLst>
      <p:ext uri="{BB962C8B-B14F-4D97-AF65-F5344CB8AC3E}">
        <p14:creationId xmlns:p14="http://schemas.microsoft.com/office/powerpoint/2010/main" val="1892011543"/>
      </p:ext>
    </p:extLst>
  </p:cSld>
  <p:clrMapOvr>
    <a:masterClrMapping/>
  </p:clrMapOvr>
  <mc:AlternateContent xmlns:mc="http://schemas.openxmlformats.org/markup-compatibility/2006" xmlns:p14="http://schemas.microsoft.com/office/powerpoint/2010/main">
    <mc:Choice Requires="p14">
      <p:transition spd="slow" p14:dur="2000" advTm="1802"/>
    </mc:Choice>
    <mc:Fallback xmlns="">
      <p:transition spd="slow" advTm="180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p:txBody>
          <a:bodyPr/>
          <a:lstStyle/>
          <a:p>
            <a:r>
              <a:rPr lang="de-DE" err="1"/>
              <a:t>Highly</a:t>
            </a:r>
            <a:r>
              <a:rPr lang="de-DE"/>
              <a:t> </a:t>
            </a:r>
            <a:r>
              <a:rPr lang="de-DE" err="1"/>
              <a:t>simplified</a:t>
            </a:r>
            <a:r>
              <a:rPr lang="de-DE"/>
              <a:t> </a:t>
            </a:r>
            <a:r>
              <a:rPr lang="de-DE" err="1" smtClean="0"/>
              <a:t>representation</a:t>
            </a:r>
            <a:r>
              <a:rPr lang="de-DE" smtClean="0"/>
              <a:t> </a:t>
            </a:r>
            <a:r>
              <a:rPr lang="de-DE" err="1" smtClean="0"/>
              <a:t>of</a:t>
            </a:r>
            <a:r>
              <a:rPr lang="de-DE" smtClean="0"/>
              <a:t> a </a:t>
            </a:r>
            <a:r>
              <a:rPr lang="de-DE" err="1" smtClean="0"/>
              <a:t>Deep</a:t>
            </a:r>
            <a:r>
              <a:rPr lang="de-DE" smtClean="0"/>
              <a:t> Neural Network</a:t>
            </a:r>
          </a:p>
        </p:txBody>
      </p:sp>
      <p:sp>
        <p:nvSpPr>
          <p:cNvPr id="7" name="Textplatzhalter 6"/>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700" y="1928575"/>
            <a:ext cx="2157353" cy="2490367"/>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042" y="1812729"/>
            <a:ext cx="5009368" cy="2821634"/>
          </a:xfrm>
          <a:prstGeom prst="rect">
            <a:avLst/>
          </a:prstGeom>
        </p:spPr>
      </p:pic>
      <p:sp>
        <p:nvSpPr>
          <p:cNvPr id="5" name="Textfeld 4"/>
          <p:cNvSpPr txBox="1"/>
          <p:nvPr/>
        </p:nvSpPr>
        <p:spPr>
          <a:xfrm>
            <a:off x="1044386" y="1250343"/>
            <a:ext cx="3791798" cy="461665"/>
          </a:xfrm>
          <a:prstGeom prst="rect">
            <a:avLst/>
          </a:prstGeom>
          <a:noFill/>
        </p:spPr>
        <p:txBody>
          <a:bodyPr wrap="square" rtlCol="0">
            <a:spAutoFit/>
          </a:bodyPr>
          <a:lstStyle/>
          <a:p>
            <a:pPr algn="ctr"/>
            <a:r>
              <a:rPr lang="de-DE" sz="2400" b="1" err="1" smtClean="0"/>
              <a:t>Neural</a:t>
            </a:r>
            <a:r>
              <a:rPr lang="de-DE" sz="2400" b="1" smtClean="0"/>
              <a:t> Network</a:t>
            </a:r>
            <a:endParaRPr lang="de-DE" sz="2400" b="1"/>
          </a:p>
        </p:txBody>
      </p:sp>
      <p:sp>
        <p:nvSpPr>
          <p:cNvPr id="8" name="Textfeld 7"/>
          <p:cNvSpPr txBox="1"/>
          <p:nvPr/>
        </p:nvSpPr>
        <p:spPr>
          <a:xfrm>
            <a:off x="5600042" y="1249823"/>
            <a:ext cx="4716912" cy="623248"/>
          </a:xfrm>
          <a:prstGeom prst="rect">
            <a:avLst/>
          </a:prstGeom>
          <a:noFill/>
        </p:spPr>
        <p:txBody>
          <a:bodyPr wrap="square" rtlCol="0">
            <a:spAutoFit/>
          </a:bodyPr>
          <a:lstStyle/>
          <a:p>
            <a:pPr algn="ctr"/>
            <a:r>
              <a:rPr lang="de-DE" sz="2400" b="1" err="1" smtClean="0"/>
              <a:t>Deep</a:t>
            </a:r>
            <a:r>
              <a:rPr lang="de-DE" sz="2400" b="1" smtClean="0"/>
              <a:t> </a:t>
            </a:r>
            <a:r>
              <a:rPr lang="de-DE" sz="2400" b="1" err="1" smtClean="0"/>
              <a:t>Neural</a:t>
            </a:r>
            <a:r>
              <a:rPr lang="de-DE" sz="2400" b="1" smtClean="0"/>
              <a:t> Network</a:t>
            </a:r>
            <a:br>
              <a:rPr lang="de-DE" sz="2400" b="1" smtClean="0"/>
            </a:br>
            <a:r>
              <a:rPr lang="de-DE" sz="1050" b="1"/>
              <a:t>M</a:t>
            </a:r>
            <a:r>
              <a:rPr lang="de-DE" sz="1050" b="1" smtClean="0"/>
              <a:t>ultiple </a:t>
            </a:r>
            <a:r>
              <a:rPr lang="de-DE" sz="1050" b="1" err="1" smtClean="0"/>
              <a:t>hidden</a:t>
            </a:r>
            <a:r>
              <a:rPr lang="de-DE" sz="1050" b="1" smtClean="0"/>
              <a:t> </a:t>
            </a:r>
            <a:r>
              <a:rPr lang="de-DE" sz="1050" b="1" err="1" smtClean="0"/>
              <a:t>Layers</a:t>
            </a:r>
            <a:endParaRPr lang="de-DE" sz="1050" b="1"/>
          </a:p>
        </p:txBody>
      </p:sp>
      <p:sp>
        <p:nvSpPr>
          <p:cNvPr id="9" name="Textfeld 8"/>
          <p:cNvSpPr txBox="1"/>
          <p:nvPr/>
        </p:nvSpPr>
        <p:spPr>
          <a:xfrm rot="16200000">
            <a:off x="1514089" y="5234134"/>
            <a:ext cx="1417776" cy="338554"/>
          </a:xfrm>
          <a:prstGeom prst="rect">
            <a:avLst/>
          </a:prstGeom>
        </p:spPr>
        <p:txBody>
          <a:bodyPr wrap="square" rtlCol="0">
            <a:spAutoFit/>
          </a:bodyPr>
          <a:lstStyle/>
          <a:p>
            <a:pPr algn="r"/>
            <a:r>
              <a:rPr lang="de-DE" sz="1600" b="1" smtClean="0"/>
              <a:t>Input</a:t>
            </a:r>
            <a:endParaRPr lang="de-DE" sz="1600" b="1"/>
          </a:p>
        </p:txBody>
      </p:sp>
      <p:sp>
        <p:nvSpPr>
          <p:cNvPr id="10" name="Textfeld 9"/>
          <p:cNvSpPr txBox="1"/>
          <p:nvPr/>
        </p:nvSpPr>
        <p:spPr>
          <a:xfrm rot="16200000">
            <a:off x="2948706" y="5234134"/>
            <a:ext cx="1417776" cy="338554"/>
          </a:xfrm>
          <a:prstGeom prst="rect">
            <a:avLst/>
          </a:prstGeom>
          <a:noFill/>
        </p:spPr>
        <p:txBody>
          <a:bodyPr wrap="square" rtlCol="0">
            <a:spAutoFit/>
          </a:bodyPr>
          <a:lstStyle/>
          <a:p>
            <a:pPr algn="r"/>
            <a:r>
              <a:rPr lang="de-DE" sz="1600" b="1" smtClean="0"/>
              <a:t>Output</a:t>
            </a:r>
            <a:endParaRPr lang="de-DE" sz="1600" b="1"/>
          </a:p>
        </p:txBody>
      </p:sp>
      <p:sp>
        <p:nvSpPr>
          <p:cNvPr id="11" name="Textfeld 10"/>
          <p:cNvSpPr txBox="1"/>
          <p:nvPr/>
        </p:nvSpPr>
        <p:spPr>
          <a:xfrm rot="16200000">
            <a:off x="2231397" y="5234134"/>
            <a:ext cx="1417776" cy="338554"/>
          </a:xfrm>
          <a:prstGeom prst="rect">
            <a:avLst/>
          </a:prstGeom>
          <a:noFill/>
        </p:spPr>
        <p:txBody>
          <a:bodyPr wrap="square" rtlCol="0">
            <a:spAutoFit/>
          </a:bodyPr>
          <a:lstStyle/>
          <a:p>
            <a:pPr algn="r"/>
            <a:r>
              <a:rPr lang="de-DE" sz="1600" b="1" smtClean="0"/>
              <a:t>Hidden Layer</a:t>
            </a:r>
            <a:endParaRPr lang="de-DE" sz="1600" b="1"/>
          </a:p>
        </p:txBody>
      </p:sp>
      <p:sp>
        <p:nvSpPr>
          <p:cNvPr id="12" name="Textfeld 11"/>
          <p:cNvSpPr txBox="1"/>
          <p:nvPr/>
        </p:nvSpPr>
        <p:spPr>
          <a:xfrm rot="16200000">
            <a:off x="5255496" y="5234134"/>
            <a:ext cx="1417776" cy="338554"/>
          </a:xfrm>
          <a:prstGeom prst="rect">
            <a:avLst/>
          </a:prstGeom>
        </p:spPr>
        <p:txBody>
          <a:bodyPr wrap="square" rtlCol="0">
            <a:spAutoFit/>
          </a:bodyPr>
          <a:lstStyle/>
          <a:p>
            <a:pPr algn="r"/>
            <a:r>
              <a:rPr lang="de-DE" sz="1600" b="1" smtClean="0"/>
              <a:t>Input</a:t>
            </a:r>
            <a:endParaRPr lang="de-DE" sz="1600" b="1"/>
          </a:p>
        </p:txBody>
      </p:sp>
      <p:sp>
        <p:nvSpPr>
          <p:cNvPr id="13" name="Textfeld 12"/>
          <p:cNvSpPr txBox="1"/>
          <p:nvPr/>
        </p:nvSpPr>
        <p:spPr>
          <a:xfrm rot="16200000">
            <a:off x="9180592" y="5234134"/>
            <a:ext cx="1417776" cy="338554"/>
          </a:xfrm>
          <a:prstGeom prst="rect">
            <a:avLst/>
          </a:prstGeom>
          <a:noFill/>
        </p:spPr>
        <p:txBody>
          <a:bodyPr wrap="square" rtlCol="0">
            <a:spAutoFit/>
          </a:bodyPr>
          <a:lstStyle/>
          <a:p>
            <a:pPr algn="r"/>
            <a:r>
              <a:rPr lang="de-DE" sz="1600" b="1" smtClean="0"/>
              <a:t>Output</a:t>
            </a:r>
            <a:endParaRPr lang="de-DE" sz="1600" b="1"/>
          </a:p>
        </p:txBody>
      </p:sp>
      <p:sp>
        <p:nvSpPr>
          <p:cNvPr id="14" name="Textfeld 13"/>
          <p:cNvSpPr txBox="1"/>
          <p:nvPr/>
        </p:nvSpPr>
        <p:spPr>
          <a:xfrm rot="16200000">
            <a:off x="6034628" y="5234134"/>
            <a:ext cx="1417776" cy="338554"/>
          </a:xfrm>
          <a:prstGeom prst="rect">
            <a:avLst/>
          </a:prstGeom>
          <a:noFill/>
        </p:spPr>
        <p:txBody>
          <a:bodyPr wrap="square" rtlCol="0">
            <a:spAutoFit/>
          </a:bodyPr>
          <a:lstStyle/>
          <a:p>
            <a:pPr algn="r"/>
            <a:r>
              <a:rPr lang="de-DE" sz="1600" b="1"/>
              <a:t>Hidden Layer</a:t>
            </a:r>
          </a:p>
        </p:txBody>
      </p:sp>
      <p:sp>
        <p:nvSpPr>
          <p:cNvPr id="15" name="Textfeld 14"/>
          <p:cNvSpPr txBox="1"/>
          <p:nvPr/>
        </p:nvSpPr>
        <p:spPr>
          <a:xfrm rot="16200000">
            <a:off x="6813762" y="5234133"/>
            <a:ext cx="1417776" cy="338554"/>
          </a:xfrm>
          <a:prstGeom prst="rect">
            <a:avLst/>
          </a:prstGeom>
          <a:noFill/>
        </p:spPr>
        <p:txBody>
          <a:bodyPr wrap="square" rtlCol="0">
            <a:spAutoFit/>
          </a:bodyPr>
          <a:lstStyle/>
          <a:p>
            <a:pPr algn="r"/>
            <a:r>
              <a:rPr lang="de-DE" sz="1600" b="1"/>
              <a:t>Hidden Layer</a:t>
            </a:r>
          </a:p>
        </p:txBody>
      </p:sp>
      <p:sp>
        <p:nvSpPr>
          <p:cNvPr id="16" name="Textfeld 15"/>
          <p:cNvSpPr txBox="1"/>
          <p:nvPr/>
        </p:nvSpPr>
        <p:spPr>
          <a:xfrm rot="16200000">
            <a:off x="7562286" y="5234132"/>
            <a:ext cx="1417776" cy="338554"/>
          </a:xfrm>
          <a:prstGeom prst="rect">
            <a:avLst/>
          </a:prstGeom>
          <a:noFill/>
        </p:spPr>
        <p:txBody>
          <a:bodyPr wrap="square" rtlCol="0">
            <a:spAutoFit/>
          </a:bodyPr>
          <a:lstStyle/>
          <a:p>
            <a:pPr algn="r"/>
            <a:r>
              <a:rPr lang="de-DE" sz="1600" b="1"/>
              <a:t>Hidden Layer</a:t>
            </a:r>
          </a:p>
        </p:txBody>
      </p:sp>
      <p:sp>
        <p:nvSpPr>
          <p:cNvPr id="17" name="Textfeld 16"/>
          <p:cNvSpPr txBox="1"/>
          <p:nvPr/>
        </p:nvSpPr>
        <p:spPr>
          <a:xfrm rot="16200000">
            <a:off x="8371439" y="5234131"/>
            <a:ext cx="1417776" cy="338554"/>
          </a:xfrm>
          <a:prstGeom prst="rect">
            <a:avLst/>
          </a:prstGeom>
          <a:noFill/>
        </p:spPr>
        <p:txBody>
          <a:bodyPr wrap="square" rtlCol="0">
            <a:spAutoFit/>
          </a:bodyPr>
          <a:lstStyle/>
          <a:p>
            <a:pPr algn="r"/>
            <a:r>
              <a:rPr lang="de-DE" sz="1600" b="1"/>
              <a:t>Hidden Layer</a:t>
            </a:r>
          </a:p>
        </p:txBody>
      </p:sp>
    </p:spTree>
    <p:extLst>
      <p:ext uri="{BB962C8B-B14F-4D97-AF65-F5344CB8AC3E}">
        <p14:creationId xmlns:p14="http://schemas.microsoft.com/office/powerpoint/2010/main" val="918434679"/>
      </p:ext>
    </p:extLst>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pPr algn="ctr"/>
            <a:r>
              <a:rPr lang="de-DE" smtClean="0"/>
              <a:t>A real </a:t>
            </a:r>
            <a:r>
              <a:rPr lang="de-DE" err="1" smtClean="0"/>
              <a:t>Neural</a:t>
            </a:r>
            <a:r>
              <a:rPr lang="de-DE" smtClean="0"/>
              <a:t> Network </a:t>
            </a:r>
            <a:r>
              <a:rPr lang="en-US" smtClean="0"/>
              <a:t>used </a:t>
            </a:r>
            <a:r>
              <a:rPr lang="en-US"/>
              <a:t>in astrophysics data analysis</a:t>
            </a:r>
            <a:br>
              <a:rPr lang="en-US"/>
            </a:br>
            <a:r>
              <a:rPr lang="en-US" sz="1050"/>
              <a:t>https://www.graphcore.ai/posts/what-does-machine-learning-look-like</a:t>
            </a:r>
            <a:endParaRPr lang="de-DE" sz="1050"/>
          </a:p>
        </p:txBody>
      </p:sp>
      <p:sp>
        <p:nvSpPr>
          <p:cNvPr id="3" name="Textplatzhalter 2"/>
          <p:cNvSpPr>
            <a:spLocks noGrp="1"/>
          </p:cNvSpPr>
          <p:nvPr>
            <p:ph type="body" sz="quarter" idx="10"/>
          </p:nvPr>
        </p:nvSpPr>
        <p:spPr/>
        <p:txBody>
          <a:bodyPr/>
          <a:lstStyle/>
          <a:p>
            <a:endParaRPr lang="de-DE"/>
          </a:p>
        </p:txBody>
      </p:sp>
      <p:pic>
        <p:nvPicPr>
          <p:cNvPr id="5" name="Grafik 4"/>
          <p:cNvPicPr>
            <a:picLocks noChangeAspect="1"/>
          </p:cNvPicPr>
          <p:nvPr/>
        </p:nvPicPr>
        <p:blipFill>
          <a:blip r:embed="rId3"/>
          <a:stretch>
            <a:fillRect/>
          </a:stretch>
        </p:blipFill>
        <p:spPr>
          <a:xfrm>
            <a:off x="469361" y="-39922"/>
            <a:ext cx="11333618" cy="6152221"/>
          </a:xfrm>
          <a:prstGeom prst="rect">
            <a:avLst/>
          </a:prstGeom>
        </p:spPr>
      </p:pic>
    </p:spTree>
    <p:extLst>
      <p:ext uri="{BB962C8B-B14F-4D97-AF65-F5344CB8AC3E}">
        <p14:creationId xmlns:p14="http://schemas.microsoft.com/office/powerpoint/2010/main" val="2424357754"/>
      </p:ext>
    </p:extLst>
  </p:cSld>
  <p:clrMapOvr>
    <a:masterClrMapping/>
  </p:clrMapOvr>
  <mc:AlternateContent xmlns:mc="http://schemas.openxmlformats.org/markup-compatibility/2006" xmlns:p14="http://schemas.microsoft.com/office/powerpoint/2010/main">
    <mc:Choice Requires="p14">
      <p:transition spd="slow" p14:dur="2000" advTm="2220"/>
    </mc:Choice>
    <mc:Fallback xmlns="">
      <p:transition spd="slow" advTm="222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smtClean="0"/>
              <a:t>Some types </a:t>
            </a:r>
            <a:r>
              <a:rPr lang="en-US"/>
              <a:t>of neural network structures</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056" y="808553"/>
            <a:ext cx="7741887" cy="5303746"/>
          </a:xfrm>
          <a:prstGeom prst="rect">
            <a:avLst/>
          </a:prstGeom>
        </p:spPr>
      </p:pic>
      <p:sp>
        <p:nvSpPr>
          <p:cNvPr id="7" name="Ellipse 6"/>
          <p:cNvSpPr/>
          <p:nvPr/>
        </p:nvSpPr>
        <p:spPr>
          <a:xfrm>
            <a:off x="4668381" y="2273968"/>
            <a:ext cx="986589" cy="98658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4267328" y="3374426"/>
            <a:ext cx="1375610" cy="13756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2188960" y="4642697"/>
            <a:ext cx="1375610" cy="13756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3155834437"/>
      </p:ext>
    </p:extLst>
  </p:cSld>
  <p:clrMapOvr>
    <a:masterClrMapping/>
  </p:clrMapOvr>
  <mc:AlternateContent xmlns:mc="http://schemas.openxmlformats.org/markup-compatibility/2006" xmlns:p14="http://schemas.microsoft.com/office/powerpoint/2010/main">
    <mc:Choice Requires="p14">
      <p:transition spd="slow" p14:dur="2000" advTm="2037"/>
    </mc:Choice>
    <mc:Fallback xmlns="">
      <p:transition spd="slow" advTm="2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err="1" smtClean="0"/>
              <a:t>Difference</a:t>
            </a:r>
            <a:r>
              <a:rPr lang="de-DE" smtClean="0"/>
              <a:t> </a:t>
            </a:r>
            <a:r>
              <a:rPr lang="de-DE" err="1" smtClean="0"/>
              <a:t>between</a:t>
            </a:r>
            <a:r>
              <a:rPr lang="de-DE" smtClean="0"/>
              <a:t> </a:t>
            </a:r>
            <a:r>
              <a:rPr lang="de-DE" err="1" smtClean="0"/>
              <a:t>Machine</a:t>
            </a:r>
            <a:r>
              <a:rPr lang="de-DE" smtClean="0"/>
              <a:t> Learning </a:t>
            </a:r>
            <a:r>
              <a:rPr lang="de-DE" err="1" smtClean="0"/>
              <a:t>and</a:t>
            </a:r>
            <a:r>
              <a:rPr lang="de-DE" smtClean="0"/>
              <a:t> </a:t>
            </a:r>
            <a:r>
              <a:rPr lang="de-DE" err="1" smtClean="0"/>
              <a:t>Deep</a:t>
            </a:r>
            <a:r>
              <a:rPr lang="de-DE" smtClean="0"/>
              <a:t> Learning</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997" y="990633"/>
            <a:ext cx="1285435" cy="1483858"/>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15" y="4037690"/>
            <a:ext cx="2808664" cy="1582040"/>
          </a:xfrm>
          <a:prstGeom prst="rect">
            <a:avLst/>
          </a:prstGeom>
        </p:spPr>
      </p:pic>
      <p:sp>
        <p:nvSpPr>
          <p:cNvPr id="12" name="Textfeld 11"/>
          <p:cNvSpPr txBox="1"/>
          <p:nvPr/>
        </p:nvSpPr>
        <p:spPr>
          <a:xfrm>
            <a:off x="6205656" y="2546141"/>
            <a:ext cx="1417776" cy="338554"/>
          </a:xfrm>
          <a:prstGeom prst="rect">
            <a:avLst/>
          </a:prstGeom>
          <a:noFill/>
        </p:spPr>
        <p:txBody>
          <a:bodyPr wrap="square" rtlCol="0">
            <a:spAutoFit/>
          </a:bodyPr>
          <a:lstStyle/>
          <a:p>
            <a:pPr algn="ctr"/>
            <a:r>
              <a:rPr lang="de-DE" sz="1600" b="1" err="1" smtClean="0"/>
              <a:t>Classification</a:t>
            </a:r>
            <a:endParaRPr lang="de-DE" sz="1600" b="1"/>
          </a:p>
        </p:txBody>
      </p:sp>
      <p:sp>
        <p:nvSpPr>
          <p:cNvPr id="13" name="Textfeld 12"/>
          <p:cNvSpPr txBox="1"/>
          <p:nvPr/>
        </p:nvSpPr>
        <p:spPr>
          <a:xfrm>
            <a:off x="3807783" y="2546141"/>
            <a:ext cx="1929138" cy="338554"/>
          </a:xfrm>
          <a:prstGeom prst="rect">
            <a:avLst/>
          </a:prstGeom>
          <a:noFill/>
        </p:spPr>
        <p:txBody>
          <a:bodyPr wrap="square" rtlCol="0">
            <a:spAutoFit/>
          </a:bodyPr>
          <a:lstStyle/>
          <a:p>
            <a:pPr algn="ctr"/>
            <a:r>
              <a:rPr lang="de-DE" sz="1600" b="1" smtClean="0"/>
              <a:t>Feature Engineering</a:t>
            </a:r>
            <a:endParaRPr lang="de-DE" sz="1600" b="1"/>
          </a:p>
        </p:txBody>
      </p:sp>
      <p:sp>
        <p:nvSpPr>
          <p:cNvPr id="14" name="Textfeld 13"/>
          <p:cNvSpPr txBox="1"/>
          <p:nvPr/>
        </p:nvSpPr>
        <p:spPr>
          <a:xfrm>
            <a:off x="4391184" y="5627421"/>
            <a:ext cx="3365326" cy="338554"/>
          </a:xfrm>
          <a:prstGeom prst="rect">
            <a:avLst/>
          </a:prstGeom>
          <a:noFill/>
        </p:spPr>
        <p:txBody>
          <a:bodyPr wrap="square" rtlCol="0">
            <a:spAutoFit/>
          </a:bodyPr>
          <a:lstStyle/>
          <a:p>
            <a:pPr algn="ctr"/>
            <a:r>
              <a:rPr lang="de-DE" sz="1600" b="1" smtClean="0"/>
              <a:t>Feature Engineering &amp; </a:t>
            </a:r>
            <a:r>
              <a:rPr lang="de-DE" sz="1600" b="1" err="1" smtClean="0"/>
              <a:t>Classification</a:t>
            </a:r>
            <a:endParaRPr lang="de-DE" sz="1600" b="1"/>
          </a:p>
        </p:txBody>
      </p:sp>
      <p:pic>
        <p:nvPicPr>
          <p:cNvPr id="16" name="Grafik 15"/>
          <p:cNvPicPr>
            <a:picLocks noChangeAspect="1"/>
          </p:cNvPicPr>
          <p:nvPr/>
        </p:nvPicPr>
        <p:blipFill rotWithShape="1">
          <a:blip r:embed="rId6">
            <a:extLst>
              <a:ext uri="{28A0092B-C50C-407E-A947-70E740481C1C}">
                <a14:useLocalDpi xmlns:a14="http://schemas.microsoft.com/office/drawing/2010/main" val="0"/>
              </a:ext>
            </a:extLst>
          </a:blip>
          <a:srcRect l="34471" r="54209"/>
          <a:stretch/>
        </p:blipFill>
        <p:spPr>
          <a:xfrm>
            <a:off x="4484167" y="957368"/>
            <a:ext cx="964504" cy="1955555"/>
          </a:xfrm>
          <a:prstGeom prst="rect">
            <a:avLst/>
          </a:prstGeom>
        </p:spPr>
      </p:pic>
      <p:sp>
        <p:nvSpPr>
          <p:cNvPr id="17" name="Textfeld 16"/>
          <p:cNvSpPr txBox="1"/>
          <p:nvPr/>
        </p:nvSpPr>
        <p:spPr>
          <a:xfrm>
            <a:off x="4150010" y="398167"/>
            <a:ext cx="3482516" cy="584775"/>
          </a:xfrm>
          <a:prstGeom prst="rect">
            <a:avLst/>
          </a:prstGeom>
          <a:noFill/>
        </p:spPr>
        <p:txBody>
          <a:bodyPr wrap="square" rtlCol="0">
            <a:spAutoFit/>
          </a:bodyPr>
          <a:lstStyle/>
          <a:p>
            <a:pPr algn="ctr"/>
            <a:r>
              <a:rPr lang="de-DE" sz="3200" b="1" err="1" smtClean="0"/>
              <a:t>Machine</a:t>
            </a:r>
            <a:r>
              <a:rPr lang="de-DE" sz="3200" b="1" smtClean="0"/>
              <a:t> Learning</a:t>
            </a:r>
            <a:endParaRPr lang="de-DE" sz="3200" b="1"/>
          </a:p>
        </p:txBody>
      </p:sp>
      <p:sp>
        <p:nvSpPr>
          <p:cNvPr id="18" name="Textfeld 17"/>
          <p:cNvSpPr txBox="1"/>
          <p:nvPr/>
        </p:nvSpPr>
        <p:spPr>
          <a:xfrm>
            <a:off x="3995663" y="3445224"/>
            <a:ext cx="3482516" cy="584775"/>
          </a:xfrm>
          <a:prstGeom prst="rect">
            <a:avLst/>
          </a:prstGeom>
          <a:noFill/>
        </p:spPr>
        <p:txBody>
          <a:bodyPr wrap="square" rtlCol="0">
            <a:spAutoFit/>
          </a:bodyPr>
          <a:lstStyle/>
          <a:p>
            <a:pPr algn="ctr"/>
            <a:r>
              <a:rPr lang="de-DE" sz="3200" b="1" err="1" smtClean="0"/>
              <a:t>Deep</a:t>
            </a:r>
            <a:r>
              <a:rPr lang="de-DE" sz="3200" b="1" smtClean="0"/>
              <a:t> Learning</a:t>
            </a:r>
            <a:endParaRPr lang="de-DE" sz="3200" b="1"/>
          </a:p>
        </p:txBody>
      </p:sp>
      <p:pic>
        <p:nvPicPr>
          <p:cNvPr id="19" name="Grafik 18"/>
          <p:cNvPicPr>
            <a:picLocks noChangeAspect="1"/>
          </p:cNvPicPr>
          <p:nvPr/>
        </p:nvPicPr>
        <p:blipFill rotWithShape="1">
          <a:blip r:embed="rId6">
            <a:extLst>
              <a:ext uri="{28A0092B-C50C-407E-A947-70E740481C1C}">
                <a14:useLocalDpi xmlns:a14="http://schemas.microsoft.com/office/drawing/2010/main" val="0"/>
              </a:ext>
            </a:extLst>
          </a:blip>
          <a:srcRect l="2571" r="72718"/>
          <a:stretch/>
        </p:blipFill>
        <p:spPr>
          <a:xfrm>
            <a:off x="1251526" y="761602"/>
            <a:ext cx="2105449" cy="1955555"/>
          </a:xfrm>
          <a:prstGeom prst="rect">
            <a:avLst/>
          </a:prstGeom>
        </p:spPr>
      </p:pic>
      <p:pic>
        <p:nvPicPr>
          <p:cNvPr id="20" name="Grafik 19"/>
          <p:cNvPicPr>
            <a:picLocks noChangeAspect="1"/>
          </p:cNvPicPr>
          <p:nvPr/>
        </p:nvPicPr>
        <p:blipFill rotWithShape="1">
          <a:blip r:embed="rId6">
            <a:extLst>
              <a:ext uri="{28A0092B-C50C-407E-A947-70E740481C1C}">
                <a14:useLocalDpi xmlns:a14="http://schemas.microsoft.com/office/drawing/2010/main" val="0"/>
              </a:ext>
            </a:extLst>
          </a:blip>
          <a:srcRect l="2571" r="72718"/>
          <a:stretch/>
        </p:blipFill>
        <p:spPr>
          <a:xfrm>
            <a:off x="1251526" y="3810499"/>
            <a:ext cx="2105449" cy="1955555"/>
          </a:xfrm>
          <a:prstGeom prst="rect">
            <a:avLst/>
          </a:prstGeom>
        </p:spPr>
      </p:pic>
      <p:sp>
        <p:nvSpPr>
          <p:cNvPr id="22" name="Rechteck 21"/>
          <p:cNvSpPr/>
          <p:nvPr/>
        </p:nvSpPr>
        <p:spPr>
          <a:xfrm>
            <a:off x="8679225" y="1369773"/>
            <a:ext cx="1270069" cy="83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8862056" y="1604136"/>
            <a:ext cx="914400" cy="369332"/>
          </a:xfrm>
          <a:prstGeom prst="rect">
            <a:avLst/>
          </a:prstGeom>
          <a:noFill/>
        </p:spPr>
        <p:txBody>
          <a:bodyPr wrap="square" rtlCol="0">
            <a:spAutoFit/>
          </a:bodyPr>
          <a:lstStyle/>
          <a:p>
            <a:pPr algn="ctr"/>
            <a:r>
              <a:rPr lang="de-DE" b="1" smtClean="0">
                <a:solidFill>
                  <a:schemeClr val="bg1"/>
                </a:solidFill>
              </a:rPr>
              <a:t>Car</a:t>
            </a:r>
            <a:endParaRPr lang="de-DE" b="1">
              <a:solidFill>
                <a:schemeClr val="bg1"/>
              </a:solidFill>
            </a:endParaRPr>
          </a:p>
        </p:txBody>
      </p:sp>
      <p:sp>
        <p:nvSpPr>
          <p:cNvPr id="23" name="Rechteck 22"/>
          <p:cNvSpPr/>
          <p:nvPr/>
        </p:nvSpPr>
        <p:spPr>
          <a:xfrm>
            <a:off x="8679225" y="4452547"/>
            <a:ext cx="1270069" cy="83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8862056" y="4686910"/>
            <a:ext cx="914400" cy="369332"/>
          </a:xfrm>
          <a:prstGeom prst="rect">
            <a:avLst/>
          </a:prstGeom>
          <a:noFill/>
        </p:spPr>
        <p:txBody>
          <a:bodyPr wrap="square" rtlCol="0">
            <a:spAutoFit/>
          </a:bodyPr>
          <a:lstStyle/>
          <a:p>
            <a:pPr algn="ctr"/>
            <a:r>
              <a:rPr lang="de-DE" b="1" smtClean="0">
                <a:solidFill>
                  <a:schemeClr val="bg1"/>
                </a:solidFill>
              </a:rPr>
              <a:t>Car</a:t>
            </a:r>
            <a:endParaRPr lang="de-DE" b="1">
              <a:solidFill>
                <a:schemeClr val="bg1"/>
              </a:solidFill>
            </a:endParaRPr>
          </a:p>
        </p:txBody>
      </p:sp>
      <p:sp>
        <p:nvSpPr>
          <p:cNvPr id="26" name="Textfeld 25"/>
          <p:cNvSpPr txBox="1"/>
          <p:nvPr/>
        </p:nvSpPr>
        <p:spPr>
          <a:xfrm>
            <a:off x="8605371" y="2553832"/>
            <a:ext cx="1417776" cy="338554"/>
          </a:xfrm>
          <a:prstGeom prst="rect">
            <a:avLst/>
          </a:prstGeom>
          <a:noFill/>
        </p:spPr>
        <p:txBody>
          <a:bodyPr wrap="square" rtlCol="0">
            <a:spAutoFit/>
          </a:bodyPr>
          <a:lstStyle/>
          <a:p>
            <a:pPr algn="ctr"/>
            <a:r>
              <a:rPr lang="de-DE" sz="1600" b="1" smtClean="0"/>
              <a:t>Output</a:t>
            </a:r>
            <a:endParaRPr lang="de-DE" sz="1600" b="1"/>
          </a:p>
        </p:txBody>
      </p:sp>
      <p:sp>
        <p:nvSpPr>
          <p:cNvPr id="27" name="Textfeld 26"/>
          <p:cNvSpPr txBox="1"/>
          <p:nvPr/>
        </p:nvSpPr>
        <p:spPr>
          <a:xfrm>
            <a:off x="1638047" y="2553832"/>
            <a:ext cx="1417776" cy="338554"/>
          </a:xfrm>
          <a:prstGeom prst="rect">
            <a:avLst/>
          </a:prstGeom>
          <a:noFill/>
        </p:spPr>
        <p:txBody>
          <a:bodyPr wrap="square" rtlCol="0">
            <a:spAutoFit/>
          </a:bodyPr>
          <a:lstStyle/>
          <a:p>
            <a:pPr algn="ctr"/>
            <a:r>
              <a:rPr lang="de-DE" sz="1600" b="1" smtClean="0"/>
              <a:t>Input</a:t>
            </a:r>
            <a:endParaRPr lang="de-DE" sz="1600" b="1"/>
          </a:p>
        </p:txBody>
      </p:sp>
      <p:sp>
        <p:nvSpPr>
          <p:cNvPr id="28" name="Textfeld 27"/>
          <p:cNvSpPr txBox="1"/>
          <p:nvPr/>
        </p:nvSpPr>
        <p:spPr>
          <a:xfrm>
            <a:off x="8605371" y="5627421"/>
            <a:ext cx="1417776" cy="338554"/>
          </a:xfrm>
          <a:prstGeom prst="rect">
            <a:avLst/>
          </a:prstGeom>
          <a:noFill/>
        </p:spPr>
        <p:txBody>
          <a:bodyPr wrap="square" rtlCol="0">
            <a:spAutoFit/>
          </a:bodyPr>
          <a:lstStyle/>
          <a:p>
            <a:pPr algn="ctr"/>
            <a:r>
              <a:rPr lang="de-DE" sz="1600" b="1" smtClean="0"/>
              <a:t>Output</a:t>
            </a:r>
            <a:endParaRPr lang="de-DE" sz="1600" b="1"/>
          </a:p>
        </p:txBody>
      </p:sp>
      <p:sp>
        <p:nvSpPr>
          <p:cNvPr id="29" name="Textfeld 28"/>
          <p:cNvSpPr txBox="1"/>
          <p:nvPr/>
        </p:nvSpPr>
        <p:spPr>
          <a:xfrm>
            <a:off x="1638047" y="5627421"/>
            <a:ext cx="1417776" cy="338554"/>
          </a:xfrm>
          <a:prstGeom prst="rect">
            <a:avLst/>
          </a:prstGeom>
          <a:noFill/>
        </p:spPr>
        <p:txBody>
          <a:bodyPr wrap="square" rtlCol="0">
            <a:spAutoFit/>
          </a:bodyPr>
          <a:lstStyle/>
          <a:p>
            <a:pPr algn="ctr"/>
            <a:r>
              <a:rPr lang="de-DE" sz="1600" b="1" smtClean="0"/>
              <a:t>Input</a:t>
            </a:r>
            <a:endParaRPr lang="de-DE" sz="1600" b="1"/>
          </a:p>
        </p:txBody>
      </p:sp>
      <p:cxnSp>
        <p:nvCxnSpPr>
          <p:cNvPr id="31" name="Gerade Verbindung mit Pfeil 30"/>
          <p:cNvCxnSpPr/>
          <p:nvPr/>
        </p:nvCxnSpPr>
        <p:spPr>
          <a:xfrm>
            <a:off x="3507288"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5486271"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7849752"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a:off x="3507288" y="4871576"/>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7849752" y="4871576"/>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uppieren 3"/>
          <p:cNvGrpSpPr/>
          <p:nvPr/>
        </p:nvGrpSpPr>
        <p:grpSpPr>
          <a:xfrm>
            <a:off x="1294131" y="1077184"/>
            <a:ext cx="8856903" cy="4615876"/>
            <a:chOff x="1294131" y="1077184"/>
            <a:chExt cx="8856903" cy="4615876"/>
          </a:xfrm>
        </p:grpSpPr>
        <p:cxnSp>
          <p:nvCxnSpPr>
            <p:cNvPr id="9" name="Gerader Verbinder 8"/>
            <p:cNvCxnSpPr/>
            <p:nvPr/>
          </p:nvCxnSpPr>
          <p:spPr>
            <a:xfrm flipV="1">
              <a:off x="1294131" y="1082647"/>
              <a:ext cx="8729016" cy="45370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a:off x="1421829" y="1077184"/>
              <a:ext cx="8729205" cy="46158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36724573"/>
      </p:ext>
    </p:extLst>
  </p:cSld>
  <p:clrMapOvr>
    <a:masterClrMapping/>
  </p:clrMapOvr>
  <mc:AlternateContent xmlns:mc="http://schemas.openxmlformats.org/markup-compatibility/2006" xmlns:p14="http://schemas.microsoft.com/office/powerpoint/2010/main">
    <mc:Choice Requires="p14">
      <p:transition spd="slow" p14:dur="2000" advTm="393"/>
    </mc:Choice>
    <mc:Fallback xmlns="">
      <p:transition spd="slow" advTm="3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err="1" smtClean="0"/>
              <a:t>Difference</a:t>
            </a:r>
            <a:r>
              <a:rPr lang="de-DE" smtClean="0"/>
              <a:t> </a:t>
            </a:r>
            <a:r>
              <a:rPr lang="de-DE" err="1" smtClean="0"/>
              <a:t>between</a:t>
            </a:r>
            <a:r>
              <a:rPr lang="de-DE" smtClean="0"/>
              <a:t> </a:t>
            </a:r>
            <a:r>
              <a:rPr lang="de-DE" err="1" smtClean="0"/>
              <a:t>Machine</a:t>
            </a:r>
            <a:r>
              <a:rPr lang="de-DE" smtClean="0"/>
              <a:t> Learning </a:t>
            </a:r>
            <a:r>
              <a:rPr lang="de-DE" err="1" smtClean="0"/>
              <a:t>and</a:t>
            </a:r>
            <a:r>
              <a:rPr lang="de-DE" smtClean="0"/>
              <a:t> </a:t>
            </a:r>
            <a:r>
              <a:rPr lang="de-DE" err="1" smtClean="0"/>
              <a:t>Deep</a:t>
            </a:r>
            <a:r>
              <a:rPr lang="de-DE" smtClean="0"/>
              <a:t> Learning</a:t>
            </a:r>
            <a:endParaRPr lang="de-DE"/>
          </a:p>
        </p:txBody>
      </p:sp>
      <p:sp>
        <p:nvSpPr>
          <p:cNvPr id="3" name="Textplatzhalter 2"/>
          <p:cNvSpPr>
            <a:spLocks noGrp="1"/>
          </p:cNvSpPr>
          <p:nvPr>
            <p:ph type="body" sz="quarter" idx="10"/>
          </p:nvPr>
        </p:nvSpPr>
        <p:spPr>
          <a:xfrm>
            <a:off x="469361" y="384849"/>
            <a:ext cx="1458733" cy="227597"/>
          </a:xfrm>
        </p:spPr>
        <p:txBody>
          <a:bodyPr/>
          <a:lstStyle/>
          <a:p>
            <a:r>
              <a:rPr lang="de-DE" smtClean="0"/>
              <a:t>ARTIFICIAL INTELLIGENCE</a:t>
            </a:r>
            <a:endParaRPr lang="de-DE"/>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97" y="990633"/>
            <a:ext cx="1285435" cy="1483858"/>
          </a:xfrm>
          <a:prstGeom prst="rect">
            <a:avLst/>
          </a:prstGeom>
        </p:spPr>
      </p:pic>
      <p:sp>
        <p:nvSpPr>
          <p:cNvPr id="12" name="Textfeld 11"/>
          <p:cNvSpPr txBox="1"/>
          <p:nvPr/>
        </p:nvSpPr>
        <p:spPr>
          <a:xfrm>
            <a:off x="6205656" y="2546141"/>
            <a:ext cx="1417776" cy="338554"/>
          </a:xfrm>
          <a:prstGeom prst="rect">
            <a:avLst/>
          </a:prstGeom>
          <a:noFill/>
        </p:spPr>
        <p:txBody>
          <a:bodyPr wrap="square" rtlCol="0">
            <a:spAutoFit/>
          </a:bodyPr>
          <a:lstStyle/>
          <a:p>
            <a:pPr algn="ctr"/>
            <a:r>
              <a:rPr lang="de-DE" sz="1600" b="1" err="1" smtClean="0"/>
              <a:t>Classification</a:t>
            </a:r>
            <a:endParaRPr lang="de-DE" sz="1600" b="1"/>
          </a:p>
        </p:txBody>
      </p:sp>
      <p:sp>
        <p:nvSpPr>
          <p:cNvPr id="13" name="Textfeld 12"/>
          <p:cNvSpPr txBox="1"/>
          <p:nvPr/>
        </p:nvSpPr>
        <p:spPr>
          <a:xfrm>
            <a:off x="3807783" y="2546141"/>
            <a:ext cx="1929138" cy="338554"/>
          </a:xfrm>
          <a:prstGeom prst="rect">
            <a:avLst/>
          </a:prstGeom>
          <a:noFill/>
        </p:spPr>
        <p:txBody>
          <a:bodyPr wrap="square" rtlCol="0">
            <a:spAutoFit/>
          </a:bodyPr>
          <a:lstStyle/>
          <a:p>
            <a:pPr algn="ctr"/>
            <a:r>
              <a:rPr lang="de-DE" sz="1600" b="1" smtClean="0"/>
              <a:t>Feature Engineering</a:t>
            </a:r>
            <a:endParaRPr lang="de-DE" sz="1600" b="1"/>
          </a:p>
        </p:txBody>
      </p:sp>
      <p:sp>
        <p:nvSpPr>
          <p:cNvPr id="14" name="Textfeld 13"/>
          <p:cNvSpPr txBox="1"/>
          <p:nvPr/>
        </p:nvSpPr>
        <p:spPr>
          <a:xfrm>
            <a:off x="5298051" y="5507843"/>
            <a:ext cx="3365326" cy="584775"/>
          </a:xfrm>
          <a:prstGeom prst="rect">
            <a:avLst/>
          </a:prstGeom>
          <a:noFill/>
        </p:spPr>
        <p:txBody>
          <a:bodyPr wrap="square" rtlCol="0">
            <a:spAutoFit/>
          </a:bodyPr>
          <a:lstStyle/>
          <a:p>
            <a:pPr algn="ctr"/>
            <a:r>
              <a:rPr lang="de-DE" sz="1600" b="1" smtClean="0"/>
              <a:t>Feature Engineering &amp;</a:t>
            </a:r>
          </a:p>
          <a:p>
            <a:pPr algn="ctr"/>
            <a:r>
              <a:rPr lang="de-DE" sz="1600" b="1" err="1" smtClean="0"/>
              <a:t>Classification</a:t>
            </a:r>
            <a:endParaRPr lang="de-DE" sz="1600" b="1"/>
          </a:p>
        </p:txBody>
      </p:sp>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l="34471" r="54209"/>
          <a:stretch/>
        </p:blipFill>
        <p:spPr>
          <a:xfrm>
            <a:off x="4484167" y="957368"/>
            <a:ext cx="964504" cy="1955555"/>
          </a:xfrm>
          <a:prstGeom prst="rect">
            <a:avLst/>
          </a:prstGeom>
        </p:spPr>
      </p:pic>
      <p:sp>
        <p:nvSpPr>
          <p:cNvPr id="17" name="Textfeld 16"/>
          <p:cNvSpPr txBox="1"/>
          <p:nvPr/>
        </p:nvSpPr>
        <p:spPr>
          <a:xfrm>
            <a:off x="4150010" y="398167"/>
            <a:ext cx="3482516" cy="584775"/>
          </a:xfrm>
          <a:prstGeom prst="rect">
            <a:avLst/>
          </a:prstGeom>
          <a:noFill/>
        </p:spPr>
        <p:txBody>
          <a:bodyPr wrap="square" rtlCol="0">
            <a:spAutoFit/>
          </a:bodyPr>
          <a:lstStyle/>
          <a:p>
            <a:pPr algn="ctr"/>
            <a:r>
              <a:rPr lang="de-DE" sz="3200" b="1" err="1" smtClean="0"/>
              <a:t>Machine</a:t>
            </a:r>
            <a:r>
              <a:rPr lang="de-DE" sz="3200" b="1" smtClean="0"/>
              <a:t> Learning</a:t>
            </a:r>
            <a:endParaRPr lang="de-DE" sz="3200" b="1"/>
          </a:p>
        </p:txBody>
      </p:sp>
      <p:sp>
        <p:nvSpPr>
          <p:cNvPr id="18" name="Textfeld 17"/>
          <p:cNvSpPr txBox="1"/>
          <p:nvPr/>
        </p:nvSpPr>
        <p:spPr>
          <a:xfrm>
            <a:off x="3995663" y="3382798"/>
            <a:ext cx="3482516" cy="584775"/>
          </a:xfrm>
          <a:prstGeom prst="rect">
            <a:avLst/>
          </a:prstGeom>
          <a:noFill/>
        </p:spPr>
        <p:txBody>
          <a:bodyPr wrap="square" rtlCol="0">
            <a:spAutoFit/>
          </a:bodyPr>
          <a:lstStyle/>
          <a:p>
            <a:pPr algn="ctr"/>
            <a:r>
              <a:rPr lang="de-DE" sz="3200" b="1" err="1" smtClean="0"/>
              <a:t>Deep</a:t>
            </a:r>
            <a:r>
              <a:rPr lang="de-DE" sz="3200" b="1" smtClean="0"/>
              <a:t> Learning</a:t>
            </a:r>
            <a:endParaRPr lang="de-DE" sz="3200" b="1"/>
          </a:p>
        </p:txBody>
      </p:sp>
      <p:pic>
        <p:nvPicPr>
          <p:cNvPr id="19" name="Grafik 18"/>
          <p:cNvPicPr>
            <a:picLocks noChangeAspect="1"/>
          </p:cNvPicPr>
          <p:nvPr/>
        </p:nvPicPr>
        <p:blipFill rotWithShape="1">
          <a:blip r:embed="rId4">
            <a:extLst>
              <a:ext uri="{28A0092B-C50C-407E-A947-70E740481C1C}">
                <a14:useLocalDpi xmlns:a14="http://schemas.microsoft.com/office/drawing/2010/main" val="0"/>
              </a:ext>
            </a:extLst>
          </a:blip>
          <a:srcRect l="2571" r="72718"/>
          <a:stretch/>
        </p:blipFill>
        <p:spPr>
          <a:xfrm>
            <a:off x="1251526" y="761602"/>
            <a:ext cx="2105449" cy="1955555"/>
          </a:xfrm>
          <a:prstGeom prst="rect">
            <a:avLst/>
          </a:prstGeom>
        </p:spPr>
      </p:pic>
      <p:sp>
        <p:nvSpPr>
          <p:cNvPr id="22" name="Rechteck 21"/>
          <p:cNvSpPr/>
          <p:nvPr/>
        </p:nvSpPr>
        <p:spPr>
          <a:xfrm>
            <a:off x="8679225" y="1369773"/>
            <a:ext cx="1270069" cy="83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8862056" y="1604136"/>
            <a:ext cx="914400" cy="369332"/>
          </a:xfrm>
          <a:prstGeom prst="rect">
            <a:avLst/>
          </a:prstGeom>
          <a:noFill/>
        </p:spPr>
        <p:txBody>
          <a:bodyPr wrap="square" rtlCol="0">
            <a:spAutoFit/>
          </a:bodyPr>
          <a:lstStyle/>
          <a:p>
            <a:pPr algn="ctr"/>
            <a:r>
              <a:rPr lang="de-DE" b="1" smtClean="0">
                <a:solidFill>
                  <a:schemeClr val="bg1"/>
                </a:solidFill>
              </a:rPr>
              <a:t>Car</a:t>
            </a:r>
            <a:endParaRPr lang="de-DE" b="1">
              <a:solidFill>
                <a:schemeClr val="bg1"/>
              </a:solidFill>
            </a:endParaRPr>
          </a:p>
        </p:txBody>
      </p:sp>
      <p:sp>
        <p:nvSpPr>
          <p:cNvPr id="23" name="Rechteck 22"/>
          <p:cNvSpPr/>
          <p:nvPr/>
        </p:nvSpPr>
        <p:spPr>
          <a:xfrm>
            <a:off x="8679225" y="4390121"/>
            <a:ext cx="1270069" cy="83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8862056" y="4624484"/>
            <a:ext cx="914400" cy="369332"/>
          </a:xfrm>
          <a:prstGeom prst="rect">
            <a:avLst/>
          </a:prstGeom>
          <a:noFill/>
        </p:spPr>
        <p:txBody>
          <a:bodyPr wrap="square" rtlCol="0">
            <a:spAutoFit/>
          </a:bodyPr>
          <a:lstStyle/>
          <a:p>
            <a:pPr algn="ctr"/>
            <a:r>
              <a:rPr lang="de-DE" b="1" smtClean="0">
                <a:solidFill>
                  <a:schemeClr val="bg1"/>
                </a:solidFill>
              </a:rPr>
              <a:t>Car</a:t>
            </a:r>
            <a:endParaRPr lang="de-DE" b="1">
              <a:solidFill>
                <a:schemeClr val="bg1"/>
              </a:solidFill>
            </a:endParaRPr>
          </a:p>
        </p:txBody>
      </p:sp>
      <p:sp>
        <p:nvSpPr>
          <p:cNvPr id="26" name="Textfeld 25"/>
          <p:cNvSpPr txBox="1"/>
          <p:nvPr/>
        </p:nvSpPr>
        <p:spPr>
          <a:xfrm>
            <a:off x="8605371" y="2553832"/>
            <a:ext cx="1417776" cy="338554"/>
          </a:xfrm>
          <a:prstGeom prst="rect">
            <a:avLst/>
          </a:prstGeom>
          <a:noFill/>
        </p:spPr>
        <p:txBody>
          <a:bodyPr wrap="square" rtlCol="0">
            <a:spAutoFit/>
          </a:bodyPr>
          <a:lstStyle/>
          <a:p>
            <a:pPr algn="ctr"/>
            <a:r>
              <a:rPr lang="de-DE" sz="1600" b="1" smtClean="0"/>
              <a:t>Output</a:t>
            </a:r>
            <a:endParaRPr lang="de-DE" sz="1600" b="1"/>
          </a:p>
        </p:txBody>
      </p:sp>
      <p:sp>
        <p:nvSpPr>
          <p:cNvPr id="27" name="Textfeld 26"/>
          <p:cNvSpPr txBox="1"/>
          <p:nvPr/>
        </p:nvSpPr>
        <p:spPr>
          <a:xfrm>
            <a:off x="1638047" y="2553832"/>
            <a:ext cx="1417776" cy="338554"/>
          </a:xfrm>
          <a:prstGeom prst="rect">
            <a:avLst/>
          </a:prstGeom>
          <a:noFill/>
        </p:spPr>
        <p:txBody>
          <a:bodyPr wrap="square" rtlCol="0">
            <a:spAutoFit/>
          </a:bodyPr>
          <a:lstStyle/>
          <a:p>
            <a:pPr algn="ctr"/>
            <a:r>
              <a:rPr lang="de-DE" sz="1600" b="1" smtClean="0"/>
              <a:t>Input</a:t>
            </a:r>
            <a:endParaRPr lang="de-DE" sz="1600" b="1"/>
          </a:p>
        </p:txBody>
      </p:sp>
      <p:sp>
        <p:nvSpPr>
          <p:cNvPr id="28" name="Textfeld 27"/>
          <p:cNvSpPr txBox="1"/>
          <p:nvPr/>
        </p:nvSpPr>
        <p:spPr>
          <a:xfrm>
            <a:off x="8605371" y="5564995"/>
            <a:ext cx="1417776" cy="338554"/>
          </a:xfrm>
          <a:prstGeom prst="rect">
            <a:avLst/>
          </a:prstGeom>
          <a:noFill/>
        </p:spPr>
        <p:txBody>
          <a:bodyPr wrap="square" rtlCol="0">
            <a:spAutoFit/>
          </a:bodyPr>
          <a:lstStyle/>
          <a:p>
            <a:pPr algn="ctr"/>
            <a:r>
              <a:rPr lang="de-DE" sz="1600" b="1" smtClean="0"/>
              <a:t>Output</a:t>
            </a:r>
            <a:endParaRPr lang="de-DE" sz="1600" b="1"/>
          </a:p>
        </p:txBody>
      </p:sp>
      <p:sp>
        <p:nvSpPr>
          <p:cNvPr id="29" name="Textfeld 28"/>
          <p:cNvSpPr txBox="1"/>
          <p:nvPr/>
        </p:nvSpPr>
        <p:spPr>
          <a:xfrm>
            <a:off x="1638047" y="5564995"/>
            <a:ext cx="1417776" cy="338554"/>
          </a:xfrm>
          <a:prstGeom prst="rect">
            <a:avLst/>
          </a:prstGeom>
          <a:noFill/>
        </p:spPr>
        <p:txBody>
          <a:bodyPr wrap="square" rtlCol="0">
            <a:spAutoFit/>
          </a:bodyPr>
          <a:lstStyle/>
          <a:p>
            <a:pPr algn="ctr"/>
            <a:r>
              <a:rPr lang="de-DE" sz="1600" b="1" smtClean="0"/>
              <a:t>Input</a:t>
            </a:r>
            <a:endParaRPr lang="de-DE" sz="1600" b="1"/>
          </a:p>
        </p:txBody>
      </p:sp>
      <p:cxnSp>
        <p:nvCxnSpPr>
          <p:cNvPr id="31" name="Gerade Verbindung mit Pfeil 30"/>
          <p:cNvCxnSpPr/>
          <p:nvPr/>
        </p:nvCxnSpPr>
        <p:spPr>
          <a:xfrm>
            <a:off x="3507288"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5486271"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7849752" y="172294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a:off x="3507288" y="4809150"/>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7849752" y="4809150"/>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3767680" y="5502482"/>
            <a:ext cx="2116298" cy="584775"/>
          </a:xfrm>
          <a:prstGeom prst="rect">
            <a:avLst/>
          </a:prstGeom>
          <a:noFill/>
        </p:spPr>
        <p:txBody>
          <a:bodyPr wrap="square" rtlCol="0">
            <a:spAutoFit/>
          </a:bodyPr>
          <a:lstStyle/>
          <a:p>
            <a:pPr algn="ctr"/>
            <a:r>
              <a:rPr lang="de-DE" sz="1600" b="1" err="1" smtClean="0"/>
              <a:t>Neural</a:t>
            </a:r>
            <a:r>
              <a:rPr lang="de-DE" sz="1600" b="1" smtClean="0"/>
              <a:t> Network Engineering &amp; Training</a:t>
            </a:r>
            <a:endParaRPr lang="de-DE" sz="1600" b="1"/>
          </a:p>
        </p:txBody>
      </p:sp>
      <p:pic>
        <p:nvPicPr>
          <p:cNvPr id="37" name="Grafik 36"/>
          <p:cNvPicPr>
            <a:picLocks noChangeAspect="1"/>
          </p:cNvPicPr>
          <p:nvPr/>
        </p:nvPicPr>
        <p:blipFill rotWithShape="1">
          <a:blip r:embed="rId4">
            <a:extLst>
              <a:ext uri="{28A0092B-C50C-407E-A947-70E740481C1C}">
                <a14:useLocalDpi xmlns:a14="http://schemas.microsoft.com/office/drawing/2010/main" val="0"/>
              </a:ext>
            </a:extLst>
          </a:blip>
          <a:srcRect l="34471" r="54209"/>
          <a:stretch/>
        </p:blipFill>
        <p:spPr>
          <a:xfrm>
            <a:off x="4491654" y="3985378"/>
            <a:ext cx="964504" cy="1955555"/>
          </a:xfrm>
          <a:prstGeom prst="rect">
            <a:avLst/>
          </a:prstGeom>
        </p:spPr>
      </p:pic>
      <p:cxnSp>
        <p:nvCxnSpPr>
          <p:cNvPr id="39" name="Gerade Verbindung mit Pfeil 38"/>
          <p:cNvCxnSpPr/>
          <p:nvPr/>
        </p:nvCxnSpPr>
        <p:spPr>
          <a:xfrm>
            <a:off x="5493758" y="4750958"/>
            <a:ext cx="64272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Grafik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080" y="4291873"/>
            <a:ext cx="1573503" cy="886309"/>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71" y="3593551"/>
            <a:ext cx="3314048" cy="1941666"/>
          </a:xfrm>
          <a:prstGeom prst="rect">
            <a:avLst/>
          </a:prstGeom>
        </p:spPr>
      </p:pic>
    </p:spTree>
    <p:extLst>
      <p:ext uri="{BB962C8B-B14F-4D97-AF65-F5344CB8AC3E}">
        <p14:creationId xmlns:p14="http://schemas.microsoft.com/office/powerpoint/2010/main" val="1170650491"/>
      </p:ext>
    </p:extLst>
  </p:cSld>
  <p:clrMapOvr>
    <a:masterClrMapping/>
  </p:clrMapOvr>
  <mc:AlternateContent xmlns:mc="http://schemas.openxmlformats.org/markup-compatibility/2006" xmlns:p14="http://schemas.microsoft.com/office/powerpoint/2010/main">
    <mc:Choice Requires="p14">
      <p:transition spd="slow" p14:dur="2000" advTm="77"/>
    </mc:Choice>
    <mc:Fallback xmlns="">
      <p:transition spd="slow" advTm="7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469361" y="384849"/>
            <a:ext cx="1458733" cy="227597"/>
          </a:xfrm>
        </p:spPr>
        <p:txBody>
          <a:bodyPr/>
          <a:lstStyle/>
          <a:p>
            <a:r>
              <a:rPr lang="de-DE" smtClean="0"/>
              <a:t>ARTIFICIAL INTELLIGENCE</a:t>
            </a:r>
            <a:endParaRPr lang="de-DE"/>
          </a:p>
        </p:txBody>
      </p:sp>
      <p:sp>
        <p:nvSpPr>
          <p:cNvPr id="3" name="Textplatzhalter 2"/>
          <p:cNvSpPr>
            <a:spLocks noGrp="1"/>
          </p:cNvSpPr>
          <p:nvPr>
            <p:ph type="body" sz="quarter" idx="11"/>
          </p:nvPr>
        </p:nvSpPr>
        <p:spPr/>
        <p:txBody>
          <a:bodyPr/>
          <a:lstStyle/>
          <a:p>
            <a:r>
              <a:rPr lang="de-DE" i="1" smtClean="0"/>
              <a:t>„</a:t>
            </a:r>
            <a:r>
              <a:rPr lang="en-US" i="1"/>
              <a:t>What </a:t>
            </a:r>
            <a:r>
              <a:rPr lang="en-US" i="1" smtClean="0"/>
              <a:t>do the new </a:t>
            </a:r>
            <a:r>
              <a:rPr lang="en-US" i="1" err="1" smtClean="0"/>
              <a:t>Linatronic</a:t>
            </a:r>
            <a:r>
              <a:rPr lang="en-US" i="1"/>
              <a:t> </a:t>
            </a:r>
            <a:r>
              <a:rPr lang="en-US" i="1" smtClean="0"/>
              <a:t>and driverless </a:t>
            </a:r>
            <a:r>
              <a:rPr lang="en-US" i="1"/>
              <a:t>cars </a:t>
            </a:r>
            <a:r>
              <a:rPr lang="en-US" i="1" smtClean="0"/>
              <a:t>have </a:t>
            </a:r>
            <a:r>
              <a:rPr lang="en-US" i="1"/>
              <a:t>in common</a:t>
            </a:r>
            <a:r>
              <a:rPr lang="en-US" i="1" smtClean="0"/>
              <a:t>?”</a:t>
            </a:r>
            <a:endParaRPr lang="de-DE" i="1"/>
          </a:p>
        </p:txBody>
      </p:sp>
      <p:pic>
        <p:nvPicPr>
          <p:cNvPr id="4" name="Grafik 3"/>
          <p:cNvPicPr>
            <a:picLocks noChangeAspect="1"/>
          </p:cNvPicPr>
          <p:nvPr/>
        </p:nvPicPr>
        <p:blipFill>
          <a:blip r:embed="rId3"/>
          <a:stretch>
            <a:fillRect/>
          </a:stretch>
        </p:blipFill>
        <p:spPr>
          <a:xfrm>
            <a:off x="3903776" y="318174"/>
            <a:ext cx="3048000" cy="3286411"/>
          </a:xfrm>
          <a:prstGeom prst="rect">
            <a:avLst/>
          </a:prstGeom>
        </p:spPr>
      </p:pic>
      <p:sp>
        <p:nvSpPr>
          <p:cNvPr id="5" name="Textfeld 4"/>
          <p:cNvSpPr txBox="1"/>
          <p:nvPr/>
        </p:nvSpPr>
        <p:spPr>
          <a:xfrm rot="16200000">
            <a:off x="5532553" y="2062249"/>
            <a:ext cx="2838450" cy="246221"/>
          </a:xfrm>
          <a:prstGeom prst="rect">
            <a:avLst/>
          </a:prstGeom>
          <a:noFill/>
        </p:spPr>
        <p:txBody>
          <a:bodyPr wrap="square" rtlCol="0">
            <a:spAutoFit/>
          </a:bodyPr>
          <a:lstStyle/>
          <a:p>
            <a:r>
              <a:rPr lang="de-DE" sz="1000"/>
              <a:t>https://www.bbc.com/news/technology-51645566</a:t>
            </a:r>
          </a:p>
        </p:txBody>
      </p:sp>
      <p:pic>
        <p:nvPicPr>
          <p:cNvPr id="7" name="Grafik 6"/>
          <p:cNvPicPr>
            <a:picLocks noChangeAspect="1"/>
          </p:cNvPicPr>
          <p:nvPr/>
        </p:nvPicPr>
        <p:blipFill>
          <a:blip r:embed="rId4"/>
          <a:stretch>
            <a:fillRect/>
          </a:stretch>
        </p:blipFill>
        <p:spPr>
          <a:xfrm>
            <a:off x="8092999" y="1609724"/>
            <a:ext cx="3505042" cy="3038475"/>
          </a:xfrm>
          <a:prstGeom prst="rect">
            <a:avLst/>
          </a:prstGeom>
        </p:spPr>
      </p:pic>
      <p:sp>
        <p:nvSpPr>
          <p:cNvPr id="8" name="Textfeld 7"/>
          <p:cNvSpPr txBox="1"/>
          <p:nvPr/>
        </p:nvSpPr>
        <p:spPr>
          <a:xfrm rot="16200000">
            <a:off x="9991262" y="2981675"/>
            <a:ext cx="3429001" cy="215444"/>
          </a:xfrm>
          <a:prstGeom prst="rect">
            <a:avLst/>
          </a:prstGeom>
          <a:noFill/>
        </p:spPr>
        <p:txBody>
          <a:bodyPr wrap="square" rtlCol="0">
            <a:spAutoFit/>
          </a:bodyPr>
          <a:lstStyle/>
          <a:p>
            <a:r>
              <a:rPr lang="de-DE" sz="800"/>
              <a:t>https://www.foxnews.com/auto/tesla-smashes-overturned-truck-autopilot</a:t>
            </a:r>
          </a:p>
        </p:txBody>
      </p:sp>
      <p:pic>
        <p:nvPicPr>
          <p:cNvPr id="10" name="Grafik 9"/>
          <p:cNvPicPr>
            <a:picLocks noChangeAspect="1"/>
          </p:cNvPicPr>
          <p:nvPr/>
        </p:nvPicPr>
        <p:blipFill>
          <a:blip r:embed="rId5"/>
          <a:stretch>
            <a:fillRect/>
          </a:stretch>
        </p:blipFill>
        <p:spPr>
          <a:xfrm>
            <a:off x="4684232" y="3728410"/>
            <a:ext cx="3013186" cy="2952278"/>
          </a:xfrm>
          <a:prstGeom prst="rect">
            <a:avLst/>
          </a:prstGeom>
        </p:spPr>
      </p:pic>
      <p:sp>
        <p:nvSpPr>
          <p:cNvPr id="12" name="Textfeld 11"/>
          <p:cNvSpPr txBox="1"/>
          <p:nvPr/>
        </p:nvSpPr>
        <p:spPr>
          <a:xfrm rot="16200000">
            <a:off x="6379759" y="5035272"/>
            <a:ext cx="2952278" cy="338554"/>
          </a:xfrm>
          <a:prstGeom prst="rect">
            <a:avLst/>
          </a:prstGeom>
          <a:noFill/>
        </p:spPr>
        <p:txBody>
          <a:bodyPr wrap="square" rtlCol="0">
            <a:spAutoFit/>
          </a:bodyPr>
          <a:lstStyle/>
          <a:p>
            <a:r>
              <a:rPr lang="de-DE" sz="800"/>
              <a:t>https://arstechnica.com/cars/2018/04/theres-growing-evidence-teslas-autopilot-handles-lane-dividers-poorly/</a:t>
            </a:r>
          </a:p>
        </p:txBody>
      </p:sp>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998" y="3022954"/>
            <a:ext cx="2905125" cy="1625245"/>
          </a:xfrm>
          <a:prstGeom prst="rect">
            <a:avLst/>
          </a:prstGeom>
        </p:spPr>
      </p:pic>
    </p:spTree>
    <p:extLst>
      <p:ext uri="{BB962C8B-B14F-4D97-AF65-F5344CB8AC3E}">
        <p14:creationId xmlns:p14="http://schemas.microsoft.com/office/powerpoint/2010/main" val="1096660596"/>
      </p:ext>
    </p:extLst>
  </p:cSld>
  <p:clrMapOvr>
    <a:masterClrMapping/>
  </p:clrMapOvr>
  <mc:AlternateContent xmlns:mc="http://schemas.openxmlformats.org/markup-compatibility/2006" xmlns:p14="http://schemas.microsoft.com/office/powerpoint/2010/main">
    <mc:Choice Requires="p14">
      <p:transition spd="slow" p14:dur="2000" advTm="318"/>
    </mc:Choice>
    <mc:Fallback xmlns="">
      <p:transition spd="slow" advTm="31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4|0"/>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HEUFT Standard">
  <a:themeElements>
    <a:clrScheme name="HEUFT Standard">
      <a:dk1>
        <a:srgbClr val="000000"/>
      </a:dk1>
      <a:lt1>
        <a:sysClr val="window" lastClr="FFFFFF"/>
      </a:lt1>
      <a:dk2>
        <a:srgbClr val="000000"/>
      </a:dk2>
      <a:lt2>
        <a:srgbClr val="FFFFFF"/>
      </a:lt2>
      <a:accent1>
        <a:srgbClr val="FF6600"/>
      </a:accent1>
      <a:accent2>
        <a:srgbClr val="FF6600"/>
      </a:accent2>
      <a:accent3>
        <a:srgbClr val="009BDE"/>
      </a:accent3>
      <a:accent4>
        <a:srgbClr val="62BB47"/>
      </a:accent4>
      <a:accent5>
        <a:srgbClr val="A2238E"/>
      </a:accent5>
      <a:accent6>
        <a:srgbClr val="FFC000"/>
      </a:accent6>
      <a:hlink>
        <a:srgbClr val="FF6600"/>
      </a:hlink>
      <a:folHlink>
        <a:srgbClr val="FF6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ktpräsentation_D2016.potx" id="{ECC61DB6-4613-40F2-803F-2C779588FB93}" vid="{44AC939E-4E24-4DBE-ABEF-08551333E6E5}"/>
    </a:ext>
  </a:extLst>
</a:theme>
</file>

<file path=ppt/theme/theme2.xml><?xml version="1.0" encoding="utf-8"?>
<a:theme xmlns:a="http://schemas.openxmlformats.org/drawingml/2006/main" name="HEUFT Beverage">
  <a:themeElements>
    <a:clrScheme name="HEUFT Beverage">
      <a:dk1>
        <a:srgbClr val="000000"/>
      </a:dk1>
      <a:lt1>
        <a:sysClr val="window" lastClr="FFFFFF"/>
      </a:lt1>
      <a:dk2>
        <a:srgbClr val="000000"/>
      </a:dk2>
      <a:lt2>
        <a:srgbClr val="FFFFFF"/>
      </a:lt2>
      <a:accent1>
        <a:srgbClr val="009BDE"/>
      </a:accent1>
      <a:accent2>
        <a:srgbClr val="FF6600"/>
      </a:accent2>
      <a:accent3>
        <a:srgbClr val="009BDE"/>
      </a:accent3>
      <a:accent4>
        <a:srgbClr val="62BB47"/>
      </a:accent4>
      <a:accent5>
        <a:srgbClr val="A2238E"/>
      </a:accent5>
      <a:accent6>
        <a:srgbClr val="FFC000"/>
      </a:accent6>
      <a:hlink>
        <a:srgbClr val="009BDE"/>
      </a:hlink>
      <a:folHlink>
        <a:srgbClr val="009BD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ktpräsentation_D2016.potx" id="{ECC61DB6-4613-40F2-803F-2C779588FB93}" vid="{52842CF1-28C0-4088-919E-91ED41C9F327}"/>
    </a:ext>
  </a:extLst>
</a:theme>
</file>

<file path=ppt/theme/theme3.xml><?xml version="1.0" encoding="utf-8"?>
<a:theme xmlns:a="http://schemas.openxmlformats.org/drawingml/2006/main" name="HEUFT Food">
  <a:themeElements>
    <a:clrScheme name="HEUFT Food">
      <a:dk1>
        <a:srgbClr val="000000"/>
      </a:dk1>
      <a:lt1>
        <a:sysClr val="window" lastClr="FFFFFF"/>
      </a:lt1>
      <a:dk2>
        <a:srgbClr val="000000"/>
      </a:dk2>
      <a:lt2>
        <a:srgbClr val="FFFFFF"/>
      </a:lt2>
      <a:accent1>
        <a:srgbClr val="62BB47"/>
      </a:accent1>
      <a:accent2>
        <a:srgbClr val="FF6600"/>
      </a:accent2>
      <a:accent3>
        <a:srgbClr val="009BDE"/>
      </a:accent3>
      <a:accent4>
        <a:srgbClr val="62BB47"/>
      </a:accent4>
      <a:accent5>
        <a:srgbClr val="A2238E"/>
      </a:accent5>
      <a:accent6>
        <a:srgbClr val="FFC000"/>
      </a:accent6>
      <a:hlink>
        <a:srgbClr val="62BB47"/>
      </a:hlink>
      <a:folHlink>
        <a:srgbClr val="62BB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ktpräsentation_D2016.potx" id="{ECC61DB6-4613-40F2-803F-2C779588FB93}" vid="{7DF88463-1636-4EFA-A225-C3D10F6641F9}"/>
    </a:ext>
  </a:extLst>
</a:theme>
</file>

<file path=ppt/theme/theme4.xml><?xml version="1.0" encoding="utf-8"?>
<a:theme xmlns:a="http://schemas.openxmlformats.org/drawingml/2006/main" name="HEUFT Pharma">
  <a:themeElements>
    <a:clrScheme name="HEUFT Pharma">
      <a:dk1>
        <a:srgbClr val="000000"/>
      </a:dk1>
      <a:lt1>
        <a:sysClr val="window" lastClr="FFFFFF"/>
      </a:lt1>
      <a:dk2>
        <a:srgbClr val="000000"/>
      </a:dk2>
      <a:lt2>
        <a:srgbClr val="FFFFFF"/>
      </a:lt2>
      <a:accent1>
        <a:srgbClr val="A2238E"/>
      </a:accent1>
      <a:accent2>
        <a:srgbClr val="FF6600"/>
      </a:accent2>
      <a:accent3>
        <a:srgbClr val="009BDE"/>
      </a:accent3>
      <a:accent4>
        <a:srgbClr val="62BB47"/>
      </a:accent4>
      <a:accent5>
        <a:srgbClr val="A2238E"/>
      </a:accent5>
      <a:accent6>
        <a:srgbClr val="FFC000"/>
      </a:accent6>
      <a:hlink>
        <a:srgbClr val="A2238E"/>
      </a:hlink>
      <a:folHlink>
        <a:srgbClr val="A223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ktpräsentation_D2016.potx" id="{ECC61DB6-4613-40F2-803F-2C779588FB93}" vid="{53ABF347-D501-4B57-B9E5-8D0D7AFA25D2}"/>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Produktpräsentation_D2016</Template>
  <TotalTime>0</TotalTime>
  <Words>2392</Words>
  <Application>Microsoft Office PowerPoint</Application>
  <PresentationFormat>Breitbild</PresentationFormat>
  <Paragraphs>151</Paragraphs>
  <Slides>17</Slides>
  <Notes>17</Notes>
  <HiddenSlides>0</HiddenSlides>
  <MMClips>1</MMClips>
  <ScaleCrop>false</ScaleCrop>
  <HeadingPairs>
    <vt:vector size="6" baseType="variant">
      <vt:variant>
        <vt:lpstr>Verwendete Schriftarten</vt:lpstr>
      </vt:variant>
      <vt:variant>
        <vt:i4>5</vt:i4>
      </vt:variant>
      <vt:variant>
        <vt:lpstr>Design</vt:lpstr>
      </vt:variant>
      <vt:variant>
        <vt:i4>4</vt:i4>
      </vt:variant>
      <vt:variant>
        <vt:lpstr>Folientitel</vt:lpstr>
      </vt:variant>
      <vt:variant>
        <vt:i4>17</vt:i4>
      </vt:variant>
    </vt:vector>
  </HeadingPairs>
  <TitlesOfParts>
    <vt:vector size="26" baseType="lpstr">
      <vt:lpstr>Adobe Gothic Std B</vt:lpstr>
      <vt:lpstr>Arial</vt:lpstr>
      <vt:lpstr>Calibri</vt:lpstr>
      <vt:lpstr>Calibri Light</vt:lpstr>
      <vt:lpstr>Carlito</vt:lpstr>
      <vt:lpstr>HEUFT Standard</vt:lpstr>
      <vt:lpstr>HEUFT Beverage</vt:lpstr>
      <vt:lpstr>HEUFT Food</vt:lpstr>
      <vt:lpstr>HEUFT Pharma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jge</dc:creator>
  <cp:lastModifiedBy>jge</cp:lastModifiedBy>
  <cp:revision>319</cp:revision>
  <dcterms:created xsi:type="dcterms:W3CDTF">2018-03-15T15:20:31Z</dcterms:created>
  <dcterms:modified xsi:type="dcterms:W3CDTF">2021-08-02T10:27:16Z</dcterms:modified>
</cp:coreProperties>
</file>