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</p:sldMasterIdLst>
  <p:notesMasterIdLst>
    <p:notesMasterId r:id="rId60"/>
  </p:notesMasterIdLst>
  <p:sldIdLst>
    <p:sldId id="256" r:id="rId7"/>
    <p:sldId id="257" r:id="rId8"/>
    <p:sldId id="317" r:id="rId9"/>
    <p:sldId id="308" r:id="rId10"/>
    <p:sldId id="306" r:id="rId11"/>
    <p:sldId id="312" r:id="rId12"/>
    <p:sldId id="318" r:id="rId13"/>
    <p:sldId id="319" r:id="rId14"/>
    <p:sldId id="323" r:id="rId15"/>
    <p:sldId id="320" r:id="rId16"/>
    <p:sldId id="321" r:id="rId17"/>
    <p:sldId id="322" r:id="rId18"/>
    <p:sldId id="299" r:id="rId19"/>
    <p:sldId id="315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ortrag msi &amp; adh" id="{E077D1FA-6609-4932-B502-7CEA77619C50}">
          <p14:sldIdLst/>
        </p14:section>
        <p14:section name="Empty can" id="{7452CBEE-A892-4E8B-8093-361406F31C7A}">
          <p14:sldIdLst>
            <p14:sldId id="256"/>
          </p14:sldIdLst>
        </p14:section>
        <p14:section name="Empty Can" id="{E1EE0FFE-C969-4820-9FBB-865DEE2FC6D9}">
          <p14:sldIdLst>
            <p14:sldId id="257"/>
            <p14:sldId id="317"/>
          </p14:sldIdLst>
        </p14:section>
        <p14:section name="Filled Can" id="{5D60719A-63D1-46F0-B76C-7C1EE9141407}">
          <p14:sldIdLst>
            <p14:sldId id="308"/>
            <p14:sldId id="306"/>
            <p14:sldId id="312"/>
            <p14:sldId id="318"/>
            <p14:sldId id="319"/>
            <p14:sldId id="323"/>
            <p14:sldId id="320"/>
            <p14:sldId id="321"/>
            <p14:sldId id="322"/>
            <p14:sldId id="299"/>
          </p14:sldIdLst>
        </p14:section>
        <p14:section name="Alter Datensatz" id="{B7F3391B-E030-49B8-B349-B333DAED5AA5}">
          <p14:sldIdLst>
            <p14:sldId id="315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tableStyles" Target="tableStyle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Folie mittels Klicken verschieben</a:t>
            </a:r>
          </a:p>
        </p:txBody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de-DE" sz="2000" b="0" strike="noStrike" spc="-1">
                <a:latin typeface="Arial"/>
              </a:rPr>
              <a:t>Format der Notizen mittels Klicken bearbeiten</a:t>
            </a:r>
          </a:p>
        </p:txBody>
      </p:sp>
      <p:sp>
        <p:nvSpPr>
          <p:cNvPr id="25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de-DE" sz="1400" b="0" strike="noStrike" spc="-1">
                <a:latin typeface="Times New Roman"/>
              </a:rPr>
              <a:t>&lt;Kopfzeile&gt;</a:t>
            </a:r>
          </a:p>
        </p:txBody>
      </p:sp>
      <p:sp>
        <p:nvSpPr>
          <p:cNvPr id="25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de-DE" sz="1400" b="0" strike="noStrike" spc="-1">
                <a:latin typeface="Times New Roman"/>
              </a:rPr>
              <a:t>&lt;Datum/Uhrzeit&gt;</a:t>
            </a:r>
          </a:p>
        </p:txBody>
      </p:sp>
      <p:sp>
        <p:nvSpPr>
          <p:cNvPr id="25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de-DE" sz="1400" b="0" strike="noStrike" spc="-1">
                <a:latin typeface="Times New Roman"/>
              </a:rPr>
              <a:t>&lt;Fußzeile&gt;</a:t>
            </a:r>
          </a:p>
        </p:txBody>
      </p:sp>
      <p:sp>
        <p:nvSpPr>
          <p:cNvPr id="26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84BE2EF1-7DB3-4632-8A71-43BCD95B283E}" type="slidenum">
              <a:rPr lang="de-DE" sz="1400" b="0" strike="noStrike" spc="-1">
                <a:latin typeface="Times New Roman"/>
              </a:rPr>
              <a:t>‹Nr.›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69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99533FC-C6C6-4693-BCDA-68AE01D49EF9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 lang="de-DE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10126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4282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75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3454EC00-E36B-47D1-A140-CEBB0FAA425A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51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78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96E9B0D-50E6-4D37-812F-23A78CAC00F3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52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5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51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46DE601-2824-4B95-8FEF-77BBF3E346D8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16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240" cy="3084120"/>
          </a:xfrm>
          <a:prstGeom prst="rect">
            <a:avLst/>
          </a:prstGeom>
        </p:spPr>
      </p:sp>
      <p:sp>
        <p:nvSpPr>
          <p:cNvPr id="75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54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DA33AA53-99BA-404D-857D-1C78F088D2CE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26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5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57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7AD9158-FFE5-46B7-A05C-E4DC3E2CA558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29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240" cy="3084120"/>
          </a:xfrm>
          <a:prstGeom prst="rect">
            <a:avLst/>
          </a:prstGeom>
        </p:spPr>
      </p:sp>
      <p:sp>
        <p:nvSpPr>
          <p:cNvPr id="75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60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C9F2724-F26A-4331-A02E-9C0E3325CA29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31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6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63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E8ADDC13-8097-44EB-AD2D-3ACD75476BE2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40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240" cy="3084120"/>
          </a:xfrm>
          <a:prstGeom prst="rect">
            <a:avLst/>
          </a:prstGeom>
        </p:spPr>
      </p:sp>
      <p:sp>
        <p:nvSpPr>
          <p:cNvPr id="76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66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FC703A01-C27B-46E2-A980-1BD96ACB8EE7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41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69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099533FC-C6C6-4693-BCDA-68AE01D49EF9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44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</p:spPr>
      </p:sp>
      <p:sp>
        <p:nvSpPr>
          <p:cNvPr id="7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de-DE" sz="2000" b="0" strike="noStrike" spc="-1">
              <a:latin typeface="Arial"/>
            </a:endParaRPr>
          </a:p>
        </p:txBody>
      </p:sp>
      <p:sp>
        <p:nvSpPr>
          <p:cNvPr id="772" name="CustomShape 3"/>
          <p:cNvSpPr/>
          <p:nvPr/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6EE85E3-C733-41F1-8E21-C5DA34C785B0}" type="slidenum">
              <a:rPr lang="de-DE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50</a:t>
            </a:fld>
            <a:endParaRPr lang="de-DE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8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7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8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9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xplanation/Fun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9908169" y="5622878"/>
            <a:ext cx="2283832" cy="1235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 userDrawn="1"/>
        </p:nvSpPr>
        <p:spPr>
          <a:xfrm>
            <a:off x="0" y="6112299"/>
            <a:ext cx="12192000" cy="7593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aseline="-25000" dirty="0"/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112299"/>
            <a:ext cx="12192001" cy="745701"/>
          </a:xfrm>
          <a:prstGeom prst="rect">
            <a:avLst/>
          </a:prstGeom>
          <a:noFill/>
          <a:ln>
            <a:noFill/>
          </a:ln>
        </p:spPr>
        <p:txBody>
          <a:bodyPr lIns="90000" bIns="36000" anchor="ctr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6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Caption</a:t>
            </a:r>
          </a:p>
        </p:txBody>
      </p:sp>
      <p:sp>
        <p:nvSpPr>
          <p:cNvPr id="6" name="Textfeld 5"/>
          <p:cNvSpPr txBox="1"/>
          <p:nvPr userDrawn="1"/>
        </p:nvSpPr>
        <p:spPr>
          <a:xfrm>
            <a:off x="9908170" y="6548400"/>
            <a:ext cx="2283830" cy="330072"/>
          </a:xfrm>
          <a:prstGeom prst="rect">
            <a:avLst/>
          </a:prstGeom>
          <a:noFill/>
        </p:spPr>
        <p:txBody>
          <a:bodyPr wrap="none" tIns="72000" bIns="72000" rtlCol="0">
            <a:spAutoFit/>
          </a:bodyPr>
          <a:lstStyle/>
          <a:p>
            <a:r>
              <a:rPr lang="de-DE" sz="1200" dirty="0" smtClean="0">
                <a:solidFill>
                  <a:schemeClr val="bg1">
                    <a:alpha val="30000"/>
                  </a:schemeClr>
                </a:solidFill>
              </a:rPr>
              <a:t>©</a:t>
            </a:r>
            <a:r>
              <a:rPr lang="de-DE" sz="1200" baseline="0" dirty="0" smtClean="0">
                <a:solidFill>
                  <a:schemeClr val="bg1">
                    <a:alpha val="30000"/>
                  </a:schemeClr>
                </a:solidFill>
              </a:rPr>
              <a:t> HEUFT SYSTEMTECHNIK GMBH</a:t>
            </a:r>
            <a:endParaRPr lang="de-DE" sz="1200" dirty="0">
              <a:solidFill>
                <a:schemeClr val="bg1">
                  <a:alpha val="30000"/>
                </a:schemeClr>
              </a:solidFill>
            </a:endParaRPr>
          </a:p>
        </p:txBody>
      </p:sp>
      <p:sp>
        <p:nvSpPr>
          <p:cNvPr id="7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9361" y="384849"/>
            <a:ext cx="344646" cy="227597"/>
          </a:xfrm>
          <a:prstGeom prst="rect">
            <a:avLst/>
          </a:prstGeom>
          <a:ln w="25400" cap="flat">
            <a:gradFill flip="none" rotWithShape="1">
              <a:gsLst>
                <a:gs pos="6000">
                  <a:schemeClr val="accent1"/>
                </a:gs>
                <a:gs pos="6000">
                  <a:schemeClr val="accent2"/>
                </a:gs>
                <a:gs pos="6000">
                  <a:schemeClr val="accent2"/>
                </a:gs>
                <a:gs pos="6000">
                  <a:schemeClr val="accent2"/>
                </a:gs>
                <a:gs pos="7000">
                  <a:schemeClr val="bg1"/>
                </a:gs>
              </a:gsLst>
              <a:lin ang="16200000" scaled="1"/>
              <a:tileRect/>
            </a:gradFill>
          </a:ln>
        </p:spPr>
        <p:txBody>
          <a:bodyPr wrap="none" lIns="0" rIns="0" bIns="2880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smtClean="0"/>
              <a:t>TOPIC</a:t>
            </a:r>
          </a:p>
        </p:txBody>
      </p:sp>
    </p:spTree>
    <p:extLst>
      <p:ext uri="{BB962C8B-B14F-4D97-AF65-F5344CB8AC3E}">
        <p14:creationId xmlns:p14="http://schemas.microsoft.com/office/powerpoint/2010/main" val="913436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3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4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4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4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6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2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42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43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44" name="CustomShape 2"/>
          <p:cNvSpPr/>
          <p:nvPr/>
        </p:nvSpPr>
        <p:spPr>
          <a:xfrm>
            <a:off x="0" y="2684880"/>
            <a:ext cx="12189960" cy="1473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45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84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85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86" name="CustomShape 2"/>
          <p:cNvSpPr/>
          <p:nvPr/>
        </p:nvSpPr>
        <p:spPr>
          <a:xfrm>
            <a:off x="9908280" y="5622840"/>
            <a:ext cx="2281680" cy="123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7" name="CustomShape 3"/>
          <p:cNvSpPr/>
          <p:nvPr/>
        </p:nvSpPr>
        <p:spPr>
          <a:xfrm>
            <a:off x="0" y="5563800"/>
            <a:ext cx="12189960" cy="1305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8" name="CustomShape 4"/>
          <p:cNvSpPr/>
          <p:nvPr/>
        </p:nvSpPr>
        <p:spPr>
          <a:xfrm>
            <a:off x="9922320" y="654840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90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129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130" name="CustomShape 2"/>
          <p:cNvSpPr/>
          <p:nvPr/>
        </p:nvSpPr>
        <p:spPr>
          <a:xfrm>
            <a:off x="0" y="2684880"/>
            <a:ext cx="12189960" cy="1473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131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132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rafik 7"/>
          <p:cNvPicPr/>
          <p:nvPr/>
        </p:nvPicPr>
        <p:blipFill>
          <a:blip r:embed="rId15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170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171" name="Grafik 13"/>
          <p:cNvPicPr/>
          <p:nvPr/>
        </p:nvPicPr>
        <p:blipFill>
          <a:blip r:embed="rId16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172" name="CustomShape 2"/>
          <p:cNvSpPr/>
          <p:nvPr/>
        </p:nvSpPr>
        <p:spPr>
          <a:xfrm>
            <a:off x="9908280" y="5622840"/>
            <a:ext cx="2281680" cy="123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3" name="CustomShape 3"/>
          <p:cNvSpPr/>
          <p:nvPr/>
        </p:nvSpPr>
        <p:spPr>
          <a:xfrm>
            <a:off x="0" y="6112440"/>
            <a:ext cx="12189960" cy="757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CustomShape 4"/>
          <p:cNvSpPr/>
          <p:nvPr/>
        </p:nvSpPr>
        <p:spPr>
          <a:xfrm>
            <a:off x="9922320" y="654840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175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176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2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sp>
        <p:nvSpPr>
          <p:cNvPr id="214" name="CustomShape 1"/>
          <p:cNvSpPr/>
          <p:nvPr/>
        </p:nvSpPr>
        <p:spPr>
          <a:xfrm>
            <a:off x="9922320" y="6541560"/>
            <a:ext cx="2253960" cy="326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215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6080" cy="1009440"/>
          </a:xfrm>
          <a:prstGeom prst="rect">
            <a:avLst/>
          </a:prstGeom>
          <a:ln>
            <a:noFill/>
          </a:ln>
        </p:spPr>
      </p:pic>
      <p:sp>
        <p:nvSpPr>
          <p:cNvPr id="216" name="CustomShape 2"/>
          <p:cNvSpPr/>
          <p:nvPr/>
        </p:nvSpPr>
        <p:spPr>
          <a:xfrm>
            <a:off x="0" y="360"/>
            <a:ext cx="3330720" cy="68691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7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0.png"/><Relationship Id="rId3" Type="http://schemas.openxmlformats.org/officeDocument/2006/relationships/image" Target="../media/image34.png"/><Relationship Id="rId7" Type="http://schemas.openxmlformats.org/officeDocument/2006/relationships/image" Target="../media/image35.png"/><Relationship Id="rId12" Type="http://schemas.openxmlformats.org/officeDocument/2006/relationships/image" Target="../media/image39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1.png"/><Relationship Id="rId11" Type="http://schemas.openxmlformats.org/officeDocument/2006/relationships/image" Target="../media/image38.emf"/><Relationship Id="rId5" Type="http://schemas.openxmlformats.org/officeDocument/2006/relationships/image" Target="../media/image10.png"/><Relationship Id="rId10" Type="http://schemas.openxmlformats.org/officeDocument/2006/relationships/image" Target="../media/image37.png"/><Relationship Id="rId4" Type="http://schemas.openxmlformats.org/officeDocument/2006/relationships/image" Target="../media/image9.png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8.png"/><Relationship Id="rId3" Type="http://schemas.microsoft.com/office/2007/relationships/media" Target="../media/media2.wmv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107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48.png"/><Relationship Id="rId5" Type="http://schemas.microsoft.com/office/2007/relationships/media" Target="../media/media3.wmv"/><Relationship Id="rId10" Type="http://schemas.openxmlformats.org/officeDocument/2006/relationships/image" Target="../media/image106.png"/><Relationship Id="rId4" Type="http://schemas.openxmlformats.org/officeDocument/2006/relationships/video" Target="../media/media2.wmv"/><Relationship Id="rId9" Type="http://schemas.openxmlformats.org/officeDocument/2006/relationships/image" Target="../media/image10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48.png"/><Relationship Id="rId4" Type="http://schemas.openxmlformats.org/officeDocument/2006/relationships/image" Target="../media/image10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png"/><Relationship Id="rId13" Type="http://schemas.openxmlformats.org/officeDocument/2006/relationships/image" Target="../media/image133.png"/><Relationship Id="rId3" Type="http://schemas.openxmlformats.org/officeDocument/2006/relationships/image" Target="../media/image124.png"/><Relationship Id="rId7" Type="http://schemas.openxmlformats.org/officeDocument/2006/relationships/image" Target="../media/image127.png"/><Relationship Id="rId12" Type="http://schemas.openxmlformats.org/officeDocument/2006/relationships/image" Target="../media/image132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11" Type="http://schemas.openxmlformats.org/officeDocument/2006/relationships/image" Target="../media/image131.png"/><Relationship Id="rId5" Type="http://schemas.openxmlformats.org/officeDocument/2006/relationships/image" Target="../media/image125.png"/><Relationship Id="rId10" Type="http://schemas.openxmlformats.org/officeDocument/2006/relationships/image" Target="../media/image130.png"/><Relationship Id="rId4" Type="http://schemas.openxmlformats.org/officeDocument/2006/relationships/image" Target="../media/image1.png"/><Relationship Id="rId9" Type="http://schemas.openxmlformats.org/officeDocument/2006/relationships/image" Target="../media/image1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2.png"/><Relationship Id="rId7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0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20.png"/><Relationship Id="rId4" Type="http://schemas.openxmlformats.org/officeDocument/2006/relationships/image" Target="../media/image28.emf"/><Relationship Id="rId9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9.png"/><Relationship Id="rId11" Type="http://schemas.openxmlformats.org/officeDocument/2006/relationships/image" Target="../media/image33.emf"/><Relationship Id="rId5" Type="http://schemas.openxmlformats.org/officeDocument/2006/relationships/image" Target="../media/image13.jpeg"/><Relationship Id="rId10" Type="http://schemas.openxmlformats.org/officeDocument/2006/relationships/image" Target="../media/image24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rafik 2"/>
          <p:cNvPicPr/>
          <p:nvPr/>
        </p:nvPicPr>
        <p:blipFill>
          <a:blip r:embed="rId2"/>
          <a:stretch/>
        </p:blipFill>
        <p:spPr>
          <a:xfrm>
            <a:off x="-280800" y="0"/>
            <a:ext cx="12703680" cy="7104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3000" dirty="0" smtClean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3000" i="1" dirty="0" err="1">
                <a:latin typeface="Calibri" panose="020F0502020204030204" pitchFamily="34" charset="0"/>
                <a:cs typeface="Calibri" panose="020F0502020204030204" pitchFamily="34" charset="0"/>
              </a:rPr>
              <a:t>eXaminer</a:t>
            </a:r>
            <a:r>
              <a:rPr lang="de-DE" sz="30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0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3000" i="1" dirty="0">
                <a:cs typeface="Arial" panose="020B0604020202020204" pitchFamily="34" charset="0"/>
              </a:rPr>
              <a:t> </a:t>
            </a:r>
            <a:r>
              <a:rPr lang="de-DE" sz="3000" i="1" dirty="0">
                <a:latin typeface="Calibri" panose="020F0502020204030204" pitchFamily="34" charset="0"/>
                <a:cs typeface="Calibri" panose="020F0502020204030204" pitchFamily="34" charset="0"/>
              </a:rPr>
              <a:t>XS 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space-saving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turnkey</a:t>
            </a: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solution</a:t>
            </a:r>
            <a:endParaRPr lang="de-D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Grafik 3"/>
          <p:cNvPicPr/>
          <p:nvPr/>
        </p:nvPicPr>
        <p:blipFill>
          <a:blip r:embed="rId2"/>
          <a:stretch/>
        </p:blipFill>
        <p:spPr>
          <a:xfrm>
            <a:off x="1410091" y="525311"/>
            <a:ext cx="6793920" cy="5094720"/>
          </a:xfrm>
          <a:prstGeom prst="rect">
            <a:avLst/>
          </a:prstGeom>
          <a:ln>
            <a:noFill/>
          </a:ln>
        </p:spPr>
      </p:pic>
      <p:sp>
        <p:nvSpPr>
          <p:cNvPr id="25" name="Textfeld 24"/>
          <p:cNvSpPr txBox="1"/>
          <p:nvPr/>
        </p:nvSpPr>
        <p:spPr>
          <a:xfrm>
            <a:off x="293254" y="1253358"/>
            <a:ext cx="1390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Operating </a:t>
            </a:r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unit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Freihandform 25"/>
          <p:cNvSpPr/>
          <p:nvPr/>
        </p:nvSpPr>
        <p:spPr>
          <a:xfrm flipH="1">
            <a:off x="369990" y="1548737"/>
            <a:ext cx="2425021" cy="550879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19300" h="371475">
                <a:moveTo>
                  <a:pt x="0" y="371475"/>
                </a:moveTo>
                <a:lnTo>
                  <a:pt x="285750" y="0"/>
                </a:lnTo>
                <a:lnTo>
                  <a:pt x="2019300" y="0"/>
                </a:lnTo>
              </a:path>
            </a:pathLst>
          </a:cu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6954608" y="1606469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MHI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273504" y="3255382"/>
            <a:ext cx="10518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Freihandform 28"/>
          <p:cNvSpPr/>
          <p:nvPr/>
        </p:nvSpPr>
        <p:spPr>
          <a:xfrm flipH="1" flipV="1">
            <a:off x="358231" y="2985205"/>
            <a:ext cx="2167792" cy="559044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67792"/>
              <a:gd name="connsiteY0" fmla="*/ 559044 h 559044"/>
              <a:gd name="connsiteX1" fmla="*/ 434242 w 2167792"/>
              <a:gd name="connsiteY1" fmla="*/ 0 h 559044"/>
              <a:gd name="connsiteX2" fmla="*/ 2167792 w 2167792"/>
              <a:gd name="connsiteY2" fmla="*/ 0 h 55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67792" h="559044">
                <a:moveTo>
                  <a:pt x="0" y="559044"/>
                </a:moveTo>
                <a:lnTo>
                  <a:pt x="434242" y="0"/>
                </a:lnTo>
                <a:lnTo>
                  <a:pt x="2167792" y="0"/>
                </a:lnTo>
              </a:path>
            </a:pathLst>
          </a:cu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Freihandform 35"/>
          <p:cNvSpPr/>
          <p:nvPr/>
        </p:nvSpPr>
        <p:spPr>
          <a:xfrm flipV="1">
            <a:off x="5230635" y="1355394"/>
            <a:ext cx="2152162" cy="5434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2152162"/>
              <a:gd name="connsiteY0" fmla="*/ 543413 h 543413"/>
              <a:gd name="connsiteX1" fmla="*/ 418612 w 2152162"/>
              <a:gd name="connsiteY1" fmla="*/ 0 h 543413"/>
              <a:gd name="connsiteX2" fmla="*/ 2152162 w 2152162"/>
              <a:gd name="connsiteY2" fmla="*/ 0 h 54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2162" h="543413">
                <a:moveTo>
                  <a:pt x="0" y="543413"/>
                </a:moveTo>
                <a:lnTo>
                  <a:pt x="418612" y="0"/>
                </a:lnTo>
                <a:lnTo>
                  <a:pt x="2152162" y="0"/>
                </a:lnTo>
              </a:path>
            </a:pathLst>
          </a:custGeom>
          <a:noFill/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Textfeld 36"/>
          <p:cNvSpPr txBox="1"/>
          <p:nvPr/>
        </p:nvSpPr>
        <p:spPr>
          <a:xfrm>
            <a:off x="7867442" y="5589165"/>
            <a:ext cx="1976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Automatic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brand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</a:t>
            </a:r>
          </a:p>
        </p:txBody>
      </p:sp>
      <p:pic>
        <p:nvPicPr>
          <p:cNvPr id="38" name="Grafik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54"/>
          <a:stretch/>
        </p:blipFill>
        <p:spPr>
          <a:xfrm>
            <a:off x="7833983" y="4497192"/>
            <a:ext cx="948352" cy="1285232"/>
          </a:xfrm>
          <a:prstGeom prst="rect">
            <a:avLst/>
          </a:prstGeom>
        </p:spPr>
      </p:pic>
      <p:sp>
        <p:nvSpPr>
          <p:cNvPr id="41" name="Textfeld 40"/>
          <p:cNvSpPr txBox="1"/>
          <p:nvPr/>
        </p:nvSpPr>
        <p:spPr>
          <a:xfrm>
            <a:off x="7872440" y="3917770"/>
            <a:ext cx="1409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Excessive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height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lid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check</a:t>
            </a:r>
            <a:endParaRPr lang="de-DE" sz="1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9851122" y="4099229"/>
            <a:ext cx="1973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Optical </a:t>
            </a:r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closure</a:t>
            </a:r>
            <a:r>
              <a:rPr lang="de-DE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presence</a:t>
            </a:r>
            <a:endParaRPr lang="en-GB" sz="1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7800052" y="2369485"/>
            <a:ext cx="3355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Additional 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0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modules</a:t>
            </a:r>
          </a:p>
        </p:txBody>
      </p:sp>
      <p:pic>
        <p:nvPicPr>
          <p:cNvPr id="57" name="Grafik 9"/>
          <p:cNvPicPr/>
          <p:nvPr/>
        </p:nvPicPr>
        <p:blipFill>
          <a:blip r:embed="rId4"/>
          <a:stretch/>
        </p:blipFill>
        <p:spPr>
          <a:xfrm>
            <a:off x="12710594" y="38538"/>
            <a:ext cx="1250640" cy="2429640"/>
          </a:xfrm>
          <a:prstGeom prst="rect">
            <a:avLst/>
          </a:prstGeom>
          <a:ln>
            <a:noFill/>
          </a:ln>
        </p:spPr>
      </p:pic>
      <p:pic>
        <p:nvPicPr>
          <p:cNvPr id="58" name="Grafik 6"/>
          <p:cNvPicPr/>
          <p:nvPr/>
        </p:nvPicPr>
        <p:blipFill>
          <a:blip r:embed="rId5"/>
          <a:stretch/>
        </p:blipFill>
        <p:spPr>
          <a:xfrm>
            <a:off x="13628954" y="735138"/>
            <a:ext cx="1199880" cy="1762200"/>
          </a:xfrm>
          <a:prstGeom prst="rect">
            <a:avLst/>
          </a:prstGeom>
          <a:ln>
            <a:noFill/>
          </a:ln>
        </p:spPr>
      </p:pic>
      <p:pic>
        <p:nvPicPr>
          <p:cNvPr id="59" name="Grafik 8"/>
          <p:cNvPicPr/>
          <p:nvPr/>
        </p:nvPicPr>
        <p:blipFill>
          <a:blip r:embed="rId6"/>
          <a:stretch/>
        </p:blipFill>
        <p:spPr>
          <a:xfrm>
            <a:off x="14681234" y="735138"/>
            <a:ext cx="1249920" cy="1748160"/>
          </a:xfrm>
          <a:prstGeom prst="rect">
            <a:avLst/>
          </a:prstGeom>
          <a:ln>
            <a:noFill/>
          </a:ln>
        </p:spPr>
      </p:pic>
      <p:sp>
        <p:nvSpPr>
          <p:cNvPr id="60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61" name="Gerader Verbinder 60"/>
          <p:cNvCxnSpPr/>
          <p:nvPr/>
        </p:nvCxnSpPr>
        <p:spPr>
          <a:xfrm>
            <a:off x="505028" y="610200"/>
            <a:ext cx="16122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/>
          <p:cNvGrpSpPr/>
          <p:nvPr/>
        </p:nvGrpSpPr>
        <p:grpSpPr>
          <a:xfrm>
            <a:off x="9568103" y="2682684"/>
            <a:ext cx="2124775" cy="1275136"/>
            <a:chOff x="8499782" y="3927103"/>
            <a:chExt cx="2124775" cy="1275136"/>
          </a:xfrm>
        </p:grpSpPr>
        <p:pic>
          <p:nvPicPr>
            <p:cNvPr id="40" name="Grafik 39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919"/>
            <a:stretch/>
          </p:blipFill>
          <p:spPr>
            <a:xfrm>
              <a:off x="8782801" y="3927103"/>
              <a:ext cx="1531814" cy="654946"/>
            </a:xfrm>
            <a:prstGeom prst="rect">
              <a:avLst/>
            </a:prstGeom>
          </p:spPr>
        </p:pic>
        <p:pic>
          <p:nvPicPr>
            <p:cNvPr id="56" name="Grafik 16"/>
            <p:cNvPicPr/>
            <p:nvPr/>
          </p:nvPicPr>
          <p:blipFill rotWithShape="1">
            <a:blip r:embed="rId8"/>
            <a:srcRect t="33976" b="36864"/>
            <a:stretch/>
          </p:blipFill>
          <p:spPr>
            <a:xfrm>
              <a:off x="8499782" y="4530920"/>
              <a:ext cx="1356802" cy="66677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3" name="Grafik 16"/>
            <p:cNvPicPr/>
            <p:nvPr/>
          </p:nvPicPr>
          <p:blipFill rotWithShape="1">
            <a:blip r:embed="rId8"/>
            <a:srcRect t="33976" b="36864"/>
            <a:stretch/>
          </p:blipFill>
          <p:spPr>
            <a:xfrm>
              <a:off x="9267755" y="4535463"/>
              <a:ext cx="1356802" cy="666776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6" name="Gruppieren 5"/>
          <p:cNvGrpSpPr/>
          <p:nvPr/>
        </p:nvGrpSpPr>
        <p:grpSpPr>
          <a:xfrm>
            <a:off x="7800052" y="3237360"/>
            <a:ext cx="1585670" cy="709256"/>
            <a:chOff x="7831581" y="3268776"/>
            <a:chExt cx="1585670" cy="709256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01"/>
            <a:stretch/>
          </p:blipFill>
          <p:spPr>
            <a:xfrm>
              <a:off x="7831581" y="3268776"/>
              <a:ext cx="842168" cy="709256"/>
            </a:xfrm>
            <a:prstGeom prst="rect">
              <a:avLst/>
            </a:prstGeom>
          </p:spPr>
        </p:pic>
        <p:pic>
          <p:nvPicPr>
            <p:cNvPr id="4" name="Grafik 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201"/>
            <a:stretch/>
          </p:blipFill>
          <p:spPr>
            <a:xfrm>
              <a:off x="8575083" y="3268776"/>
              <a:ext cx="842168" cy="709256"/>
            </a:xfrm>
            <a:prstGeom prst="rect">
              <a:avLst/>
            </a:prstGeom>
          </p:spPr>
        </p:pic>
      </p:grpSp>
      <p:pic>
        <p:nvPicPr>
          <p:cNvPr id="7" name="Grafik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01683" y="4901608"/>
            <a:ext cx="325910" cy="555377"/>
          </a:xfrm>
          <a:prstGeom prst="rect">
            <a:avLst/>
          </a:prstGeom>
        </p:spPr>
      </p:pic>
      <p:pic>
        <p:nvPicPr>
          <p:cNvPr id="32" name="Grafik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0" t="46276" r="54578" b="33635"/>
          <a:stretch/>
        </p:blipFill>
        <p:spPr>
          <a:xfrm>
            <a:off x="9150984" y="5073276"/>
            <a:ext cx="209774" cy="25818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92796" y="4736259"/>
            <a:ext cx="301689" cy="72405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5" t="61994" r="48462" b="26268"/>
          <a:stretch/>
        </p:blipFill>
        <p:spPr>
          <a:xfrm>
            <a:off x="6059843" y="2291673"/>
            <a:ext cx="370145" cy="353009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5" t="61994" r="48462" b="26268"/>
          <a:stretch/>
        </p:blipFill>
        <p:spPr>
          <a:xfrm>
            <a:off x="7470089" y="2329675"/>
            <a:ext cx="370145" cy="35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3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Additional - HEUFT </a:t>
            </a:r>
            <a:r>
              <a:rPr lang="de-DE" sz="28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X-</a:t>
            </a:r>
            <a:r>
              <a:rPr lang="de-DE" sz="2800" b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ray</a:t>
            </a:r>
            <a:r>
              <a:rPr lang="de-DE" sz="28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800" b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fill</a:t>
            </a:r>
            <a:r>
              <a:rPr lang="de-DE" sz="28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800" b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level</a:t>
            </a:r>
            <a:r>
              <a:rPr lang="de-DE" sz="28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800" b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inspection</a:t>
            </a:r>
            <a:endParaRPr lang="de-DE" sz="2800" b="0" strike="noStrike" spc="-1" dirty="0">
              <a:latin typeface="Arial"/>
            </a:endParaRPr>
          </a:p>
        </p:txBody>
      </p:sp>
      <p:sp>
        <p:nvSpPr>
          <p:cNvPr id="31" name="CustomShape 2"/>
          <p:cNvSpPr/>
          <p:nvPr/>
        </p:nvSpPr>
        <p:spPr>
          <a:xfrm>
            <a:off x="469440" y="384840"/>
            <a:ext cx="131220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FILL LEVEL INSPECTION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33" name="Grafik 7"/>
          <p:cNvPicPr/>
          <p:nvPr/>
        </p:nvPicPr>
        <p:blipFill>
          <a:blip r:embed="rId2"/>
          <a:stretch/>
        </p:blipFill>
        <p:spPr>
          <a:xfrm>
            <a:off x="1556765" y="610200"/>
            <a:ext cx="8021880" cy="5989320"/>
          </a:xfrm>
          <a:prstGeom prst="rect">
            <a:avLst/>
          </a:prstGeom>
          <a:ln>
            <a:noFill/>
          </a:ln>
        </p:spPr>
      </p:pic>
      <p:grpSp>
        <p:nvGrpSpPr>
          <p:cNvPr id="34" name="Group 4"/>
          <p:cNvGrpSpPr/>
          <p:nvPr/>
        </p:nvGrpSpPr>
        <p:grpSpPr>
          <a:xfrm>
            <a:off x="5343605" y="2521370"/>
            <a:ext cx="1185060" cy="1372570"/>
            <a:chOff x="4103280" y="2194310"/>
            <a:chExt cx="1185060" cy="1372570"/>
          </a:xfrm>
        </p:grpSpPr>
        <p:sp>
          <p:nvSpPr>
            <p:cNvPr id="35" name="Line 5"/>
            <p:cNvSpPr/>
            <p:nvPr/>
          </p:nvSpPr>
          <p:spPr>
            <a:xfrm flipH="1">
              <a:off x="4103280" y="3293280"/>
              <a:ext cx="334440" cy="2736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3" name="Line 6"/>
            <p:cNvSpPr/>
            <p:nvPr/>
          </p:nvSpPr>
          <p:spPr>
            <a:xfrm flipV="1">
              <a:off x="4437720" y="2281320"/>
              <a:ext cx="0" cy="1011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" name="CustomShape 7"/>
            <p:cNvSpPr/>
            <p:nvPr/>
          </p:nvSpPr>
          <p:spPr>
            <a:xfrm rot="10800000" flipV="1">
              <a:off x="4503660" y="2194310"/>
              <a:ext cx="784680" cy="3371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600" b="0" strike="noStrike" spc="-1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DejaVu Sans"/>
                </a:rPr>
                <a:t>Overfill</a:t>
              </a:r>
              <a:endParaRPr lang="de-DE" sz="1600" b="0" strike="noStrike" spc="-1" dirty="0">
                <a:solidFill>
                  <a:schemeClr val="bg1">
                    <a:lumMod val="50000"/>
                  </a:schemeClr>
                </a:solidFill>
                <a:latin typeface="Arial"/>
              </a:endParaRPr>
            </a:p>
          </p:txBody>
        </p:sp>
      </p:grpSp>
      <p:grpSp>
        <p:nvGrpSpPr>
          <p:cNvPr id="45" name="Group 8"/>
          <p:cNvGrpSpPr/>
          <p:nvPr/>
        </p:nvGrpSpPr>
        <p:grpSpPr>
          <a:xfrm>
            <a:off x="6578765" y="1997570"/>
            <a:ext cx="1306779" cy="2095090"/>
            <a:chOff x="5338440" y="1670510"/>
            <a:chExt cx="1306779" cy="2095090"/>
          </a:xfrm>
        </p:grpSpPr>
        <p:sp>
          <p:nvSpPr>
            <p:cNvPr id="46" name="Line 9"/>
            <p:cNvSpPr/>
            <p:nvPr/>
          </p:nvSpPr>
          <p:spPr>
            <a:xfrm flipH="1">
              <a:off x="5338440" y="3491640"/>
              <a:ext cx="334800" cy="273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7" name="Line 10"/>
            <p:cNvSpPr/>
            <p:nvPr/>
          </p:nvSpPr>
          <p:spPr>
            <a:xfrm flipV="1">
              <a:off x="5673240" y="1787760"/>
              <a:ext cx="0" cy="17038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8" name="CustomShape 11"/>
            <p:cNvSpPr/>
            <p:nvPr/>
          </p:nvSpPr>
          <p:spPr>
            <a:xfrm rot="10800000" flipV="1">
              <a:off x="5741661" y="1670510"/>
              <a:ext cx="903558" cy="3371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600" b="0" strike="noStrike" spc="-1" dirty="0" err="1">
                  <a:solidFill>
                    <a:schemeClr val="bg1">
                      <a:lumMod val="50000"/>
                    </a:schemeClr>
                  </a:solidFill>
                  <a:latin typeface="Calibri"/>
                  <a:ea typeface="DejaVu Sans"/>
                </a:rPr>
                <a:t>Underfill</a:t>
              </a:r>
              <a:endParaRPr lang="de-DE" sz="1600" b="0" strike="noStrike" spc="-1" dirty="0">
                <a:solidFill>
                  <a:schemeClr val="bg1">
                    <a:lumMod val="50000"/>
                  </a:schemeClr>
                </a:solidFill>
                <a:latin typeface="Arial"/>
              </a:endParaRPr>
            </a:p>
          </p:txBody>
        </p:sp>
      </p:grpSp>
      <p:grpSp>
        <p:nvGrpSpPr>
          <p:cNvPr id="49" name="Group 12"/>
          <p:cNvGrpSpPr/>
          <p:nvPr/>
        </p:nvGrpSpPr>
        <p:grpSpPr>
          <a:xfrm>
            <a:off x="8227925" y="1468010"/>
            <a:ext cx="1666167" cy="2410810"/>
            <a:chOff x="6987600" y="1140950"/>
            <a:chExt cx="1666167" cy="2410810"/>
          </a:xfrm>
        </p:grpSpPr>
        <p:sp>
          <p:nvSpPr>
            <p:cNvPr id="50" name="Line 13"/>
            <p:cNvSpPr/>
            <p:nvPr/>
          </p:nvSpPr>
          <p:spPr>
            <a:xfrm flipH="1">
              <a:off x="6987600" y="3277800"/>
              <a:ext cx="334800" cy="273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" name="Line 14"/>
            <p:cNvSpPr/>
            <p:nvPr/>
          </p:nvSpPr>
          <p:spPr>
            <a:xfrm flipV="1">
              <a:off x="7322400" y="1297440"/>
              <a:ext cx="0" cy="19803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" name="CustomShape 15"/>
            <p:cNvSpPr/>
            <p:nvPr/>
          </p:nvSpPr>
          <p:spPr>
            <a:xfrm rot="10800000" flipV="1">
              <a:off x="7255714" y="1140950"/>
              <a:ext cx="1398053" cy="3371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400" b="0" strike="noStrike" spc="-1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DejaVu Sans"/>
                </a:rPr>
                <a:t>  </a:t>
              </a:r>
              <a:r>
                <a:rPr lang="en-GB" sz="1600" b="0" strike="noStrike" spc="-1" dirty="0">
                  <a:solidFill>
                    <a:schemeClr val="bg1">
                      <a:lumMod val="50000"/>
                    </a:schemeClr>
                  </a:solidFill>
                  <a:latin typeface="Calibri"/>
                  <a:ea typeface="DejaVu Sans"/>
                </a:rPr>
                <a:t>Good fill level</a:t>
              </a:r>
              <a:endParaRPr lang="de-DE" sz="1600" b="0" strike="noStrike" spc="-1" dirty="0">
                <a:solidFill>
                  <a:schemeClr val="bg1">
                    <a:lumMod val="50000"/>
                  </a:schemeClr>
                </a:solidFill>
                <a:latin typeface="Arial"/>
              </a:endParaRPr>
            </a:p>
          </p:txBody>
        </p:sp>
      </p:grpSp>
      <p:cxnSp>
        <p:nvCxnSpPr>
          <p:cNvPr id="72" name="Gerader Verbinder 71"/>
          <p:cNvCxnSpPr/>
          <p:nvPr/>
        </p:nvCxnSpPr>
        <p:spPr>
          <a:xfrm>
            <a:off x="469440" y="610200"/>
            <a:ext cx="1312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93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1"/>
          <p:cNvSpPr>
            <a:spLocks noGrp="1"/>
          </p:cNvSpPr>
          <p:nvPr>
            <p:ph type="body" sz="quarter" idx="4294967295"/>
          </p:nvPr>
        </p:nvSpPr>
        <p:spPr>
          <a:xfrm>
            <a:off x="0" y="6255945"/>
            <a:ext cx="12192001" cy="6020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solidFill>
                  <a:schemeClr val="bg1"/>
                </a:solidFill>
              </a:rPr>
              <a:t>Inductive pressure check </a:t>
            </a:r>
            <a:r>
              <a:rPr lang="en-US" b="1" dirty="0">
                <a:solidFill>
                  <a:schemeClr val="bg1"/>
                </a:solidFill>
              </a:rPr>
              <a:t>-</a:t>
            </a:r>
            <a:r>
              <a:rPr lang="en-US" dirty="0">
                <a:solidFill>
                  <a:schemeClr val="bg1"/>
                </a:solidFill>
              </a:rPr>
              <a:t> ensuring the perfect can </a:t>
            </a:r>
            <a:r>
              <a:rPr lang="en-US" dirty="0" smtClean="0">
                <a:solidFill>
                  <a:schemeClr val="bg1"/>
                </a:solidFill>
              </a:rPr>
              <a:t>closure.</a:t>
            </a:r>
            <a:endParaRPr lang="en-GB" dirty="0">
              <a:solidFill>
                <a:schemeClr val="bg1"/>
              </a:solidFill>
            </a:endParaRPr>
          </a:p>
          <a:p>
            <a:endParaRPr lang="en-GB" dirty="0">
              <a:effectLst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085631" y="4695948"/>
            <a:ext cx="2063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Container with excessive internal pressure</a:t>
            </a:r>
            <a:endParaRPr lang="de-DE" sz="1400" dirty="0">
              <a:solidFill>
                <a:schemeClr val="accent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5146606" y="4695949"/>
            <a:ext cx="22116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accent1"/>
                </a:solidFill>
              </a:rPr>
              <a:t>Container </a:t>
            </a:r>
            <a:r>
              <a:rPr lang="de-DE" dirty="0" err="1">
                <a:solidFill>
                  <a:schemeClr val="accent1"/>
                </a:solidFill>
              </a:rPr>
              <a:t>with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insufficient</a:t>
            </a:r>
            <a:r>
              <a:rPr lang="de-DE" dirty="0">
                <a:solidFill>
                  <a:schemeClr val="accent1"/>
                </a:solidFill>
              </a:rPr>
              <a:t> internal </a:t>
            </a:r>
            <a:r>
              <a:rPr lang="de-DE" dirty="0" err="1">
                <a:solidFill>
                  <a:schemeClr val="accent1"/>
                </a:solidFill>
              </a:rPr>
              <a:t>pressure</a:t>
            </a:r>
            <a:endParaRPr lang="de-DE" sz="1400" dirty="0">
              <a:solidFill>
                <a:schemeClr val="accent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316364" y="4695950"/>
            <a:ext cx="1601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>
                <a:solidFill>
                  <a:schemeClr val="accent1"/>
                </a:solidFill>
              </a:rPr>
              <a:t>Closure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too</a:t>
            </a:r>
            <a:r>
              <a:rPr lang="de-DE" dirty="0">
                <a:solidFill>
                  <a:schemeClr val="accent1"/>
                </a:solidFill>
              </a:rPr>
              <a:t> high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9023675" y="4695950"/>
            <a:ext cx="1832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err="1">
                <a:solidFill>
                  <a:schemeClr val="accent1"/>
                </a:solidFill>
              </a:rPr>
              <a:t>Unsealed</a:t>
            </a:r>
            <a:r>
              <a:rPr lang="de-DE" dirty="0">
                <a:solidFill>
                  <a:schemeClr val="accent1"/>
                </a:solidFill>
              </a:rPr>
              <a:t> </a:t>
            </a:r>
            <a:r>
              <a:rPr lang="de-DE" dirty="0" err="1">
                <a:solidFill>
                  <a:schemeClr val="accent1"/>
                </a:solidFill>
              </a:rPr>
              <a:t>container</a:t>
            </a:r>
            <a:endParaRPr lang="de-DE" dirty="0">
              <a:solidFill>
                <a:schemeClr val="accent1"/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304" y="1055273"/>
            <a:ext cx="9513651" cy="3754157"/>
          </a:xfrm>
          <a:prstGeom prst="rect">
            <a:avLst/>
          </a:prstGeom>
        </p:spPr>
      </p:pic>
      <p:sp>
        <p:nvSpPr>
          <p:cNvPr id="12" name="CustomShape 2"/>
          <p:cNvSpPr/>
          <p:nvPr/>
        </p:nvSpPr>
        <p:spPr>
          <a:xfrm>
            <a:off x="469440" y="384840"/>
            <a:ext cx="1187344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CLOSURE DETECTION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13" name="Gerader Verbinder 12"/>
          <p:cNvCxnSpPr/>
          <p:nvPr/>
        </p:nvCxnSpPr>
        <p:spPr>
          <a:xfrm>
            <a:off x="469440" y="610200"/>
            <a:ext cx="11873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2876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CustomShape 1"/>
          <p:cNvSpPr/>
          <p:nvPr/>
        </p:nvSpPr>
        <p:spPr>
          <a:xfrm>
            <a:off x="0" y="2684880"/>
            <a:ext cx="6179400" cy="75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1679" spc="-1" dirty="0">
                <a:solidFill>
                  <a:srgbClr val="FFFFFF"/>
                </a:solidFill>
                <a:latin typeface="Calibri Light"/>
              </a:rPr>
              <a:t>Full container inspection with pulsed X-ray technology based on the HEUFT SPECTRUM </a:t>
            </a:r>
            <a:r>
              <a:rPr lang="en-GB" sz="1679" spc="-1" dirty="0" smtClean="0">
                <a:solidFill>
                  <a:srgbClr val="FFFFFF"/>
                </a:solidFill>
                <a:latin typeface="Calibri Light"/>
              </a:rPr>
              <a:t>II</a:t>
            </a:r>
            <a:r>
              <a:rPr lang="en-US" sz="1679" b="0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.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606" name="CustomShape 2"/>
          <p:cNvSpPr/>
          <p:nvPr/>
        </p:nvSpPr>
        <p:spPr>
          <a:xfrm rot="2700000">
            <a:off x="61884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7" name="CustomShape 3"/>
          <p:cNvSpPr/>
          <p:nvPr/>
        </p:nvSpPr>
        <p:spPr>
          <a:xfrm>
            <a:off x="0" y="3578400"/>
            <a:ext cx="5051160" cy="69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3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eXaminer</a:t>
            </a: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3600" b="1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3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  <a:endParaRPr lang="de-DE" sz="3600" b="0" strike="noStrike" spc="-1" dirty="0">
              <a:latin typeface="Arial"/>
            </a:endParaRPr>
          </a:p>
        </p:txBody>
      </p:sp>
      <p:sp>
        <p:nvSpPr>
          <p:cNvPr id="608" name="CustomShape 4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609" name="Grafik 16"/>
          <p:cNvPicPr/>
          <p:nvPr/>
        </p:nvPicPr>
        <p:blipFill>
          <a:blip r:embed="rId2"/>
          <a:stretch/>
        </p:blipFill>
        <p:spPr>
          <a:xfrm>
            <a:off x="-38501" y="3925440"/>
            <a:ext cx="1615320" cy="2727000"/>
          </a:xfrm>
          <a:prstGeom prst="rect">
            <a:avLst/>
          </a:prstGeom>
          <a:ln>
            <a:noFill/>
          </a:ln>
        </p:spPr>
      </p:pic>
      <p:pic>
        <p:nvPicPr>
          <p:cNvPr id="610" name="Grafik 3"/>
          <p:cNvPicPr/>
          <p:nvPr/>
        </p:nvPicPr>
        <p:blipFill>
          <a:blip r:embed="rId3"/>
          <a:stretch/>
        </p:blipFill>
        <p:spPr>
          <a:xfrm>
            <a:off x="5883480" y="1155600"/>
            <a:ext cx="6793920" cy="5094720"/>
          </a:xfrm>
          <a:prstGeom prst="rect">
            <a:avLst/>
          </a:prstGeom>
          <a:ln>
            <a:noFill/>
          </a:ln>
        </p:spPr>
      </p:pic>
      <p:pic>
        <p:nvPicPr>
          <p:cNvPr id="611" name="Grafik 9"/>
          <p:cNvPicPr/>
          <p:nvPr/>
        </p:nvPicPr>
        <p:blipFill>
          <a:blip r:embed="rId4"/>
          <a:stretch/>
        </p:blipFill>
        <p:spPr>
          <a:xfrm>
            <a:off x="1175400" y="4033440"/>
            <a:ext cx="1250640" cy="2429640"/>
          </a:xfrm>
          <a:prstGeom prst="rect">
            <a:avLst/>
          </a:prstGeom>
          <a:ln>
            <a:noFill/>
          </a:ln>
        </p:spPr>
      </p:pic>
      <p:pic>
        <p:nvPicPr>
          <p:cNvPr id="612" name="Grafik 6"/>
          <p:cNvPicPr/>
          <p:nvPr/>
        </p:nvPicPr>
        <p:blipFill>
          <a:blip r:embed="rId5"/>
          <a:stretch/>
        </p:blipFill>
        <p:spPr>
          <a:xfrm>
            <a:off x="2093760" y="4730040"/>
            <a:ext cx="1199880" cy="1762200"/>
          </a:xfrm>
          <a:prstGeom prst="rect">
            <a:avLst/>
          </a:prstGeom>
          <a:ln>
            <a:noFill/>
          </a:ln>
        </p:spPr>
      </p:pic>
      <p:pic>
        <p:nvPicPr>
          <p:cNvPr id="613" name="Grafik 8"/>
          <p:cNvPicPr/>
          <p:nvPr/>
        </p:nvPicPr>
        <p:blipFill>
          <a:blip r:embed="rId6"/>
          <a:stretch/>
        </p:blipFill>
        <p:spPr>
          <a:xfrm>
            <a:off x="3146040" y="4730040"/>
            <a:ext cx="1249920" cy="1748160"/>
          </a:xfrm>
          <a:prstGeom prst="rect">
            <a:avLst/>
          </a:prstGeom>
          <a:ln>
            <a:noFill/>
          </a:ln>
        </p:spPr>
      </p:pic>
      <p:pic>
        <p:nvPicPr>
          <p:cNvPr id="614" name="Grafik 12"/>
          <p:cNvPicPr/>
          <p:nvPr/>
        </p:nvPicPr>
        <p:blipFill>
          <a:blip r:embed="rId7"/>
          <a:stretch/>
        </p:blipFill>
        <p:spPr>
          <a:xfrm rot="2700000">
            <a:off x="3787560" y="5998320"/>
            <a:ext cx="252720" cy="2527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3" name="Gerader Verbinder 2"/>
          <p:cNvCxnSpPr/>
          <p:nvPr/>
        </p:nvCxnSpPr>
        <p:spPr>
          <a:xfrm>
            <a:off x="469440" y="610200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388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Code verification</a:t>
            </a:r>
            <a:endParaRPr lang="de-DE" sz="2700" b="0" strike="noStrike" spc="-1">
              <a:latin typeface="Arial"/>
            </a:endParaRPr>
          </a:p>
        </p:txBody>
      </p:sp>
      <p:sp>
        <p:nvSpPr>
          <p:cNvPr id="598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99" name="Grafik 1"/>
          <p:cNvPicPr/>
          <p:nvPr/>
        </p:nvPicPr>
        <p:blipFill>
          <a:blip r:embed="rId3"/>
          <a:stretch/>
        </p:blipFill>
        <p:spPr>
          <a:xfrm>
            <a:off x="4183560" y="1845360"/>
            <a:ext cx="1775520" cy="2749680"/>
          </a:xfrm>
          <a:prstGeom prst="rect">
            <a:avLst/>
          </a:prstGeom>
          <a:ln>
            <a:noFill/>
          </a:ln>
        </p:spPr>
      </p:pic>
      <p:pic>
        <p:nvPicPr>
          <p:cNvPr id="600" name="Grafik 3"/>
          <p:cNvPicPr/>
          <p:nvPr/>
        </p:nvPicPr>
        <p:blipFill>
          <a:blip r:embed="rId4"/>
          <a:stretch/>
        </p:blipFill>
        <p:spPr>
          <a:xfrm>
            <a:off x="6761880" y="1845360"/>
            <a:ext cx="1775520" cy="2749680"/>
          </a:xfrm>
          <a:prstGeom prst="rect">
            <a:avLst/>
          </a:prstGeom>
          <a:ln>
            <a:noFill/>
          </a:ln>
        </p:spPr>
      </p:pic>
      <p:pic>
        <p:nvPicPr>
          <p:cNvPr id="601" name="Grafik 4"/>
          <p:cNvPicPr/>
          <p:nvPr/>
        </p:nvPicPr>
        <p:blipFill>
          <a:blip r:embed="rId5"/>
          <a:stretch/>
        </p:blipFill>
        <p:spPr>
          <a:xfrm>
            <a:off x="9405360" y="1869480"/>
            <a:ext cx="1738800" cy="2692800"/>
          </a:xfrm>
          <a:prstGeom prst="rect">
            <a:avLst/>
          </a:prstGeom>
          <a:ln>
            <a:noFill/>
          </a:ln>
        </p:spPr>
      </p:pic>
      <p:sp>
        <p:nvSpPr>
          <p:cNvPr id="602" name="CustomShape 3"/>
          <p:cNvSpPr/>
          <p:nvPr/>
        </p:nvSpPr>
        <p:spPr>
          <a:xfrm>
            <a:off x="4289400" y="4770720"/>
            <a:ext cx="1585925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Bar </a:t>
            </a:r>
            <a:r>
              <a:rPr lang="de-DE" sz="1600" b="0" strike="noStrike" spc="-1" dirty="0" err="1" smtClean="0">
                <a:solidFill>
                  <a:srgbClr val="000000"/>
                </a:solidFill>
                <a:latin typeface="Calibri"/>
                <a:ea typeface="DejaVu Sans"/>
              </a:rPr>
              <a:t>code</a:t>
            </a:r>
            <a:r>
              <a:rPr lang="de-DE" sz="16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6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reading</a:t>
            </a:r>
            <a:endParaRPr lang="de-DE" sz="1600" b="0" strike="noStrike" spc="-1" dirty="0">
              <a:latin typeface="Arial"/>
            </a:endParaRPr>
          </a:p>
        </p:txBody>
      </p:sp>
      <p:sp>
        <p:nvSpPr>
          <p:cNvPr id="603" name="CustomShape 4"/>
          <p:cNvSpPr/>
          <p:nvPr/>
        </p:nvSpPr>
        <p:spPr>
          <a:xfrm>
            <a:off x="6770520" y="4770720"/>
            <a:ext cx="180720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Data matrix reading</a:t>
            </a:r>
            <a:endParaRPr lang="de-DE" sz="1600" b="0" strike="noStrike" spc="-1">
              <a:latin typeface="Arial"/>
            </a:endParaRPr>
          </a:p>
        </p:txBody>
      </p:sp>
      <p:sp>
        <p:nvSpPr>
          <p:cNvPr id="604" name="CustomShape 5"/>
          <p:cNvSpPr/>
          <p:nvPr/>
        </p:nvSpPr>
        <p:spPr>
          <a:xfrm>
            <a:off x="9588960" y="4770720"/>
            <a:ext cx="139572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Code presence</a:t>
            </a:r>
            <a:endParaRPr lang="de-DE" sz="16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81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CustomShape 1"/>
          <p:cNvSpPr/>
          <p:nvPr/>
        </p:nvSpPr>
        <p:spPr>
          <a:xfrm>
            <a:off x="0" y="5563800"/>
            <a:ext cx="12189960" cy="129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8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HEUFT solutions for the can filling line</a:t>
            </a:r>
            <a:endParaRPr lang="de-DE" sz="2800" b="0" strike="noStrike" spc="-1">
              <a:latin typeface="Arial"/>
            </a:endParaRPr>
          </a:p>
        </p:txBody>
      </p:sp>
      <p:sp>
        <p:nvSpPr>
          <p:cNvPr id="266" name="CustomShape 2"/>
          <p:cNvSpPr/>
          <p:nvPr/>
        </p:nvSpPr>
        <p:spPr>
          <a:xfrm rot="2700000">
            <a:off x="5911560" y="541440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7" name="CustomShape 3"/>
          <p:cNvSpPr/>
          <p:nvPr/>
        </p:nvSpPr>
        <p:spPr>
          <a:xfrm rot="2700000">
            <a:off x="9574920" y="541440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8" name="CustomShape 4"/>
          <p:cNvSpPr/>
          <p:nvPr/>
        </p:nvSpPr>
        <p:spPr>
          <a:xfrm rot="2700000">
            <a:off x="2247840" y="541440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69" name="Grafik 7"/>
          <p:cNvPicPr/>
          <p:nvPr/>
        </p:nvPicPr>
        <p:blipFill>
          <a:blip r:embed="rId2"/>
          <a:stretch/>
        </p:blipFill>
        <p:spPr>
          <a:xfrm>
            <a:off x="8587080" y="2516040"/>
            <a:ext cx="1983600" cy="2912760"/>
          </a:xfrm>
          <a:prstGeom prst="rect">
            <a:avLst/>
          </a:prstGeom>
          <a:ln>
            <a:noFill/>
          </a:ln>
        </p:spPr>
      </p:pic>
      <p:pic>
        <p:nvPicPr>
          <p:cNvPr id="270" name="Grafik 10"/>
          <p:cNvPicPr/>
          <p:nvPr/>
        </p:nvPicPr>
        <p:blipFill>
          <a:blip r:embed="rId3"/>
          <a:stretch/>
        </p:blipFill>
        <p:spPr>
          <a:xfrm>
            <a:off x="4939920" y="3088800"/>
            <a:ext cx="2144160" cy="2153160"/>
          </a:xfrm>
          <a:prstGeom prst="rect">
            <a:avLst/>
          </a:prstGeom>
          <a:ln>
            <a:noFill/>
          </a:ln>
        </p:spPr>
      </p:pic>
      <p:sp>
        <p:nvSpPr>
          <p:cNvPr id="271" name="CustomShape 5"/>
          <p:cNvSpPr/>
          <p:nvPr/>
        </p:nvSpPr>
        <p:spPr>
          <a:xfrm>
            <a:off x="4996440" y="1639800"/>
            <a:ext cx="1200960" cy="302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Empty </a:t>
            </a:r>
            <a:r>
              <a:rPr lang="de-DE" sz="1400" b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cans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272" name="CustomShape 6"/>
          <p:cNvSpPr/>
          <p:nvPr/>
        </p:nvSpPr>
        <p:spPr>
          <a:xfrm>
            <a:off x="8520480" y="1632960"/>
            <a:ext cx="2279520" cy="30348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1400" b="1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eXaminer</a:t>
            </a:r>
            <a:r>
              <a:rPr lang="de-DE" sz="1400" i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en-US" sz="1400" i="1" strike="noStrike" spc="-1" baseline="30000" dirty="0" smtClean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1400" i="1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1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series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273" name="CustomShape 7"/>
          <p:cNvSpPr/>
          <p:nvPr/>
        </p:nvSpPr>
        <p:spPr>
          <a:xfrm>
            <a:off x="4910040" y="2021760"/>
            <a:ext cx="2347920" cy="94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Dirt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/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foreign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objects</a:t>
            </a:r>
            <a:endParaRPr lang="de-DE" sz="1400" b="0" strike="noStrike" spc="-1" dirty="0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Dents</a:t>
            </a:r>
            <a:endParaRPr lang="de-DE" sz="1400" b="0" strike="noStrike" spc="-1" dirty="0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Flange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integrity</a:t>
            </a:r>
            <a:endParaRPr lang="de-DE" sz="1400" b="0" strike="noStrike" spc="-1" dirty="0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Code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inspection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274" name="CustomShape 8"/>
          <p:cNvSpPr/>
          <p:nvPr/>
        </p:nvSpPr>
        <p:spPr>
          <a:xfrm>
            <a:off x="8434080" y="1999800"/>
            <a:ext cx="2802960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Foreign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object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X-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ray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 smtClean="0">
                <a:solidFill>
                  <a:srgbClr val="595959"/>
                </a:solidFill>
                <a:latin typeface="Calibri"/>
                <a:ea typeface="DejaVu Sans"/>
              </a:rPr>
              <a:t>detection</a:t>
            </a:r>
            <a:r>
              <a:rPr lang="de-DE" sz="1400" b="0" strike="noStrike" spc="-1" dirty="0" smtClean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 smtClean="0">
                <a:solidFill>
                  <a:srgbClr val="595959"/>
                </a:solidFill>
                <a:latin typeface="Calibri"/>
                <a:ea typeface="DejaVu Sans"/>
              </a:rPr>
              <a:t>for</a:t>
            </a:r>
            <a:r>
              <a:rPr lang="de-DE" sz="1400" b="0" strike="noStrike" spc="-1" dirty="0" smtClean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 smtClean="0">
                <a:solidFill>
                  <a:srgbClr val="595959"/>
                </a:solidFill>
                <a:latin typeface="Calibri"/>
                <a:ea typeface="DejaVu Sans"/>
              </a:rPr>
              <a:t>cans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275" name="CustomShape 9"/>
          <p:cNvSpPr/>
          <p:nvPr/>
        </p:nvSpPr>
        <p:spPr>
          <a:xfrm>
            <a:off x="748080" y="1596960"/>
            <a:ext cx="2718720" cy="125856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76" name="CustomShape 10"/>
          <p:cNvSpPr/>
          <p:nvPr/>
        </p:nvSpPr>
        <p:spPr>
          <a:xfrm>
            <a:off x="1023120" y="1645560"/>
            <a:ext cx="1200960" cy="302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trike="noStrike" spc="-1">
                <a:solidFill>
                  <a:srgbClr val="FFFFFF"/>
                </a:solidFill>
                <a:latin typeface="Calibri"/>
                <a:ea typeface="DejaVu Sans"/>
              </a:rPr>
              <a:t>Filled cans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277" name="CustomShape 11"/>
          <p:cNvSpPr/>
          <p:nvPr/>
        </p:nvSpPr>
        <p:spPr>
          <a:xfrm>
            <a:off x="963360" y="2040120"/>
            <a:ext cx="2347920" cy="72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Fill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level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check</a:t>
            </a:r>
            <a:endParaRPr lang="de-DE" sz="1400" b="0" strike="noStrike" spc="-1" dirty="0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Pressure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- /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leakage</a:t>
            </a: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 check</a:t>
            </a:r>
            <a:endParaRPr lang="de-DE" sz="1400" b="0" strike="noStrike" spc="-1" dirty="0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595959"/>
              </a:buClr>
              <a:buFont typeface="Arial"/>
              <a:buChar char="•"/>
            </a:pPr>
            <a:r>
              <a:rPr lang="de-DE" sz="1400" b="0" strike="noStrike" spc="-1" dirty="0">
                <a:solidFill>
                  <a:srgbClr val="595959"/>
                </a:solidFill>
                <a:latin typeface="Calibri"/>
                <a:ea typeface="DejaVu Sans"/>
              </a:rPr>
              <a:t>Code </a:t>
            </a:r>
            <a:r>
              <a:rPr lang="de-DE" sz="1400" b="0" strike="noStrike" spc="-1" dirty="0" err="1">
                <a:solidFill>
                  <a:srgbClr val="595959"/>
                </a:solidFill>
                <a:latin typeface="Calibri"/>
                <a:ea typeface="DejaVu Sans"/>
              </a:rPr>
              <a:t>inspection</a:t>
            </a:r>
            <a:endParaRPr lang="de-DE" sz="1400" b="0" strike="noStrike" spc="-1" dirty="0">
              <a:latin typeface="Arial"/>
            </a:endParaRPr>
          </a:p>
        </p:txBody>
      </p:sp>
      <p:pic>
        <p:nvPicPr>
          <p:cNvPr id="278" name="Grafik 19"/>
          <p:cNvPicPr/>
          <p:nvPr/>
        </p:nvPicPr>
        <p:blipFill>
          <a:blip r:embed="rId4"/>
          <a:stretch/>
        </p:blipFill>
        <p:spPr>
          <a:xfrm>
            <a:off x="8587080" y="4581720"/>
            <a:ext cx="651600" cy="651600"/>
          </a:xfrm>
          <a:prstGeom prst="rect">
            <a:avLst/>
          </a:prstGeom>
          <a:ln>
            <a:noFill/>
          </a:ln>
        </p:spPr>
      </p:pic>
      <p:pic>
        <p:nvPicPr>
          <p:cNvPr id="279" name="Grafik 11"/>
          <p:cNvPicPr/>
          <p:nvPr/>
        </p:nvPicPr>
        <p:blipFill>
          <a:blip r:embed="rId5"/>
          <a:stretch/>
        </p:blipFill>
        <p:spPr>
          <a:xfrm>
            <a:off x="895680" y="2053080"/>
            <a:ext cx="2420640" cy="3300120"/>
          </a:xfrm>
          <a:prstGeom prst="rect">
            <a:avLst/>
          </a:prstGeom>
          <a:ln>
            <a:noFill/>
          </a:ln>
        </p:spPr>
      </p:pic>
      <p:sp>
        <p:nvSpPr>
          <p:cNvPr id="17" name="CustomShape 3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CAN </a:t>
            </a:r>
            <a:r>
              <a:rPr lang="de-DE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endParaRPr lang="de-DE" sz="11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672123" y="610200"/>
            <a:ext cx="961292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sp>
        <p:nvSpPr>
          <p:cNvPr id="281" name="CustomShape 2"/>
          <p:cNvSpPr/>
          <p:nvPr/>
        </p:nvSpPr>
        <p:spPr>
          <a:xfrm>
            <a:off x="-56520" y="2685960"/>
            <a:ext cx="5846040" cy="69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An empty can inspection based on the HEUFT </a:t>
            </a:r>
            <a:r>
              <a:rPr lang="en-US" sz="1679" b="0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SPECTRUM</a:t>
            </a:r>
            <a:r>
              <a:rPr lang="en-US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en-US" sz="1677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en-US" sz="1679" b="0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for simply more product safety and productivity.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282" name="CustomShape 3"/>
          <p:cNvSpPr/>
          <p:nvPr/>
        </p:nvSpPr>
        <p:spPr>
          <a:xfrm>
            <a:off x="-56520" y="3463920"/>
            <a:ext cx="5051160" cy="69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3600" b="1" i="1" strike="noStrike" spc="-1">
                <a:solidFill>
                  <a:srgbClr val="FFFFFF"/>
                </a:solidFill>
                <a:latin typeface="Calibri Light"/>
                <a:ea typeface="DejaVu Sans"/>
              </a:rPr>
              <a:t>canLine </a:t>
            </a:r>
            <a:r>
              <a:rPr lang="de-DE" sz="3600" b="1" i="1" strike="noStrike" spc="-1" baseline="3000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600" b="1" i="1" strike="noStrike" spc="-1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endParaRPr lang="de-DE" sz="3600" b="0" strike="noStrike" spc="-1">
              <a:latin typeface="Arial"/>
            </a:endParaRPr>
          </a:p>
        </p:txBody>
      </p:sp>
      <p:sp>
        <p:nvSpPr>
          <p:cNvPr id="283" name="CustomShape 4"/>
          <p:cNvSpPr/>
          <p:nvPr/>
        </p:nvSpPr>
        <p:spPr>
          <a:xfrm rot="2700000">
            <a:off x="61884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84" name="Grafik 14"/>
          <p:cNvPicPr/>
          <p:nvPr/>
        </p:nvPicPr>
        <p:blipFill>
          <a:blip r:embed="rId3"/>
          <a:stretch/>
        </p:blipFill>
        <p:spPr>
          <a:xfrm>
            <a:off x="747720" y="4672080"/>
            <a:ext cx="1175040" cy="1839240"/>
          </a:xfrm>
          <a:prstGeom prst="rect">
            <a:avLst/>
          </a:prstGeom>
          <a:ln>
            <a:noFill/>
          </a:ln>
        </p:spPr>
      </p:pic>
      <p:pic>
        <p:nvPicPr>
          <p:cNvPr id="285" name="Grafik 15"/>
          <p:cNvPicPr/>
          <p:nvPr/>
        </p:nvPicPr>
        <p:blipFill>
          <a:blip r:embed="rId4"/>
          <a:stretch/>
        </p:blipFill>
        <p:spPr>
          <a:xfrm>
            <a:off x="2419560" y="5336280"/>
            <a:ext cx="1175040" cy="1175040"/>
          </a:xfrm>
          <a:prstGeom prst="rect">
            <a:avLst/>
          </a:prstGeom>
          <a:ln>
            <a:noFill/>
          </a:ln>
        </p:spPr>
      </p:pic>
      <p:pic>
        <p:nvPicPr>
          <p:cNvPr id="286" name="Grafik 16"/>
          <p:cNvPicPr/>
          <p:nvPr/>
        </p:nvPicPr>
        <p:blipFill>
          <a:blip r:embed="rId5"/>
          <a:stretch/>
        </p:blipFill>
        <p:spPr>
          <a:xfrm>
            <a:off x="4091760" y="5336280"/>
            <a:ext cx="1175040" cy="1175040"/>
          </a:xfrm>
          <a:prstGeom prst="rect">
            <a:avLst/>
          </a:prstGeom>
          <a:ln>
            <a:noFill/>
          </a:ln>
        </p:spPr>
      </p:pic>
      <p:sp>
        <p:nvSpPr>
          <p:cNvPr id="287" name="CustomShape 5"/>
          <p:cNvSpPr/>
          <p:nvPr/>
        </p:nvSpPr>
        <p:spPr>
          <a:xfrm rot="2700000">
            <a:off x="4564800" y="6052320"/>
            <a:ext cx="258480" cy="282240"/>
          </a:xfrm>
          <a:prstGeom prst="rect">
            <a:avLst/>
          </a:prstGeom>
          <a:noFill/>
          <a:ln w="1908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CustomShape 6"/>
          <p:cNvSpPr/>
          <p:nvPr/>
        </p:nvSpPr>
        <p:spPr>
          <a:xfrm rot="2700000">
            <a:off x="3072960" y="6082920"/>
            <a:ext cx="258480" cy="282240"/>
          </a:xfrm>
          <a:prstGeom prst="rect">
            <a:avLst/>
          </a:prstGeom>
          <a:noFill/>
          <a:ln w="1908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9" name="CustomShape 7"/>
          <p:cNvSpPr/>
          <p:nvPr/>
        </p:nvSpPr>
        <p:spPr>
          <a:xfrm rot="2700000">
            <a:off x="1368360" y="5521680"/>
            <a:ext cx="258480" cy="282240"/>
          </a:xfrm>
          <a:prstGeom prst="rect">
            <a:avLst/>
          </a:prstGeom>
          <a:noFill/>
          <a:ln w="1908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90" name="Grafik 21"/>
          <p:cNvPicPr/>
          <p:nvPr/>
        </p:nvPicPr>
        <p:blipFill>
          <a:blip r:embed="rId6"/>
          <a:stretch/>
        </p:blipFill>
        <p:spPr>
          <a:xfrm>
            <a:off x="5288400" y="1355760"/>
            <a:ext cx="8666280" cy="4209120"/>
          </a:xfrm>
          <a:prstGeom prst="rect">
            <a:avLst/>
          </a:prstGeom>
          <a:ln>
            <a:noFill/>
          </a:ln>
        </p:spPr>
      </p:pic>
      <p:cxnSp>
        <p:nvCxnSpPr>
          <p:cNvPr id="3" name="Gerader Verbinder 2"/>
          <p:cNvCxnSpPr/>
          <p:nvPr/>
        </p:nvCxnSpPr>
        <p:spPr>
          <a:xfrm>
            <a:off x="558671" y="610200"/>
            <a:ext cx="122323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top-down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camera</a:t>
            </a:r>
            <a:endParaRPr lang="de-DE" sz="2600" b="0" strike="noStrike" spc="-1" dirty="0">
              <a:latin typeface="Arial"/>
            </a:endParaRPr>
          </a:p>
        </p:txBody>
      </p:sp>
      <p:sp>
        <p:nvSpPr>
          <p:cNvPr id="293" name="CustomShape 3"/>
          <p:cNvSpPr/>
          <p:nvPr/>
        </p:nvSpPr>
        <p:spPr>
          <a:xfrm>
            <a:off x="6299280" y="1784160"/>
            <a:ext cx="6093720" cy="3138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 top-down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camera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has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a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slim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casing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.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000" b="1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Your</a:t>
            </a:r>
            <a:r>
              <a:rPr lang="de-DE" sz="20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1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advantages</a:t>
            </a:r>
            <a:r>
              <a:rPr lang="de-DE" sz="20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: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•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Improved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due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 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to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improved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illumination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•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Saves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20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space</a:t>
            </a:r>
            <a:r>
              <a:rPr lang="de-DE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 top-down camera with a special LED illumination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is used to take an evaluation picture of flange, base </a:t>
            </a:r>
            <a:endParaRPr lang="de-DE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and inside of every can.</a:t>
            </a:r>
            <a:endParaRPr lang="de-DE" sz="2000" b="0" strike="noStrike" spc="-1" dirty="0">
              <a:latin typeface="Arial"/>
            </a:endParaRPr>
          </a:p>
        </p:txBody>
      </p:sp>
      <p:pic>
        <p:nvPicPr>
          <p:cNvPr id="294" name="Grafik 4"/>
          <p:cNvPicPr/>
          <p:nvPr/>
        </p:nvPicPr>
        <p:blipFill>
          <a:blip r:embed="rId2"/>
          <a:stretch/>
        </p:blipFill>
        <p:spPr>
          <a:xfrm>
            <a:off x="1172160" y="-277916"/>
            <a:ext cx="5618520" cy="6855840"/>
          </a:xfrm>
          <a:prstGeom prst="rect">
            <a:avLst/>
          </a:prstGeom>
          <a:ln>
            <a:noFill/>
          </a:ln>
        </p:spPr>
      </p:pic>
      <p:sp>
        <p:nvSpPr>
          <p:cNvPr id="295" name="CustomShape 4"/>
          <p:cNvSpPr/>
          <p:nvPr/>
        </p:nvSpPr>
        <p:spPr>
          <a:xfrm>
            <a:off x="2775240" y="2497680"/>
            <a:ext cx="803880" cy="30276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trike="noStrike" spc="-1">
                <a:solidFill>
                  <a:srgbClr val="FFFFFF"/>
                </a:solidFill>
                <a:latin typeface="Calibri"/>
                <a:ea typeface="DejaVu Sans"/>
              </a:rPr>
              <a:t>NEW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7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539262" y="610200"/>
            <a:ext cx="124264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faults</a:t>
            </a:r>
            <a:endParaRPr lang="de-DE" sz="2600" b="0" strike="noStrike" spc="-1" dirty="0">
              <a:latin typeface="Arial"/>
            </a:endParaRPr>
          </a:p>
        </p:txBody>
      </p:sp>
      <p:sp>
        <p:nvSpPr>
          <p:cNvPr id="297" name="CustomShape 2"/>
          <p:cNvSpPr/>
          <p:nvPr/>
        </p:nvSpPr>
        <p:spPr>
          <a:xfrm>
            <a:off x="465840" y="2134800"/>
            <a:ext cx="15069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Foreign object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298" name="CustomShape 3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00" name="Grafik 3"/>
          <p:cNvPicPr/>
          <p:nvPr/>
        </p:nvPicPr>
        <p:blipFill>
          <a:blip r:embed="rId2"/>
          <a:stretch/>
        </p:blipFill>
        <p:spPr>
          <a:xfrm>
            <a:off x="1495440" y="1954440"/>
            <a:ext cx="3344760" cy="3210840"/>
          </a:xfrm>
          <a:prstGeom prst="rect">
            <a:avLst/>
          </a:prstGeom>
          <a:ln>
            <a:noFill/>
          </a:ln>
        </p:spPr>
      </p:pic>
      <p:pic>
        <p:nvPicPr>
          <p:cNvPr id="301" name="Grafik 4"/>
          <p:cNvPicPr/>
          <p:nvPr/>
        </p:nvPicPr>
        <p:blipFill>
          <a:blip r:embed="rId3"/>
          <a:stretch/>
        </p:blipFill>
        <p:spPr>
          <a:xfrm>
            <a:off x="6288840" y="1871640"/>
            <a:ext cx="2537640" cy="3655080"/>
          </a:xfrm>
          <a:prstGeom prst="rect">
            <a:avLst/>
          </a:prstGeom>
          <a:ln>
            <a:noFill/>
          </a:ln>
        </p:spPr>
      </p:pic>
      <p:sp>
        <p:nvSpPr>
          <p:cNvPr id="302" name="CustomShape 5"/>
          <p:cNvSpPr/>
          <p:nvPr/>
        </p:nvSpPr>
        <p:spPr>
          <a:xfrm>
            <a:off x="8844480" y="4451760"/>
            <a:ext cx="3204000" cy="17528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baseline="30000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800" b="1" i="1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canLine</a:t>
            </a:r>
            <a:r>
              <a:rPr lang="de-DE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1" i="1" strike="noStrike" spc="-1" baseline="30000" dirty="0">
                <a:solidFill>
                  <a:srgbClr val="000000"/>
                </a:solidFill>
                <a:latin typeface="Verdana"/>
                <a:ea typeface="Verdana"/>
              </a:rPr>
              <a:t>II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provides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an </a:t>
            </a:r>
            <a:r>
              <a:rPr lang="de-DE" sz="1800" b="0" strike="noStrike" spc="-1" dirty="0" smtClean="0">
                <a:solidFill>
                  <a:srgbClr val="000000"/>
                </a:solidFill>
                <a:latin typeface="Calibri"/>
                <a:ea typeface="Verdana"/>
              </a:rPr>
              <a:t>all-</a:t>
            </a:r>
            <a:r>
              <a:rPr lang="de-DE" sz="1800" b="0" strike="noStrike" spc="-1" dirty="0" err="1" smtClean="0">
                <a:solidFill>
                  <a:srgbClr val="000000"/>
                </a:solidFill>
                <a:latin typeface="Calibri"/>
                <a:ea typeface="Verdana"/>
              </a:rPr>
              <a:t>around</a:t>
            </a:r>
            <a:r>
              <a:rPr lang="de-DE" sz="1800" b="0" strike="noStrike" spc="-1" dirty="0" smtClean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inspection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of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empty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cans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. Deformation,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dirt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,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foreign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objects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as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well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as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flange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faults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detected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Verdana"/>
              </a:rPr>
              <a:t>reliably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Verdana"/>
              </a:rPr>
              <a:t>.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</p:txBody>
      </p:sp>
      <p:sp>
        <p:nvSpPr>
          <p:cNvPr id="303" name="CustomShape 6"/>
          <p:cNvSpPr/>
          <p:nvPr/>
        </p:nvSpPr>
        <p:spPr>
          <a:xfrm>
            <a:off x="37800" y="3183840"/>
            <a:ext cx="1825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Dented inner wall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04" name="CustomShape 7"/>
          <p:cNvSpPr/>
          <p:nvPr/>
        </p:nvSpPr>
        <p:spPr>
          <a:xfrm>
            <a:off x="4820400" y="1995480"/>
            <a:ext cx="8244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Ovality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05" name="CustomShape 8"/>
          <p:cNvSpPr/>
          <p:nvPr/>
        </p:nvSpPr>
        <p:spPr>
          <a:xfrm>
            <a:off x="4284000" y="4105440"/>
            <a:ext cx="189720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Indentation in the </a:t>
            </a:r>
            <a:endParaRPr lang="de-DE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flanged edge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06" name="Line 9"/>
          <p:cNvSpPr/>
          <p:nvPr/>
        </p:nvSpPr>
        <p:spPr>
          <a:xfrm>
            <a:off x="546840" y="2491560"/>
            <a:ext cx="1496520" cy="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7" name="Line 10"/>
          <p:cNvSpPr/>
          <p:nvPr/>
        </p:nvSpPr>
        <p:spPr>
          <a:xfrm>
            <a:off x="2043360" y="2491560"/>
            <a:ext cx="400320" cy="40032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8" name="Line 11"/>
          <p:cNvSpPr/>
          <p:nvPr/>
        </p:nvSpPr>
        <p:spPr>
          <a:xfrm>
            <a:off x="4860720" y="2332440"/>
            <a:ext cx="717840" cy="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9" name="Line 12"/>
          <p:cNvSpPr/>
          <p:nvPr/>
        </p:nvSpPr>
        <p:spPr>
          <a:xfrm flipH="1">
            <a:off x="4170960" y="2334600"/>
            <a:ext cx="693000" cy="69300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0" name="Line 13"/>
          <p:cNvSpPr/>
          <p:nvPr/>
        </p:nvSpPr>
        <p:spPr>
          <a:xfrm>
            <a:off x="3988800" y="4391280"/>
            <a:ext cx="400680" cy="40068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1" name="Line 14"/>
          <p:cNvSpPr/>
          <p:nvPr/>
        </p:nvSpPr>
        <p:spPr>
          <a:xfrm>
            <a:off x="4389480" y="4791960"/>
            <a:ext cx="1706400" cy="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2" name="Line 15"/>
          <p:cNvSpPr/>
          <p:nvPr/>
        </p:nvSpPr>
        <p:spPr>
          <a:xfrm>
            <a:off x="138240" y="3529440"/>
            <a:ext cx="1566360" cy="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3" name="Line 16"/>
          <p:cNvSpPr/>
          <p:nvPr/>
        </p:nvSpPr>
        <p:spPr>
          <a:xfrm>
            <a:off x="1704600" y="3529440"/>
            <a:ext cx="400680" cy="40032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4" name="CustomShape 17"/>
          <p:cNvSpPr/>
          <p:nvPr/>
        </p:nvSpPr>
        <p:spPr>
          <a:xfrm>
            <a:off x="5126760" y="5121000"/>
            <a:ext cx="15069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Foreign object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15" name="Line 18"/>
          <p:cNvSpPr/>
          <p:nvPr/>
        </p:nvSpPr>
        <p:spPr>
          <a:xfrm>
            <a:off x="5051880" y="1720800"/>
            <a:ext cx="1496520" cy="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6" name="Line 19"/>
          <p:cNvSpPr/>
          <p:nvPr/>
        </p:nvSpPr>
        <p:spPr>
          <a:xfrm>
            <a:off x="6548400" y="1720800"/>
            <a:ext cx="400680" cy="40068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7" name="CustomShape 20"/>
          <p:cNvSpPr/>
          <p:nvPr/>
        </p:nvSpPr>
        <p:spPr>
          <a:xfrm>
            <a:off x="4970160" y="1071360"/>
            <a:ext cx="13759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Dents in the </a:t>
            </a:r>
            <a:endParaRPr lang="de-DE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flanged edge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18" name="Line 21"/>
          <p:cNvSpPr/>
          <p:nvPr/>
        </p:nvSpPr>
        <p:spPr>
          <a:xfrm flipH="1">
            <a:off x="6095880" y="2485440"/>
            <a:ext cx="676800" cy="67680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9" name="Line 22"/>
          <p:cNvSpPr/>
          <p:nvPr/>
        </p:nvSpPr>
        <p:spPr>
          <a:xfrm flipV="1">
            <a:off x="4517640" y="3160440"/>
            <a:ext cx="1578240" cy="180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0" name="CustomShape 23"/>
          <p:cNvSpPr/>
          <p:nvPr/>
        </p:nvSpPr>
        <p:spPr>
          <a:xfrm>
            <a:off x="4418640" y="2766600"/>
            <a:ext cx="1825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Dented inner wall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21" name="Line 24"/>
          <p:cNvSpPr/>
          <p:nvPr/>
        </p:nvSpPr>
        <p:spPr>
          <a:xfrm flipH="1">
            <a:off x="6772680" y="5301360"/>
            <a:ext cx="201600" cy="20124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22" name="Line 25"/>
          <p:cNvSpPr/>
          <p:nvPr/>
        </p:nvSpPr>
        <p:spPr>
          <a:xfrm flipV="1">
            <a:off x="5219640" y="5501160"/>
            <a:ext cx="1553040" cy="1440"/>
          </a:xfrm>
          <a:prstGeom prst="line">
            <a:avLst/>
          </a:prstGeom>
          <a:ln>
            <a:solidFill>
              <a:srgbClr val="0097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23" name="Grafik 52"/>
          <p:cNvPicPr/>
          <p:nvPr/>
        </p:nvPicPr>
        <p:blipFill>
          <a:blip r:embed="rId4"/>
          <a:stretch/>
        </p:blipFill>
        <p:spPr>
          <a:xfrm>
            <a:off x="8932680" y="2057040"/>
            <a:ext cx="2761920" cy="2100600"/>
          </a:xfrm>
          <a:prstGeom prst="rect">
            <a:avLst/>
          </a:prstGeom>
          <a:ln>
            <a:noFill/>
          </a:ln>
        </p:spPr>
      </p:pic>
      <p:sp>
        <p:nvSpPr>
          <p:cNvPr id="30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546840" y="610200"/>
            <a:ext cx="13165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empty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can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inspection</a:t>
            </a:r>
            <a:endParaRPr lang="de-DE" sz="2600" b="0" strike="noStrike" spc="-1" dirty="0">
              <a:latin typeface="Arial"/>
            </a:endParaRPr>
          </a:p>
        </p:txBody>
      </p:sp>
      <p:sp>
        <p:nvSpPr>
          <p:cNvPr id="325" name="CustomShape 2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27" name="Grafik 3"/>
          <p:cNvPicPr/>
          <p:nvPr/>
        </p:nvPicPr>
        <p:blipFill>
          <a:blip r:embed="rId2"/>
          <a:stretch/>
        </p:blipFill>
        <p:spPr>
          <a:xfrm>
            <a:off x="673806" y="1363680"/>
            <a:ext cx="5935320" cy="4088880"/>
          </a:xfrm>
          <a:prstGeom prst="rect">
            <a:avLst/>
          </a:prstGeom>
          <a:ln>
            <a:noFill/>
          </a:ln>
        </p:spPr>
      </p:pic>
      <p:sp>
        <p:nvSpPr>
          <p:cNvPr id="328" name="CustomShape 4"/>
          <p:cNvSpPr/>
          <p:nvPr/>
        </p:nvSpPr>
        <p:spPr>
          <a:xfrm>
            <a:off x="7440246" y="3084840"/>
            <a:ext cx="4070014" cy="232225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900" b="0" strike="noStrike" spc="-1" dirty="0">
                <a:solidFill>
                  <a:srgbClr val="0074A6"/>
                </a:solidFill>
                <a:latin typeface="Calibri"/>
                <a:ea typeface="DejaVu Sans"/>
              </a:rPr>
              <a:t>ONE MODULE FULL INSPECTION</a:t>
            </a:r>
            <a:endParaRPr lang="de-DE" sz="19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 top-down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camera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with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a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special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LED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illumination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used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to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take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an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evaluation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picture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of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flange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,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inside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and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base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of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every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That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way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up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to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144 000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per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pc="-1" dirty="0" err="1">
                <a:solidFill>
                  <a:srgbClr val="000000"/>
                </a:solidFill>
                <a:latin typeface="Calibri"/>
                <a:ea typeface="DejaVu Sans"/>
              </a:rPr>
              <a:t>h</a:t>
            </a:r>
            <a:r>
              <a:rPr lang="de-DE" sz="1800" b="0" strike="noStrike" spc="-1" dirty="0" err="1" smtClean="0">
                <a:solidFill>
                  <a:srgbClr val="000000"/>
                </a:solidFill>
                <a:latin typeface="Calibri"/>
                <a:ea typeface="DejaVu Sans"/>
              </a:rPr>
              <a:t>our</a:t>
            </a:r>
            <a:r>
              <a:rPr lang="de-DE" sz="18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be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inspected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lang="de-DE" sz="1800" b="0" strike="noStrike" spc="-1" dirty="0">
              <a:latin typeface="Arial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155" y="1907663"/>
            <a:ext cx="2281430" cy="1177177"/>
          </a:xfrm>
          <a:prstGeom prst="rect">
            <a:avLst/>
          </a:prstGeom>
        </p:spPr>
      </p:pic>
      <p:sp>
        <p:nvSpPr>
          <p:cNvPr id="9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4" name="Gerader Verbinder 3"/>
          <p:cNvCxnSpPr/>
          <p:nvPr/>
        </p:nvCxnSpPr>
        <p:spPr>
          <a:xfrm>
            <a:off x="554892" y="610200"/>
            <a:ext cx="123483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0" y="2684880"/>
            <a:ext cx="12189960" cy="75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679" b="0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 All-</a:t>
            </a:r>
            <a:r>
              <a:rPr lang="de-DE" sz="1679" b="0" strike="noStrike" spc="-1" dirty="0" err="1" smtClean="0">
                <a:solidFill>
                  <a:srgbClr val="FFFFFF"/>
                </a:solidFill>
                <a:latin typeface="Calibri Light"/>
                <a:ea typeface="DejaVu Sans"/>
              </a:rPr>
              <a:t>around</a:t>
            </a:r>
            <a:r>
              <a:rPr lang="de-DE" sz="1679" b="0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solutions</a:t>
            </a: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for</a:t>
            </a: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the</a:t>
            </a: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canning</a:t>
            </a: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line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263" name="CustomShape 2"/>
          <p:cNvSpPr/>
          <p:nvPr/>
        </p:nvSpPr>
        <p:spPr>
          <a:xfrm>
            <a:off x="0" y="3482640"/>
            <a:ext cx="12189960" cy="675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CAN INSPECTION</a:t>
            </a:r>
            <a:endParaRPr lang="de-DE" sz="3600" b="0" strike="noStrike" spc="-1" dirty="0">
              <a:latin typeface="Arial"/>
            </a:endParaRPr>
          </a:p>
        </p:txBody>
      </p:sp>
      <p:pic>
        <p:nvPicPr>
          <p:cNvPr id="264" name="Grafik 4"/>
          <p:cNvPicPr/>
          <p:nvPr/>
        </p:nvPicPr>
        <p:blipFill>
          <a:blip r:embed="rId2"/>
          <a:stretch/>
        </p:blipFill>
        <p:spPr>
          <a:xfrm>
            <a:off x="4795560" y="856440"/>
            <a:ext cx="8201520" cy="59994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24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The new approach –  detecting faults below the shoulder!</a:t>
            </a:r>
            <a:endParaRPr lang="de-DE" sz="2400" b="0" strike="noStrike" spc="-1">
              <a:latin typeface="Arial"/>
            </a:endParaRPr>
          </a:p>
        </p:txBody>
      </p:sp>
      <p:pic>
        <p:nvPicPr>
          <p:cNvPr id="332" name="Grafik 3"/>
          <p:cNvPicPr/>
          <p:nvPr/>
        </p:nvPicPr>
        <p:blipFill>
          <a:blip r:embed="rId2"/>
          <a:stretch/>
        </p:blipFill>
        <p:spPr>
          <a:xfrm>
            <a:off x="-523379" y="0"/>
            <a:ext cx="7714440" cy="6163920"/>
          </a:xfrm>
          <a:prstGeom prst="rect">
            <a:avLst/>
          </a:prstGeom>
          <a:ln>
            <a:noFill/>
          </a:ln>
        </p:spPr>
      </p:pic>
      <p:sp>
        <p:nvSpPr>
          <p:cNvPr id="333" name="CustomShape 3"/>
          <p:cNvSpPr/>
          <p:nvPr/>
        </p:nvSpPr>
        <p:spPr>
          <a:xfrm>
            <a:off x="7383600" y="3504600"/>
            <a:ext cx="3411360" cy="20298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 second camera with 8-fold optics improves the inspection below the shoulder.</a:t>
            </a:r>
            <a:endParaRPr lang="de-DE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endParaRPr lang="de-DE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1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Your advantages: </a:t>
            </a:r>
            <a:endParaRPr lang="de-DE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• Improved inspection ability</a:t>
            </a:r>
            <a:endParaRPr lang="de-DE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• Can be selected as a option</a:t>
            </a:r>
            <a:endParaRPr lang="de-DE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4" name="CustomShape 4"/>
          <p:cNvSpPr/>
          <p:nvPr/>
        </p:nvSpPr>
        <p:spPr>
          <a:xfrm>
            <a:off x="7466760" y="3051360"/>
            <a:ext cx="2927702" cy="3678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b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NEW </a:t>
            </a:r>
            <a:r>
              <a:rPr lang="de-DE" b="1" strike="noStrike" spc="-1" dirty="0" smtClean="0">
                <a:solidFill>
                  <a:srgbClr val="FFFFFF"/>
                </a:solidFill>
                <a:latin typeface="Calibri"/>
                <a:ea typeface="DejaVu Sans"/>
              </a:rPr>
              <a:t>   HEUFT </a:t>
            </a:r>
            <a:r>
              <a:rPr lang="de-DE" b="1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canLine</a:t>
            </a:r>
            <a:r>
              <a:rPr lang="de-DE" b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b="1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endParaRPr lang="de-DE" b="0" strike="noStrike" spc="-1" dirty="0">
              <a:latin typeface="Arial"/>
            </a:endParaRPr>
          </a:p>
        </p:txBody>
      </p:sp>
      <p:sp>
        <p:nvSpPr>
          <p:cNvPr id="7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rafik 2"/>
          <p:cNvPicPr/>
          <p:nvPr/>
        </p:nvPicPr>
        <p:blipFill>
          <a:blip r:embed="rId2"/>
          <a:stretch/>
        </p:blipFill>
        <p:spPr>
          <a:xfrm>
            <a:off x="2230920" y="217440"/>
            <a:ext cx="7575840" cy="5681160"/>
          </a:xfrm>
          <a:prstGeom prst="rect">
            <a:avLst/>
          </a:prstGeom>
          <a:ln>
            <a:noFill/>
          </a:ln>
        </p:spPr>
      </p:pic>
      <p:sp>
        <p:nvSpPr>
          <p:cNvPr id="336" name="CustomShape 1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8" name="CustomShape 3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Detecting faults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339" name="CustomShape 4"/>
          <p:cNvSpPr/>
          <p:nvPr/>
        </p:nvSpPr>
        <p:spPr>
          <a:xfrm>
            <a:off x="2238480" y="3467880"/>
            <a:ext cx="121140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Foreign object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340" name="CustomShape 5"/>
          <p:cNvSpPr/>
          <p:nvPr/>
        </p:nvSpPr>
        <p:spPr>
          <a:xfrm>
            <a:off x="8865720" y="3153240"/>
            <a:ext cx="164124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Dented inner wall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41" name="Group 6"/>
          <p:cNvGrpSpPr/>
          <p:nvPr/>
        </p:nvGrpSpPr>
        <p:grpSpPr>
          <a:xfrm>
            <a:off x="2230560" y="3503880"/>
            <a:ext cx="3873600" cy="319680"/>
            <a:chOff x="2230560" y="3503880"/>
            <a:chExt cx="3873600" cy="319680"/>
          </a:xfrm>
        </p:grpSpPr>
        <p:sp>
          <p:nvSpPr>
            <p:cNvPr id="342" name="Line 7"/>
            <p:cNvSpPr/>
            <p:nvPr/>
          </p:nvSpPr>
          <p:spPr>
            <a:xfrm>
              <a:off x="2230560" y="3823560"/>
              <a:ext cx="347292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3" name="Line 8"/>
            <p:cNvSpPr/>
            <p:nvPr/>
          </p:nvSpPr>
          <p:spPr>
            <a:xfrm flipV="1">
              <a:off x="5703480" y="3503880"/>
              <a:ext cx="400680" cy="3196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344" name="Group 9"/>
          <p:cNvGrpSpPr/>
          <p:nvPr/>
        </p:nvGrpSpPr>
        <p:grpSpPr>
          <a:xfrm>
            <a:off x="8288280" y="3248280"/>
            <a:ext cx="2158920" cy="255600"/>
            <a:chOff x="8288280" y="3248280"/>
            <a:chExt cx="2158920" cy="255600"/>
          </a:xfrm>
        </p:grpSpPr>
        <p:sp>
          <p:nvSpPr>
            <p:cNvPr id="345" name="Line 10"/>
            <p:cNvSpPr/>
            <p:nvPr/>
          </p:nvSpPr>
          <p:spPr>
            <a:xfrm flipH="1">
              <a:off x="8744040" y="3503880"/>
              <a:ext cx="170316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6" name="Line 11"/>
            <p:cNvSpPr/>
            <p:nvPr/>
          </p:nvSpPr>
          <p:spPr>
            <a:xfrm flipH="1" flipV="1">
              <a:off x="8288280" y="3248280"/>
              <a:ext cx="455760" cy="2556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47" name="CustomShape 12"/>
          <p:cNvSpPr/>
          <p:nvPr/>
        </p:nvSpPr>
        <p:spPr>
          <a:xfrm>
            <a:off x="2445480" y="156960"/>
            <a:ext cx="164556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Projection on the 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flanged edge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48" name="Group 13"/>
          <p:cNvGrpSpPr/>
          <p:nvPr/>
        </p:nvGrpSpPr>
        <p:grpSpPr>
          <a:xfrm>
            <a:off x="2529000" y="721440"/>
            <a:ext cx="1896840" cy="400320"/>
            <a:chOff x="2529000" y="721440"/>
            <a:chExt cx="1896840" cy="400320"/>
          </a:xfrm>
        </p:grpSpPr>
        <p:sp>
          <p:nvSpPr>
            <p:cNvPr id="349" name="Line 14"/>
            <p:cNvSpPr/>
            <p:nvPr/>
          </p:nvSpPr>
          <p:spPr>
            <a:xfrm>
              <a:off x="2529000" y="721440"/>
              <a:ext cx="149652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0" name="Line 15"/>
            <p:cNvSpPr/>
            <p:nvPr/>
          </p:nvSpPr>
          <p:spPr>
            <a:xfrm>
              <a:off x="4025520" y="721440"/>
              <a:ext cx="400320" cy="40032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1" name="CustomShape 16"/>
          <p:cNvSpPr/>
          <p:nvPr/>
        </p:nvSpPr>
        <p:spPr>
          <a:xfrm>
            <a:off x="1527480" y="2340000"/>
            <a:ext cx="79380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Particle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52" name="Group 17"/>
          <p:cNvGrpSpPr/>
          <p:nvPr/>
        </p:nvGrpSpPr>
        <p:grpSpPr>
          <a:xfrm>
            <a:off x="1580400" y="2709000"/>
            <a:ext cx="1897200" cy="400680"/>
            <a:chOff x="1580400" y="2709000"/>
            <a:chExt cx="1897200" cy="400680"/>
          </a:xfrm>
        </p:grpSpPr>
        <p:sp>
          <p:nvSpPr>
            <p:cNvPr id="353" name="Line 18"/>
            <p:cNvSpPr/>
            <p:nvPr/>
          </p:nvSpPr>
          <p:spPr>
            <a:xfrm>
              <a:off x="1580400" y="2709000"/>
              <a:ext cx="149652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4" name="Line 19"/>
            <p:cNvSpPr/>
            <p:nvPr/>
          </p:nvSpPr>
          <p:spPr>
            <a:xfrm>
              <a:off x="3076920" y="2709000"/>
              <a:ext cx="400680" cy="4006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5" name="CustomShape 20"/>
          <p:cNvSpPr/>
          <p:nvPr/>
        </p:nvSpPr>
        <p:spPr>
          <a:xfrm>
            <a:off x="7872840" y="1848240"/>
            <a:ext cx="143856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Oval distortion 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of the finish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56" name="Group 21"/>
          <p:cNvGrpSpPr/>
          <p:nvPr/>
        </p:nvGrpSpPr>
        <p:grpSpPr>
          <a:xfrm>
            <a:off x="6508440" y="2392200"/>
            <a:ext cx="2690640" cy="400320"/>
            <a:chOff x="6508440" y="2392200"/>
            <a:chExt cx="2690640" cy="400320"/>
          </a:xfrm>
        </p:grpSpPr>
        <p:sp>
          <p:nvSpPr>
            <p:cNvPr id="357" name="Line 22"/>
            <p:cNvSpPr/>
            <p:nvPr/>
          </p:nvSpPr>
          <p:spPr>
            <a:xfrm flipH="1">
              <a:off x="6964560" y="2392200"/>
              <a:ext cx="223452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58" name="Line 23"/>
            <p:cNvSpPr/>
            <p:nvPr/>
          </p:nvSpPr>
          <p:spPr>
            <a:xfrm flipH="1">
              <a:off x="6508440" y="2392200"/>
              <a:ext cx="455760" cy="40032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59" name="CustomShape 24"/>
          <p:cNvSpPr/>
          <p:nvPr/>
        </p:nvSpPr>
        <p:spPr>
          <a:xfrm>
            <a:off x="4003560" y="5574960"/>
            <a:ext cx="111852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Residual oil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60" name="Group 25"/>
          <p:cNvGrpSpPr/>
          <p:nvPr/>
        </p:nvGrpSpPr>
        <p:grpSpPr>
          <a:xfrm>
            <a:off x="4079880" y="5506920"/>
            <a:ext cx="1896840" cy="443520"/>
            <a:chOff x="4079880" y="5506920"/>
            <a:chExt cx="1896840" cy="443520"/>
          </a:xfrm>
        </p:grpSpPr>
        <p:sp>
          <p:nvSpPr>
            <p:cNvPr id="361" name="Line 26"/>
            <p:cNvSpPr/>
            <p:nvPr/>
          </p:nvSpPr>
          <p:spPr>
            <a:xfrm>
              <a:off x="4079880" y="5950440"/>
              <a:ext cx="149652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2" name="Line 27"/>
            <p:cNvSpPr/>
            <p:nvPr/>
          </p:nvSpPr>
          <p:spPr>
            <a:xfrm flipV="1">
              <a:off x="5576400" y="5506920"/>
              <a:ext cx="400320" cy="44352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63" name="CustomShape 28"/>
          <p:cNvSpPr/>
          <p:nvPr/>
        </p:nvSpPr>
        <p:spPr>
          <a:xfrm>
            <a:off x="6733800" y="146880"/>
            <a:ext cx="126936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Material flaw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64" name="Group 29"/>
          <p:cNvGrpSpPr/>
          <p:nvPr/>
        </p:nvGrpSpPr>
        <p:grpSpPr>
          <a:xfrm>
            <a:off x="5776560" y="474480"/>
            <a:ext cx="2158920" cy="400320"/>
            <a:chOff x="5776560" y="474480"/>
            <a:chExt cx="2158920" cy="400320"/>
          </a:xfrm>
        </p:grpSpPr>
        <p:sp>
          <p:nvSpPr>
            <p:cNvPr id="365" name="Line 30"/>
            <p:cNvSpPr/>
            <p:nvPr/>
          </p:nvSpPr>
          <p:spPr>
            <a:xfrm flipH="1">
              <a:off x="6232320" y="474480"/>
              <a:ext cx="170316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66" name="Line 31"/>
            <p:cNvSpPr/>
            <p:nvPr/>
          </p:nvSpPr>
          <p:spPr>
            <a:xfrm flipH="1">
              <a:off x="5776560" y="474480"/>
              <a:ext cx="455760" cy="40032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67" name="CustomShape 32"/>
          <p:cNvSpPr/>
          <p:nvPr/>
        </p:nvSpPr>
        <p:spPr>
          <a:xfrm>
            <a:off x="8951400" y="1154520"/>
            <a:ext cx="123732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Dents in the 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flanged edge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368" name="Group 33"/>
          <p:cNvGrpSpPr/>
          <p:nvPr/>
        </p:nvGrpSpPr>
        <p:grpSpPr>
          <a:xfrm>
            <a:off x="7968960" y="1417680"/>
            <a:ext cx="2158920" cy="352440"/>
            <a:chOff x="7968960" y="1417680"/>
            <a:chExt cx="2158920" cy="352440"/>
          </a:xfrm>
        </p:grpSpPr>
        <p:sp>
          <p:nvSpPr>
            <p:cNvPr id="369" name="Line 34"/>
            <p:cNvSpPr/>
            <p:nvPr/>
          </p:nvSpPr>
          <p:spPr>
            <a:xfrm flipH="1">
              <a:off x="8424720" y="1770120"/>
              <a:ext cx="170316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70" name="Line 35"/>
            <p:cNvSpPr/>
            <p:nvPr/>
          </p:nvSpPr>
          <p:spPr>
            <a:xfrm flipH="1" flipV="1">
              <a:off x="7968960" y="1417680"/>
              <a:ext cx="455760" cy="35244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8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460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detecting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faults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373" name="Grafik 4"/>
          <p:cNvPicPr/>
          <p:nvPr/>
        </p:nvPicPr>
        <p:blipFill>
          <a:blip r:embed="rId2"/>
          <a:srcRect l="9897" r="10597"/>
          <a:stretch/>
        </p:blipFill>
        <p:spPr>
          <a:xfrm>
            <a:off x="3421080" y="384840"/>
            <a:ext cx="5347800" cy="5046840"/>
          </a:xfrm>
          <a:prstGeom prst="rect">
            <a:avLst/>
          </a:prstGeom>
          <a:ln>
            <a:noFill/>
          </a:ln>
        </p:spPr>
      </p:pic>
      <p:sp>
        <p:nvSpPr>
          <p:cNvPr id="374" name="CustomShape 3"/>
          <p:cNvSpPr/>
          <p:nvPr/>
        </p:nvSpPr>
        <p:spPr>
          <a:xfrm>
            <a:off x="3324240" y="5433840"/>
            <a:ext cx="18943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Evaluation </a:t>
            </a:r>
            <a:r>
              <a:rPr lang="de-DE" sz="1800" b="1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picture</a:t>
            </a:r>
            <a:endParaRPr lang="de-DE" sz="1800" b="0" strike="noStrike" spc="-1" dirty="0">
              <a:latin typeface="Arial"/>
            </a:endParaRPr>
          </a:p>
        </p:txBody>
      </p:sp>
      <p:sp>
        <p:nvSpPr>
          <p:cNvPr id="6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CustomShape 1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7" name="CustomShape 3"/>
          <p:cNvSpPr/>
          <p:nvPr/>
        </p:nvSpPr>
        <p:spPr>
          <a:xfrm>
            <a:off x="7970006" y="3065400"/>
            <a:ext cx="4008190" cy="20298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The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evaluation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software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searches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for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structures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on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inside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of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can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.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Good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structures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taught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during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commissioning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.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Structures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like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dents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evaluated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faulty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structures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and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marked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red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the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evaluation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picture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 panose="020F0502020204030204" pitchFamily="34" charset="0"/>
                <a:ea typeface="DejaVu Sans"/>
                <a:cs typeface="Calibri" panose="020F0502020204030204" pitchFamily="34" charset="0"/>
              </a:rPr>
              <a:t>.</a:t>
            </a:r>
            <a:endParaRPr lang="de-DE" sz="18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78" name="Grafik 9"/>
          <p:cNvPicPr/>
          <p:nvPr/>
        </p:nvPicPr>
        <p:blipFill>
          <a:blip r:embed="rId2"/>
          <a:stretch/>
        </p:blipFill>
        <p:spPr>
          <a:xfrm>
            <a:off x="1548720" y="1689120"/>
            <a:ext cx="2503800" cy="3917880"/>
          </a:xfrm>
          <a:prstGeom prst="rect">
            <a:avLst/>
          </a:prstGeom>
          <a:ln>
            <a:noFill/>
          </a:ln>
        </p:spPr>
      </p:pic>
      <p:sp>
        <p:nvSpPr>
          <p:cNvPr id="379" name="CustomShape 4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detecting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deformations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380" name="Grafik 3"/>
          <p:cNvPicPr/>
          <p:nvPr/>
        </p:nvPicPr>
        <p:blipFill>
          <a:blip r:embed="rId3"/>
          <a:stretch/>
        </p:blipFill>
        <p:spPr>
          <a:xfrm>
            <a:off x="4681800" y="612360"/>
            <a:ext cx="2785320" cy="2280240"/>
          </a:xfrm>
          <a:prstGeom prst="rect">
            <a:avLst/>
          </a:prstGeom>
          <a:ln>
            <a:noFill/>
          </a:ln>
        </p:spPr>
      </p:pic>
      <p:pic>
        <p:nvPicPr>
          <p:cNvPr id="381" name="Grafik 4"/>
          <p:cNvPicPr/>
          <p:nvPr/>
        </p:nvPicPr>
        <p:blipFill>
          <a:blip r:embed="rId4"/>
          <a:stretch/>
        </p:blipFill>
        <p:spPr>
          <a:xfrm>
            <a:off x="4681800" y="3065400"/>
            <a:ext cx="2785320" cy="2280240"/>
          </a:xfrm>
          <a:prstGeom prst="rect">
            <a:avLst/>
          </a:prstGeom>
          <a:ln>
            <a:noFill/>
          </a:ln>
        </p:spPr>
      </p:pic>
      <p:sp>
        <p:nvSpPr>
          <p:cNvPr id="382" name="CustomShape 5"/>
          <p:cNvSpPr/>
          <p:nvPr/>
        </p:nvSpPr>
        <p:spPr>
          <a:xfrm>
            <a:off x="4589640" y="5357520"/>
            <a:ext cx="18943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picture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10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ustomShape 1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85" name="Grafik 11"/>
          <p:cNvPicPr/>
          <p:nvPr/>
        </p:nvPicPr>
        <p:blipFill>
          <a:blip r:embed="rId2"/>
          <a:stretch/>
        </p:blipFill>
        <p:spPr>
          <a:xfrm>
            <a:off x="1548720" y="3102840"/>
            <a:ext cx="2503800" cy="2503800"/>
          </a:xfrm>
          <a:prstGeom prst="rect">
            <a:avLst/>
          </a:prstGeom>
          <a:ln>
            <a:noFill/>
          </a:ln>
        </p:spPr>
      </p:pic>
      <p:sp>
        <p:nvSpPr>
          <p:cNvPr id="386" name="CustomShape 3"/>
          <p:cNvSpPr/>
          <p:nvPr/>
        </p:nvSpPr>
        <p:spPr>
          <a:xfrm>
            <a:off x="7561080" y="3002040"/>
            <a:ext cx="4740698" cy="258386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software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searches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for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objects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using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evaluation</a:t>
            </a:r>
            <a:r>
              <a:rPr lang="de-DE" sz="18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.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Objects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representing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foreign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objects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are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marked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in red.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example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on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left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evaluation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diagram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shows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,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that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software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distinguishes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between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real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foreign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objects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(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red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)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and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reflections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of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dirt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in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can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sidewall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 (</a:t>
            </a:r>
            <a:r>
              <a:rPr lang="de-DE" sz="18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green</a:t>
            </a:r>
            <a:r>
              <a:rPr lang="de-DE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).</a:t>
            </a:r>
            <a:endParaRPr lang="de-DE" sz="1800" b="0" strike="noStrike" spc="-1" dirty="0">
              <a:latin typeface="Arial"/>
            </a:endParaRPr>
          </a:p>
        </p:txBody>
      </p:sp>
      <p:sp>
        <p:nvSpPr>
          <p:cNvPr id="387" name="CustomShape 4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detecting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dirt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and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foreign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objects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388" name="Grafik 21"/>
          <p:cNvPicPr/>
          <p:nvPr/>
        </p:nvPicPr>
        <p:blipFill>
          <a:blip r:embed="rId3"/>
          <a:stretch/>
        </p:blipFill>
        <p:spPr>
          <a:xfrm>
            <a:off x="4681800" y="621000"/>
            <a:ext cx="2785320" cy="2280240"/>
          </a:xfrm>
          <a:prstGeom prst="rect">
            <a:avLst/>
          </a:prstGeom>
          <a:ln>
            <a:noFill/>
          </a:ln>
        </p:spPr>
      </p:pic>
      <p:pic>
        <p:nvPicPr>
          <p:cNvPr id="389" name="Grafik 23"/>
          <p:cNvPicPr/>
          <p:nvPr/>
        </p:nvPicPr>
        <p:blipFill>
          <a:blip r:embed="rId4"/>
          <a:stretch/>
        </p:blipFill>
        <p:spPr>
          <a:xfrm>
            <a:off x="4681800" y="3065400"/>
            <a:ext cx="2785320" cy="2280240"/>
          </a:xfrm>
          <a:prstGeom prst="rect">
            <a:avLst/>
          </a:prstGeom>
          <a:ln>
            <a:noFill/>
          </a:ln>
        </p:spPr>
      </p:pic>
      <p:sp>
        <p:nvSpPr>
          <p:cNvPr id="390" name="CustomShape 5"/>
          <p:cNvSpPr/>
          <p:nvPr/>
        </p:nvSpPr>
        <p:spPr>
          <a:xfrm>
            <a:off x="4589640" y="5357520"/>
            <a:ext cx="18943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picture</a:t>
            </a:r>
            <a:endParaRPr lang="de-DE" sz="1800" b="0" strike="noStrike" spc="-1">
              <a:latin typeface="Arial"/>
            </a:endParaRPr>
          </a:p>
        </p:txBody>
      </p:sp>
      <p:pic>
        <p:nvPicPr>
          <p:cNvPr id="391" name="Grafik 25"/>
          <p:cNvPicPr/>
          <p:nvPr/>
        </p:nvPicPr>
        <p:blipFill>
          <a:blip r:embed="rId5"/>
          <a:stretch/>
        </p:blipFill>
        <p:spPr>
          <a:xfrm>
            <a:off x="8928360" y="1520640"/>
            <a:ext cx="2651760" cy="959760"/>
          </a:xfrm>
          <a:prstGeom prst="rect">
            <a:avLst/>
          </a:prstGeom>
          <a:ln>
            <a:noFill/>
          </a:ln>
        </p:spPr>
      </p:pic>
      <p:sp>
        <p:nvSpPr>
          <p:cNvPr id="392" name="CustomShape 6"/>
          <p:cNvSpPr/>
          <p:nvPr/>
        </p:nvSpPr>
        <p:spPr>
          <a:xfrm>
            <a:off x="8850960" y="2502000"/>
            <a:ext cx="15998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diagram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12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2898" y="607535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395" name="Grafik 7"/>
          <p:cNvPicPr/>
          <p:nvPr/>
        </p:nvPicPr>
        <p:blipFill>
          <a:blip r:embed="rId2"/>
          <a:stretch/>
        </p:blipFill>
        <p:spPr>
          <a:xfrm>
            <a:off x="1376280" y="3192120"/>
            <a:ext cx="2520720" cy="2520720"/>
          </a:xfrm>
          <a:prstGeom prst="rect">
            <a:avLst/>
          </a:prstGeom>
          <a:ln>
            <a:noFill/>
          </a:ln>
        </p:spPr>
      </p:pic>
      <p:sp>
        <p:nvSpPr>
          <p:cNvPr id="396" name="CustomShape 3"/>
          <p:cNvSpPr/>
          <p:nvPr/>
        </p:nvSpPr>
        <p:spPr>
          <a:xfrm>
            <a:off x="469440" y="947520"/>
            <a:ext cx="4210200" cy="255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The evaluation software scans the circular structure of the flange to find deviations. </a:t>
            </a:r>
            <a:endParaRPr lang="de-DE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They are market with a red arrow if the deviations exceed a threshold.</a:t>
            </a:r>
            <a:endParaRPr lang="de-DE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Additionally the ovality of the flange is </a:t>
            </a:r>
            <a:endParaRPr lang="de-DE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checked. The can is detected as faulty if it deviates too much from the average and exceeds a threshold.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397" name="CustomShape 4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–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checking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the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flange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398" name="Grafik 19"/>
          <p:cNvPicPr/>
          <p:nvPr/>
        </p:nvPicPr>
        <p:blipFill>
          <a:blip r:embed="rId3"/>
          <a:stretch/>
        </p:blipFill>
        <p:spPr>
          <a:xfrm>
            <a:off x="8096040" y="3044520"/>
            <a:ext cx="2785320" cy="2280240"/>
          </a:xfrm>
          <a:prstGeom prst="rect">
            <a:avLst/>
          </a:prstGeom>
          <a:ln>
            <a:noFill/>
          </a:ln>
        </p:spPr>
      </p:pic>
      <p:pic>
        <p:nvPicPr>
          <p:cNvPr id="399" name="Grafik 21"/>
          <p:cNvPicPr/>
          <p:nvPr/>
        </p:nvPicPr>
        <p:blipFill>
          <a:blip r:embed="rId4"/>
          <a:stretch/>
        </p:blipFill>
        <p:spPr>
          <a:xfrm>
            <a:off x="4681800" y="3048120"/>
            <a:ext cx="2785320" cy="2280240"/>
          </a:xfrm>
          <a:prstGeom prst="rect">
            <a:avLst/>
          </a:prstGeom>
          <a:ln>
            <a:noFill/>
          </a:ln>
        </p:spPr>
      </p:pic>
      <p:sp>
        <p:nvSpPr>
          <p:cNvPr id="400" name="CustomShape 5"/>
          <p:cNvSpPr/>
          <p:nvPr/>
        </p:nvSpPr>
        <p:spPr>
          <a:xfrm>
            <a:off x="4589640" y="5357520"/>
            <a:ext cx="18943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picture</a:t>
            </a:r>
            <a:endParaRPr lang="de-DE" sz="1800" b="0" strike="noStrike" spc="-1">
              <a:latin typeface="Arial"/>
            </a:endParaRPr>
          </a:p>
        </p:txBody>
      </p:sp>
      <p:pic>
        <p:nvPicPr>
          <p:cNvPr id="401" name="Grafik 27"/>
          <p:cNvPicPr/>
          <p:nvPr/>
        </p:nvPicPr>
        <p:blipFill>
          <a:blip r:embed="rId5"/>
          <a:stretch/>
        </p:blipFill>
        <p:spPr>
          <a:xfrm>
            <a:off x="4607640" y="544320"/>
            <a:ext cx="2920680" cy="2116440"/>
          </a:xfrm>
          <a:prstGeom prst="rect">
            <a:avLst/>
          </a:prstGeom>
          <a:ln>
            <a:noFill/>
          </a:ln>
        </p:spPr>
      </p:pic>
      <p:sp>
        <p:nvSpPr>
          <p:cNvPr id="402" name="CustomShape 6"/>
          <p:cNvSpPr/>
          <p:nvPr/>
        </p:nvSpPr>
        <p:spPr>
          <a:xfrm>
            <a:off x="7996680" y="2594160"/>
            <a:ext cx="1997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diagram</a:t>
            </a:r>
            <a:endParaRPr lang="de-DE" sz="1800" b="0" strike="noStrike" spc="-1">
              <a:latin typeface="Arial"/>
            </a:endParaRPr>
          </a:p>
        </p:txBody>
      </p:sp>
      <p:pic>
        <p:nvPicPr>
          <p:cNvPr id="403" name="Grafik 30"/>
          <p:cNvPicPr/>
          <p:nvPr/>
        </p:nvPicPr>
        <p:blipFill>
          <a:blip r:embed="rId6"/>
          <a:stretch/>
        </p:blipFill>
        <p:spPr>
          <a:xfrm>
            <a:off x="8038800" y="1573560"/>
            <a:ext cx="2903400" cy="1050840"/>
          </a:xfrm>
          <a:prstGeom prst="rect">
            <a:avLst/>
          </a:prstGeom>
          <a:ln>
            <a:noFill/>
          </a:ln>
        </p:spPr>
      </p:pic>
      <p:sp>
        <p:nvSpPr>
          <p:cNvPr id="404" name="CustomShape 7"/>
          <p:cNvSpPr/>
          <p:nvPr/>
        </p:nvSpPr>
        <p:spPr>
          <a:xfrm>
            <a:off x="4601160" y="2594160"/>
            <a:ext cx="1997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diagram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05" name="CustomShape 8"/>
          <p:cNvSpPr/>
          <p:nvPr/>
        </p:nvSpPr>
        <p:spPr>
          <a:xfrm>
            <a:off x="8013960" y="5348160"/>
            <a:ext cx="18943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0000"/>
                </a:solidFill>
                <a:latin typeface="Calibri"/>
                <a:ea typeface="DejaVu Sans"/>
              </a:rPr>
              <a:t>Evaluation picture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15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91905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Detection       accuracy</a:t>
            </a:r>
            <a:endParaRPr lang="de-DE" sz="2700" b="0" strike="noStrike" spc="-1">
              <a:latin typeface="Arial"/>
            </a:endParaRPr>
          </a:p>
        </p:txBody>
      </p:sp>
      <p:sp>
        <p:nvSpPr>
          <p:cNvPr id="407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8" name="CustomShape 3"/>
          <p:cNvSpPr/>
          <p:nvPr/>
        </p:nvSpPr>
        <p:spPr>
          <a:xfrm>
            <a:off x="4408920" y="2325960"/>
            <a:ext cx="378036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Ovality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09" name="CustomShape 4"/>
          <p:cNvSpPr/>
          <p:nvPr/>
        </p:nvSpPr>
        <p:spPr>
          <a:xfrm>
            <a:off x="4408920" y="2773440"/>
            <a:ext cx="378036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Faults in the flange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0" name="CustomShape 5"/>
          <p:cNvSpPr/>
          <p:nvPr/>
        </p:nvSpPr>
        <p:spPr>
          <a:xfrm>
            <a:off x="4408920" y="3221280"/>
            <a:ext cx="378036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Faults on the base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1" name="CustomShape 6"/>
          <p:cNvSpPr/>
          <p:nvPr/>
        </p:nvSpPr>
        <p:spPr>
          <a:xfrm>
            <a:off x="4408920" y="3669120"/>
            <a:ext cx="378036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Dents in the sidewall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2" name="CustomShape 7"/>
          <p:cNvSpPr/>
          <p:nvPr/>
        </p:nvSpPr>
        <p:spPr>
          <a:xfrm>
            <a:off x="4408920" y="4126320"/>
            <a:ext cx="378036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Dirt on the inner sidewall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3" name="CustomShape 8"/>
          <p:cNvSpPr/>
          <p:nvPr/>
        </p:nvSpPr>
        <p:spPr>
          <a:xfrm>
            <a:off x="8222400" y="2325960"/>
            <a:ext cx="1967040" cy="363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+/- 1 mm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4" name="CustomShape 9"/>
          <p:cNvSpPr/>
          <p:nvPr/>
        </p:nvSpPr>
        <p:spPr>
          <a:xfrm>
            <a:off x="8222400" y="2775240"/>
            <a:ext cx="1967040" cy="363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1 x 1 mm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5" name="CustomShape 10"/>
          <p:cNvSpPr/>
          <p:nvPr/>
        </p:nvSpPr>
        <p:spPr>
          <a:xfrm>
            <a:off x="8222400" y="3221280"/>
            <a:ext cx="1967040" cy="363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2 x 2 mm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6" name="CustomShape 11"/>
          <p:cNvSpPr/>
          <p:nvPr/>
        </p:nvSpPr>
        <p:spPr>
          <a:xfrm>
            <a:off x="8222400" y="3669120"/>
            <a:ext cx="1967040" cy="363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app. 3 mm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7" name="CustomShape 12"/>
          <p:cNvSpPr/>
          <p:nvPr/>
        </p:nvSpPr>
        <p:spPr>
          <a:xfrm>
            <a:off x="8222400" y="4128120"/>
            <a:ext cx="1967040" cy="363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app. 2 x 2 x 2 mm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18" name="CustomShape 13"/>
          <p:cNvSpPr/>
          <p:nvPr/>
        </p:nvSpPr>
        <p:spPr>
          <a:xfrm>
            <a:off x="4408920" y="1715400"/>
            <a:ext cx="3780360" cy="5162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800" b="1" strike="noStrike" spc="-1">
                <a:solidFill>
                  <a:srgbClr val="FFFFFF"/>
                </a:solidFill>
                <a:latin typeface="Calibri"/>
                <a:ea typeface="DejaVu Sans"/>
              </a:rPr>
              <a:t>Detection of</a:t>
            </a:r>
            <a:endParaRPr lang="de-DE" sz="2800" b="0" strike="noStrike" spc="-1">
              <a:latin typeface="Arial"/>
            </a:endParaRPr>
          </a:p>
        </p:txBody>
      </p:sp>
      <p:sp>
        <p:nvSpPr>
          <p:cNvPr id="419" name="CustomShape 14"/>
          <p:cNvSpPr/>
          <p:nvPr/>
        </p:nvSpPr>
        <p:spPr>
          <a:xfrm>
            <a:off x="4408920" y="4584960"/>
            <a:ext cx="5780880" cy="3639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False rejection rate &lt; 0.05 %</a:t>
            </a:r>
            <a:endParaRPr lang="de-DE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CustomShape 1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2" name="CustomShape 3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Dividing the can into different areas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423" name="CustomShape 4"/>
          <p:cNvSpPr/>
          <p:nvPr/>
        </p:nvSpPr>
        <p:spPr>
          <a:xfrm>
            <a:off x="4587480" y="5357520"/>
            <a:ext cx="138960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Inspection areas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24" name="CustomShape 5"/>
          <p:cNvSpPr/>
          <p:nvPr/>
        </p:nvSpPr>
        <p:spPr>
          <a:xfrm>
            <a:off x="8013240" y="5348160"/>
            <a:ext cx="17708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Original device image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425" name="Grafik 17"/>
          <p:cNvPicPr/>
          <p:nvPr/>
        </p:nvPicPr>
        <p:blipFill>
          <a:blip r:embed="rId2"/>
          <a:stretch/>
        </p:blipFill>
        <p:spPr>
          <a:xfrm>
            <a:off x="4681800" y="3053520"/>
            <a:ext cx="2785320" cy="2280240"/>
          </a:xfrm>
          <a:prstGeom prst="rect">
            <a:avLst/>
          </a:prstGeom>
          <a:ln>
            <a:noFill/>
          </a:ln>
        </p:spPr>
      </p:pic>
      <p:pic>
        <p:nvPicPr>
          <p:cNvPr id="426" name="Grafik 18"/>
          <p:cNvPicPr/>
          <p:nvPr/>
        </p:nvPicPr>
        <p:blipFill>
          <a:blip r:embed="rId3"/>
          <a:stretch/>
        </p:blipFill>
        <p:spPr>
          <a:xfrm>
            <a:off x="8096040" y="3044520"/>
            <a:ext cx="2785320" cy="2280240"/>
          </a:xfrm>
          <a:prstGeom prst="rect">
            <a:avLst/>
          </a:prstGeom>
          <a:ln>
            <a:noFill/>
          </a:ln>
        </p:spPr>
      </p:pic>
      <p:sp>
        <p:nvSpPr>
          <p:cNvPr id="427" name="CustomShape 6"/>
          <p:cNvSpPr/>
          <p:nvPr/>
        </p:nvSpPr>
        <p:spPr>
          <a:xfrm>
            <a:off x="4688640" y="2112480"/>
            <a:ext cx="226440" cy="22644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</p:sp>
      <p:sp>
        <p:nvSpPr>
          <p:cNvPr id="428" name="CustomShape 7"/>
          <p:cNvSpPr/>
          <p:nvPr/>
        </p:nvSpPr>
        <p:spPr>
          <a:xfrm>
            <a:off x="4681800" y="2491920"/>
            <a:ext cx="226440" cy="2264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</p:sp>
      <p:sp>
        <p:nvSpPr>
          <p:cNvPr id="429" name="CustomShape 8"/>
          <p:cNvSpPr/>
          <p:nvPr/>
        </p:nvSpPr>
        <p:spPr>
          <a:xfrm>
            <a:off x="4688640" y="1736640"/>
            <a:ext cx="226440" cy="22644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</p:sp>
      <p:sp>
        <p:nvSpPr>
          <p:cNvPr id="430" name="CustomShape 9"/>
          <p:cNvSpPr/>
          <p:nvPr/>
        </p:nvSpPr>
        <p:spPr>
          <a:xfrm>
            <a:off x="4688640" y="1360800"/>
            <a:ext cx="226440" cy="22644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</p:sp>
      <p:sp>
        <p:nvSpPr>
          <p:cNvPr id="431" name="CustomShape 10"/>
          <p:cNvSpPr/>
          <p:nvPr/>
        </p:nvSpPr>
        <p:spPr>
          <a:xfrm>
            <a:off x="5089320" y="1355760"/>
            <a:ext cx="81360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A: flange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32" name="CustomShape 11"/>
          <p:cNvSpPr/>
          <p:nvPr/>
        </p:nvSpPr>
        <p:spPr>
          <a:xfrm>
            <a:off x="5088960" y="1755720"/>
            <a:ext cx="9997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B: shoulder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33" name="CustomShape 12"/>
          <p:cNvSpPr/>
          <p:nvPr/>
        </p:nvSpPr>
        <p:spPr>
          <a:xfrm>
            <a:off x="5087160" y="2123640"/>
            <a:ext cx="94608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C: sidewall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34" name="CustomShape 13"/>
          <p:cNvSpPr/>
          <p:nvPr/>
        </p:nvSpPr>
        <p:spPr>
          <a:xfrm>
            <a:off x="5085720" y="2510640"/>
            <a:ext cx="7131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D: base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35" name="CustomShape 14"/>
          <p:cNvSpPr/>
          <p:nvPr/>
        </p:nvSpPr>
        <p:spPr>
          <a:xfrm>
            <a:off x="4584960" y="947520"/>
            <a:ext cx="94608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Can areas: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436" name="Grafik 5"/>
          <p:cNvPicPr/>
          <p:nvPr/>
        </p:nvPicPr>
        <p:blipFill>
          <a:blip r:embed="rId4"/>
          <a:stretch/>
        </p:blipFill>
        <p:spPr>
          <a:xfrm>
            <a:off x="1051740" y="1484162"/>
            <a:ext cx="2479680" cy="3934080"/>
          </a:xfrm>
          <a:prstGeom prst="rect">
            <a:avLst/>
          </a:prstGeom>
          <a:ln>
            <a:noFill/>
          </a:ln>
        </p:spPr>
      </p:pic>
      <p:sp>
        <p:nvSpPr>
          <p:cNvPr id="437" name="CustomShape 15"/>
          <p:cNvSpPr/>
          <p:nvPr/>
        </p:nvSpPr>
        <p:spPr>
          <a:xfrm>
            <a:off x="13121280" y="2033280"/>
            <a:ext cx="16747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Inspektionsbereiche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438" name="CustomShape 16"/>
          <p:cNvSpPr/>
          <p:nvPr/>
        </p:nvSpPr>
        <p:spPr>
          <a:xfrm>
            <a:off x="13165920" y="1579320"/>
            <a:ext cx="15847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1" strike="noStrike" spc="-1">
                <a:solidFill>
                  <a:srgbClr val="000000"/>
                </a:solidFill>
                <a:latin typeface="Calibri"/>
                <a:ea typeface="DejaVu Sans"/>
              </a:rPr>
              <a:t>Original Gerätebild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21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canLine</a:t>
            </a:r>
            <a:r>
              <a:rPr lang="de-DE" sz="2600" b="1" i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260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1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 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–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structure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Verdana"/>
              </a:rPr>
              <a:t>modules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441" name="Grafik 3"/>
          <p:cNvPicPr/>
          <p:nvPr/>
        </p:nvPicPr>
        <p:blipFill>
          <a:blip r:embed="rId2"/>
          <a:stretch/>
        </p:blipFill>
        <p:spPr>
          <a:xfrm>
            <a:off x="649800" y="1548000"/>
            <a:ext cx="5157720" cy="4120920"/>
          </a:xfrm>
          <a:prstGeom prst="rect">
            <a:avLst/>
          </a:prstGeom>
          <a:ln>
            <a:noFill/>
          </a:ln>
        </p:spPr>
      </p:pic>
      <p:grpSp>
        <p:nvGrpSpPr>
          <p:cNvPr id="442" name="Group 3"/>
          <p:cNvGrpSpPr/>
          <p:nvPr/>
        </p:nvGrpSpPr>
        <p:grpSpPr>
          <a:xfrm>
            <a:off x="3377160" y="1031400"/>
            <a:ext cx="381240" cy="1805040"/>
            <a:chOff x="3377160" y="1031400"/>
            <a:chExt cx="381240" cy="1805040"/>
          </a:xfrm>
        </p:grpSpPr>
        <p:sp>
          <p:nvSpPr>
            <p:cNvPr id="443" name="Line 4"/>
            <p:cNvSpPr/>
            <p:nvPr/>
          </p:nvSpPr>
          <p:spPr>
            <a:xfrm>
              <a:off x="3758400" y="1031400"/>
              <a:ext cx="0" cy="14238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4" name="Line 5"/>
            <p:cNvSpPr/>
            <p:nvPr/>
          </p:nvSpPr>
          <p:spPr>
            <a:xfrm flipH="1">
              <a:off x="3377160" y="2455200"/>
              <a:ext cx="381240" cy="38124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45" name="Group 6"/>
          <p:cNvGrpSpPr/>
          <p:nvPr/>
        </p:nvGrpSpPr>
        <p:grpSpPr>
          <a:xfrm>
            <a:off x="2530440" y="1322280"/>
            <a:ext cx="465840" cy="1805040"/>
            <a:chOff x="2530440" y="1322280"/>
            <a:chExt cx="465840" cy="1805040"/>
          </a:xfrm>
        </p:grpSpPr>
        <p:sp>
          <p:nvSpPr>
            <p:cNvPr id="446" name="Line 7"/>
            <p:cNvSpPr/>
            <p:nvPr/>
          </p:nvSpPr>
          <p:spPr>
            <a:xfrm>
              <a:off x="2530440" y="1322280"/>
              <a:ext cx="0" cy="14241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47" name="Line 8"/>
            <p:cNvSpPr/>
            <p:nvPr/>
          </p:nvSpPr>
          <p:spPr>
            <a:xfrm>
              <a:off x="2530440" y="2746440"/>
              <a:ext cx="465840" cy="3808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pic>
        <p:nvPicPr>
          <p:cNvPr id="448" name="Grafik 10"/>
          <p:cNvPicPr/>
          <p:nvPr/>
        </p:nvPicPr>
        <p:blipFill>
          <a:blip r:embed="rId3"/>
          <a:stretch/>
        </p:blipFill>
        <p:spPr>
          <a:xfrm>
            <a:off x="4758840" y="4742280"/>
            <a:ext cx="575280" cy="654840"/>
          </a:xfrm>
          <a:prstGeom prst="rect">
            <a:avLst/>
          </a:prstGeom>
          <a:ln>
            <a:noFill/>
          </a:ln>
        </p:spPr>
      </p:pic>
      <p:pic>
        <p:nvPicPr>
          <p:cNvPr id="449" name="Grafik 11"/>
          <p:cNvPicPr/>
          <p:nvPr/>
        </p:nvPicPr>
        <p:blipFill>
          <a:blip r:embed="rId4"/>
          <a:stretch/>
        </p:blipFill>
        <p:spPr>
          <a:xfrm>
            <a:off x="3335760" y="384840"/>
            <a:ext cx="842040" cy="1267200"/>
          </a:xfrm>
          <a:prstGeom prst="rect">
            <a:avLst/>
          </a:prstGeom>
          <a:ln>
            <a:noFill/>
          </a:ln>
        </p:spPr>
      </p:pic>
      <p:pic>
        <p:nvPicPr>
          <p:cNvPr id="450" name="Grafik 12"/>
          <p:cNvPicPr/>
          <p:nvPr/>
        </p:nvPicPr>
        <p:blipFill>
          <a:blip r:embed="rId5"/>
          <a:srcRect l="9887" r="10603"/>
          <a:stretch/>
        </p:blipFill>
        <p:spPr>
          <a:xfrm>
            <a:off x="1923120" y="861120"/>
            <a:ext cx="1240920" cy="11710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51" name="Grafik 13"/>
          <p:cNvPicPr/>
          <p:nvPr/>
        </p:nvPicPr>
        <p:blipFill>
          <a:blip r:embed="rId6"/>
          <a:stretch/>
        </p:blipFill>
        <p:spPr>
          <a:xfrm>
            <a:off x="6538320" y="9720"/>
            <a:ext cx="3004200" cy="3666240"/>
          </a:xfrm>
          <a:prstGeom prst="rect">
            <a:avLst/>
          </a:prstGeom>
          <a:ln>
            <a:noFill/>
          </a:ln>
        </p:spPr>
      </p:pic>
      <p:pic>
        <p:nvPicPr>
          <p:cNvPr id="452" name="Grafik 14"/>
          <p:cNvPicPr/>
          <p:nvPr/>
        </p:nvPicPr>
        <p:blipFill>
          <a:blip r:embed="rId7"/>
          <a:stretch/>
        </p:blipFill>
        <p:spPr>
          <a:xfrm>
            <a:off x="8962920" y="2050560"/>
            <a:ext cx="4141080" cy="4112280"/>
          </a:xfrm>
          <a:prstGeom prst="rect">
            <a:avLst/>
          </a:prstGeom>
          <a:ln>
            <a:noFill/>
          </a:ln>
        </p:spPr>
      </p:pic>
      <p:sp>
        <p:nvSpPr>
          <p:cNvPr id="453" name="CustomShape 9"/>
          <p:cNvSpPr/>
          <p:nvPr/>
        </p:nvSpPr>
        <p:spPr>
          <a:xfrm>
            <a:off x="9682920" y="1674360"/>
            <a:ext cx="236664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Top-down camera 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at the terminal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454" name="Group 10"/>
          <p:cNvGrpSpPr/>
          <p:nvPr/>
        </p:nvGrpSpPr>
        <p:grpSpPr>
          <a:xfrm>
            <a:off x="9705960" y="1843920"/>
            <a:ext cx="484560" cy="1804680"/>
            <a:chOff x="9705960" y="1843920"/>
            <a:chExt cx="484560" cy="1804680"/>
          </a:xfrm>
        </p:grpSpPr>
        <p:sp>
          <p:nvSpPr>
            <p:cNvPr id="455" name="Line 11"/>
            <p:cNvSpPr/>
            <p:nvPr/>
          </p:nvSpPr>
          <p:spPr>
            <a:xfrm>
              <a:off x="9705960" y="1843920"/>
              <a:ext cx="0" cy="14238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6" name="Line 12"/>
            <p:cNvSpPr/>
            <p:nvPr/>
          </p:nvSpPr>
          <p:spPr>
            <a:xfrm>
              <a:off x="9705960" y="3267720"/>
              <a:ext cx="484560" cy="3808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457" name="Group 13"/>
          <p:cNvGrpSpPr/>
          <p:nvPr/>
        </p:nvGrpSpPr>
        <p:grpSpPr>
          <a:xfrm>
            <a:off x="7860960" y="1435320"/>
            <a:ext cx="1805040" cy="380880"/>
            <a:chOff x="7860960" y="1435320"/>
            <a:chExt cx="1805040" cy="380880"/>
          </a:xfrm>
        </p:grpSpPr>
        <p:sp>
          <p:nvSpPr>
            <p:cNvPr id="458" name="Line 14"/>
            <p:cNvSpPr/>
            <p:nvPr/>
          </p:nvSpPr>
          <p:spPr>
            <a:xfrm flipH="1">
              <a:off x="8241840" y="1816200"/>
              <a:ext cx="142416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59" name="Line 15"/>
            <p:cNvSpPr/>
            <p:nvPr/>
          </p:nvSpPr>
          <p:spPr>
            <a:xfrm flipH="1" flipV="1">
              <a:off x="7860960" y="1435320"/>
              <a:ext cx="380880" cy="3808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60" name="CustomShape 16"/>
          <p:cNvSpPr/>
          <p:nvPr/>
        </p:nvSpPr>
        <p:spPr>
          <a:xfrm>
            <a:off x="8242200" y="4497840"/>
            <a:ext cx="160164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Inner shoulder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inspection</a:t>
            </a:r>
            <a:endParaRPr lang="de-DE" sz="1600" b="0" strike="noStrike" spc="-1">
              <a:latin typeface="Arial"/>
            </a:endParaRPr>
          </a:p>
        </p:txBody>
      </p:sp>
      <p:grpSp>
        <p:nvGrpSpPr>
          <p:cNvPr id="461" name="Group 17"/>
          <p:cNvGrpSpPr/>
          <p:nvPr/>
        </p:nvGrpSpPr>
        <p:grpSpPr>
          <a:xfrm>
            <a:off x="9295560" y="3933720"/>
            <a:ext cx="1805040" cy="465480"/>
            <a:chOff x="9295560" y="3933720"/>
            <a:chExt cx="1805040" cy="465480"/>
          </a:xfrm>
        </p:grpSpPr>
        <p:sp>
          <p:nvSpPr>
            <p:cNvPr id="462" name="Line 18"/>
            <p:cNvSpPr/>
            <p:nvPr/>
          </p:nvSpPr>
          <p:spPr>
            <a:xfrm flipH="1">
              <a:off x="9676440" y="3933720"/>
              <a:ext cx="1424160" cy="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3" name="Line 19"/>
            <p:cNvSpPr/>
            <p:nvPr/>
          </p:nvSpPr>
          <p:spPr>
            <a:xfrm flipH="1">
              <a:off x="9295560" y="3933720"/>
              <a:ext cx="380880" cy="4654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64" name="CustomShape 20"/>
          <p:cNvSpPr/>
          <p:nvPr/>
        </p:nvSpPr>
        <p:spPr>
          <a:xfrm>
            <a:off x="5336280" y="4913640"/>
            <a:ext cx="226332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Flexibly</a:t>
            </a:r>
            <a:r>
              <a:rPr lang="de-DE" sz="16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lang="de-DE" sz="16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positionable</a:t>
            </a:r>
            <a:endParaRPr lang="de-DE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top-down </a:t>
            </a:r>
            <a:r>
              <a:rPr lang="de-DE" sz="1600" b="0" strike="noStrike" spc="-1" dirty="0" err="1">
                <a:solidFill>
                  <a:srgbClr val="000000"/>
                </a:solidFill>
                <a:latin typeface="Arial"/>
                <a:ea typeface="DejaVu Sans"/>
              </a:rPr>
              <a:t>camera</a:t>
            </a:r>
            <a:endParaRPr lang="de-DE" sz="1600" b="0" strike="noStrike" spc="-1" dirty="0">
              <a:latin typeface="Arial"/>
            </a:endParaRPr>
          </a:p>
        </p:txBody>
      </p:sp>
      <p:pic>
        <p:nvPicPr>
          <p:cNvPr id="465" name="Grafik 29"/>
          <p:cNvPicPr/>
          <p:nvPr/>
        </p:nvPicPr>
        <p:blipFill>
          <a:blip r:embed="rId8"/>
          <a:stretch/>
        </p:blipFill>
        <p:spPr>
          <a:xfrm>
            <a:off x="5447160" y="4345920"/>
            <a:ext cx="251280" cy="394200"/>
          </a:xfrm>
          <a:prstGeom prst="rect">
            <a:avLst/>
          </a:prstGeom>
          <a:ln>
            <a:noFill/>
          </a:ln>
        </p:spPr>
      </p:pic>
      <p:pic>
        <p:nvPicPr>
          <p:cNvPr id="466" name="Grafik 30"/>
          <p:cNvPicPr/>
          <p:nvPr/>
        </p:nvPicPr>
        <p:blipFill>
          <a:blip r:embed="rId9"/>
          <a:stretch/>
        </p:blipFill>
        <p:spPr>
          <a:xfrm>
            <a:off x="8981280" y="4140360"/>
            <a:ext cx="355320" cy="355320"/>
          </a:xfrm>
          <a:prstGeom prst="rect">
            <a:avLst/>
          </a:prstGeom>
          <a:ln>
            <a:noFill/>
          </a:ln>
        </p:spPr>
      </p:pic>
      <p:sp>
        <p:nvSpPr>
          <p:cNvPr id="467" name="CustomShape 21"/>
          <p:cNvSpPr/>
          <p:nvPr/>
        </p:nvSpPr>
        <p:spPr>
          <a:xfrm>
            <a:off x="4169160" y="1366560"/>
            <a:ext cx="184860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Top-down camera </a:t>
            </a:r>
            <a:endParaRPr lang="de-DE" sz="1600" b="0" strike="noStrike" spc="-1">
              <a:latin typeface="Arial"/>
            </a:endParaRPr>
          </a:p>
        </p:txBody>
      </p:sp>
      <p:sp>
        <p:nvSpPr>
          <p:cNvPr id="468" name="CustomShape 22"/>
          <p:cNvSpPr/>
          <p:nvPr/>
        </p:nvSpPr>
        <p:spPr>
          <a:xfrm>
            <a:off x="293400" y="1538640"/>
            <a:ext cx="163440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Inner shoulder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Arial"/>
                <a:ea typeface="DejaVu Sans"/>
              </a:rPr>
              <a:t>inspection</a:t>
            </a:r>
            <a:endParaRPr lang="de-DE" sz="1600" b="0" strike="noStrike" spc="-1">
              <a:latin typeface="Arial"/>
            </a:endParaRPr>
          </a:p>
        </p:txBody>
      </p:sp>
      <p:sp>
        <p:nvSpPr>
          <p:cNvPr id="32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EMPTY CAN 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91905"/>
            <a:ext cx="1405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Periphery</a:t>
            </a:r>
            <a:endParaRPr lang="de-DE" sz="2700" b="0" strike="noStrike" spc="-1">
              <a:latin typeface="Arial"/>
            </a:endParaRPr>
          </a:p>
        </p:txBody>
      </p:sp>
      <p:sp>
        <p:nvSpPr>
          <p:cNvPr id="470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1" name="Grafik 5"/>
          <p:cNvPicPr/>
          <p:nvPr/>
        </p:nvPicPr>
        <p:blipFill>
          <a:blip r:embed="rId3"/>
          <a:stretch/>
        </p:blipFill>
        <p:spPr>
          <a:xfrm>
            <a:off x="3987360" y="1349280"/>
            <a:ext cx="7640640" cy="3376080"/>
          </a:xfrm>
          <a:prstGeom prst="rect">
            <a:avLst/>
          </a:prstGeom>
          <a:ln>
            <a:noFill/>
          </a:ln>
        </p:spPr>
      </p:pic>
      <p:sp>
        <p:nvSpPr>
          <p:cNvPr id="472" name="CustomShape 3"/>
          <p:cNvSpPr/>
          <p:nvPr/>
        </p:nvSpPr>
        <p:spPr>
          <a:xfrm>
            <a:off x="3987360" y="4727160"/>
            <a:ext cx="7242480" cy="1198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 reliable rejection of all the faulty cans from the production flow is carried out by the HEUFT </a:t>
            </a:r>
            <a:r>
              <a:rPr lang="en-US" sz="1800" b="0" i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pusher</a:t>
            </a:r>
            <a:r>
              <a:rPr lang="en-US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.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Additionally a vacuum conveyor can be installed and provided by HEUFT </a:t>
            </a:r>
            <a:endParaRPr lang="en-US" sz="1800" b="0" strike="noStrike" spc="-1" dirty="0" smtClean="0">
              <a:solidFill>
                <a:srgbClr val="000000"/>
              </a:solidFill>
              <a:latin typeface="Calibri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to </a:t>
            </a:r>
            <a:r>
              <a:rPr lang="en-US" sz="18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ensure the stable and reliable transport of the empty cans.</a:t>
            </a:r>
            <a:endParaRPr lang="de-DE" sz="1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-1"/>
            <a:ext cx="3332747" cy="68506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000" dirty="0" smtClean="0"/>
          </a:p>
        </p:txBody>
      </p:sp>
      <p:sp>
        <p:nvSpPr>
          <p:cNvPr id="2" name="Textplatzhalter 2"/>
          <p:cNvSpPr txBox="1">
            <a:spLocks/>
          </p:cNvSpPr>
          <p:nvPr/>
        </p:nvSpPr>
        <p:spPr>
          <a:xfrm>
            <a:off x="195385" y="3263561"/>
            <a:ext cx="3332747" cy="486228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</a:t>
            </a: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all </a:t>
            </a:r>
            <a:r>
              <a:rPr lang="de-DE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around</a:t>
            </a: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/>
          <a:stretch/>
        </p:blipFill>
        <p:spPr>
          <a:xfrm>
            <a:off x="3723517" y="1015999"/>
            <a:ext cx="6839927" cy="499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24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CustomShape 1"/>
          <p:cNvSpPr/>
          <p:nvPr/>
        </p:nvSpPr>
        <p:spPr>
          <a:xfrm rot="2700000">
            <a:off x="591156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4" name="CustomShape 2"/>
          <p:cNvSpPr/>
          <p:nvPr/>
        </p:nvSpPr>
        <p:spPr>
          <a:xfrm rot="2700000">
            <a:off x="224784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5" name="CustomShape 3"/>
          <p:cNvSpPr/>
          <p:nvPr/>
        </p:nvSpPr>
        <p:spPr>
          <a:xfrm rot="2700000">
            <a:off x="957492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76" name="Grafik 32"/>
          <p:cNvPicPr/>
          <p:nvPr/>
        </p:nvPicPr>
        <p:blipFill>
          <a:blip r:embed="rId2"/>
          <a:stretch/>
        </p:blipFill>
        <p:spPr>
          <a:xfrm>
            <a:off x="1789920" y="1031400"/>
            <a:ext cx="1208160" cy="2558880"/>
          </a:xfrm>
          <a:prstGeom prst="rect">
            <a:avLst/>
          </a:prstGeom>
          <a:ln>
            <a:noFill/>
          </a:ln>
        </p:spPr>
      </p:pic>
      <p:pic>
        <p:nvPicPr>
          <p:cNvPr id="477" name="Grafik 33"/>
          <p:cNvPicPr/>
          <p:nvPr/>
        </p:nvPicPr>
        <p:blipFill>
          <a:blip r:embed="rId3"/>
          <a:stretch/>
        </p:blipFill>
        <p:spPr>
          <a:xfrm>
            <a:off x="5242320" y="1201680"/>
            <a:ext cx="1616040" cy="2386800"/>
          </a:xfrm>
          <a:prstGeom prst="rect">
            <a:avLst/>
          </a:prstGeom>
          <a:ln>
            <a:noFill/>
          </a:ln>
        </p:spPr>
      </p:pic>
      <p:sp>
        <p:nvSpPr>
          <p:cNvPr id="478" name="CustomShape 4"/>
          <p:cNvSpPr/>
          <p:nvPr/>
        </p:nvSpPr>
        <p:spPr>
          <a:xfrm>
            <a:off x="1764720" y="3797640"/>
            <a:ext cx="125568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ONE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79" name="CustomShape 5"/>
          <p:cNvSpPr/>
          <p:nvPr/>
        </p:nvSpPr>
        <p:spPr>
          <a:xfrm>
            <a:off x="5342760" y="3797640"/>
            <a:ext cx="14522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PRIME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80" name="CustomShape 6"/>
          <p:cNvSpPr/>
          <p:nvPr/>
        </p:nvSpPr>
        <p:spPr>
          <a:xfrm>
            <a:off x="8456400" y="3769920"/>
            <a:ext cx="25254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SPECTRUM </a:t>
            </a:r>
            <a:r>
              <a:rPr lang="de-DE" sz="1800" b="0" i="1" strike="noStrike" spc="-1" baseline="3000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 VX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481" name="CustomShape 7"/>
          <p:cNvSpPr/>
          <p:nvPr/>
        </p:nvSpPr>
        <p:spPr>
          <a:xfrm>
            <a:off x="469440" y="384840"/>
            <a:ext cx="12787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CAN INSPECTION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482" name="CustomShape 8"/>
          <p:cNvSpPr/>
          <p:nvPr/>
        </p:nvSpPr>
        <p:spPr>
          <a:xfrm>
            <a:off x="775080" y="4455720"/>
            <a:ext cx="11276280" cy="516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 strike="noStrike" spc="-1">
                <a:solidFill>
                  <a:srgbClr val="009BDE"/>
                </a:solidFill>
                <a:latin typeface="Calibri"/>
                <a:ea typeface="DejaVu Sans"/>
              </a:rPr>
              <a:t>Different solutions for a full can inspection depending on the requirements</a:t>
            </a:r>
            <a:endParaRPr lang="de-DE" sz="2800" b="0" strike="noStrike" spc="-1">
              <a:latin typeface="Arial"/>
            </a:endParaRPr>
          </a:p>
        </p:txBody>
      </p:sp>
      <p:pic>
        <p:nvPicPr>
          <p:cNvPr id="483" name="Grafik 2"/>
          <p:cNvPicPr/>
          <p:nvPr/>
        </p:nvPicPr>
        <p:blipFill>
          <a:blip r:embed="rId4"/>
          <a:stretch/>
        </p:blipFill>
        <p:spPr>
          <a:xfrm rot="20422800">
            <a:off x="7852680" y="1471320"/>
            <a:ext cx="670320" cy="1015920"/>
          </a:xfrm>
          <a:prstGeom prst="rect">
            <a:avLst/>
          </a:prstGeom>
          <a:ln>
            <a:noFill/>
          </a:ln>
        </p:spPr>
      </p:pic>
      <p:pic>
        <p:nvPicPr>
          <p:cNvPr id="484" name="Grafik 4"/>
          <p:cNvPicPr/>
          <p:nvPr/>
        </p:nvPicPr>
        <p:blipFill>
          <a:blip r:embed="rId5"/>
          <a:stretch/>
        </p:blipFill>
        <p:spPr>
          <a:xfrm>
            <a:off x="0" y="5907600"/>
            <a:ext cx="12189960" cy="1071000"/>
          </a:xfrm>
          <a:prstGeom prst="rect">
            <a:avLst/>
          </a:prstGeom>
          <a:ln>
            <a:noFill/>
          </a:ln>
        </p:spPr>
      </p:pic>
      <p:pic>
        <p:nvPicPr>
          <p:cNvPr id="485" name="Grafik 5"/>
          <p:cNvPicPr/>
          <p:nvPr/>
        </p:nvPicPr>
        <p:blipFill>
          <a:blip r:embed="rId6"/>
          <a:stretch/>
        </p:blipFill>
        <p:spPr>
          <a:xfrm>
            <a:off x="709920" y="1662840"/>
            <a:ext cx="693000" cy="788760"/>
          </a:xfrm>
          <a:prstGeom prst="rect">
            <a:avLst/>
          </a:prstGeom>
          <a:ln>
            <a:noFill/>
          </a:ln>
        </p:spPr>
      </p:pic>
      <p:pic>
        <p:nvPicPr>
          <p:cNvPr id="486" name="Grafik 7"/>
          <p:cNvPicPr/>
          <p:nvPr/>
        </p:nvPicPr>
        <p:blipFill>
          <a:blip r:embed="rId7"/>
          <a:stretch/>
        </p:blipFill>
        <p:spPr>
          <a:xfrm>
            <a:off x="775080" y="2105280"/>
            <a:ext cx="562320" cy="767160"/>
          </a:xfrm>
          <a:prstGeom prst="rect">
            <a:avLst/>
          </a:prstGeom>
          <a:ln>
            <a:noFill/>
          </a:ln>
        </p:spPr>
      </p:pic>
      <p:pic>
        <p:nvPicPr>
          <p:cNvPr id="487" name="Grafik 18"/>
          <p:cNvPicPr/>
          <p:nvPr/>
        </p:nvPicPr>
        <p:blipFill>
          <a:blip r:embed="rId6"/>
          <a:stretch/>
        </p:blipFill>
        <p:spPr>
          <a:xfrm>
            <a:off x="4461480" y="1662840"/>
            <a:ext cx="693000" cy="788760"/>
          </a:xfrm>
          <a:prstGeom prst="rect">
            <a:avLst/>
          </a:prstGeom>
          <a:ln>
            <a:noFill/>
          </a:ln>
        </p:spPr>
      </p:pic>
      <p:pic>
        <p:nvPicPr>
          <p:cNvPr id="488" name="Grafik 19"/>
          <p:cNvPicPr/>
          <p:nvPr/>
        </p:nvPicPr>
        <p:blipFill>
          <a:blip r:embed="rId7"/>
          <a:stretch/>
        </p:blipFill>
        <p:spPr>
          <a:xfrm>
            <a:off x="4526640" y="2105280"/>
            <a:ext cx="562320" cy="767160"/>
          </a:xfrm>
          <a:prstGeom prst="rect">
            <a:avLst/>
          </a:prstGeom>
          <a:ln>
            <a:noFill/>
          </a:ln>
        </p:spPr>
      </p:pic>
      <p:sp>
        <p:nvSpPr>
          <p:cNvPr id="489" name="Line 9"/>
          <p:cNvSpPr/>
          <p:nvPr/>
        </p:nvSpPr>
        <p:spPr>
          <a:xfrm>
            <a:off x="4526280" y="2453400"/>
            <a:ext cx="574200" cy="0"/>
          </a:xfrm>
          <a:prstGeom prst="line">
            <a:avLst/>
          </a:prstGeom>
          <a:ln w="1908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90" name="Grafik 27"/>
          <p:cNvPicPr/>
          <p:nvPr/>
        </p:nvPicPr>
        <p:blipFill>
          <a:blip r:embed="rId7"/>
          <a:stretch/>
        </p:blipFill>
        <p:spPr>
          <a:xfrm>
            <a:off x="8112960" y="2100600"/>
            <a:ext cx="562320" cy="767160"/>
          </a:xfrm>
          <a:prstGeom prst="rect">
            <a:avLst/>
          </a:prstGeom>
          <a:ln>
            <a:noFill/>
          </a:ln>
        </p:spPr>
      </p:pic>
      <p:sp>
        <p:nvSpPr>
          <p:cNvPr id="491" name="Line 10"/>
          <p:cNvSpPr/>
          <p:nvPr/>
        </p:nvSpPr>
        <p:spPr>
          <a:xfrm>
            <a:off x="8112600" y="2448720"/>
            <a:ext cx="574200" cy="0"/>
          </a:xfrm>
          <a:prstGeom prst="line">
            <a:avLst/>
          </a:prstGeom>
          <a:ln w="1908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92" name="Grafik 29"/>
          <p:cNvPicPr/>
          <p:nvPr/>
        </p:nvPicPr>
        <p:blipFill>
          <a:blip r:embed="rId4"/>
          <a:stretch/>
        </p:blipFill>
        <p:spPr>
          <a:xfrm rot="17100000">
            <a:off x="7639920" y="1873800"/>
            <a:ext cx="670320" cy="1015920"/>
          </a:xfrm>
          <a:prstGeom prst="rect">
            <a:avLst/>
          </a:prstGeom>
          <a:ln>
            <a:noFill/>
          </a:ln>
        </p:spPr>
      </p:pic>
      <p:pic>
        <p:nvPicPr>
          <p:cNvPr id="493" name="Grafik 30"/>
          <p:cNvPicPr/>
          <p:nvPr/>
        </p:nvPicPr>
        <p:blipFill>
          <a:blip r:embed="rId6"/>
          <a:stretch/>
        </p:blipFill>
        <p:spPr>
          <a:xfrm rot="1936800">
            <a:off x="8417880" y="1503360"/>
            <a:ext cx="693000" cy="788760"/>
          </a:xfrm>
          <a:prstGeom prst="rect">
            <a:avLst/>
          </a:prstGeom>
          <a:ln>
            <a:noFill/>
          </a:ln>
        </p:spPr>
      </p:pic>
      <p:sp>
        <p:nvSpPr>
          <p:cNvPr id="494" name="CustomShape 11"/>
          <p:cNvSpPr/>
          <p:nvPr/>
        </p:nvSpPr>
        <p:spPr>
          <a:xfrm flipH="1">
            <a:off x="8462880" y="1907280"/>
            <a:ext cx="273600" cy="309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5" name="CustomShape 12"/>
          <p:cNvSpPr/>
          <p:nvPr/>
        </p:nvSpPr>
        <p:spPr>
          <a:xfrm flipV="1">
            <a:off x="8533080" y="1936440"/>
            <a:ext cx="233640" cy="278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accent2">
                <a:lumMod val="60000"/>
                <a:lumOff val="40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96" name="Grafik 43"/>
          <p:cNvPicPr/>
          <p:nvPr/>
        </p:nvPicPr>
        <p:blipFill>
          <a:blip r:embed="rId8"/>
          <a:stretch/>
        </p:blipFill>
        <p:spPr>
          <a:xfrm>
            <a:off x="8631360" y="822960"/>
            <a:ext cx="2206800" cy="2765160"/>
          </a:xfrm>
          <a:prstGeom prst="rect">
            <a:avLst/>
          </a:prstGeom>
          <a:ln>
            <a:noFill/>
          </a:ln>
        </p:spPr>
      </p:pic>
      <p:cxnSp>
        <p:nvCxnSpPr>
          <p:cNvPr id="3" name="Gerader Verbinder 2"/>
          <p:cNvCxnSpPr/>
          <p:nvPr/>
        </p:nvCxnSpPr>
        <p:spPr>
          <a:xfrm>
            <a:off x="469440" y="610200"/>
            <a:ext cx="12787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Fill level inspection</a:t>
            </a:r>
            <a:endParaRPr lang="de-DE" sz="2700" b="0" strike="noStrike" spc="-1">
              <a:latin typeface="Arial"/>
            </a:endParaRPr>
          </a:p>
        </p:txBody>
      </p:sp>
      <p:sp>
        <p:nvSpPr>
          <p:cNvPr id="498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99" name="Grafik 4"/>
          <p:cNvPicPr/>
          <p:nvPr/>
        </p:nvPicPr>
        <p:blipFill>
          <a:blip r:embed="rId3"/>
          <a:stretch/>
        </p:blipFill>
        <p:spPr>
          <a:xfrm>
            <a:off x="4427640" y="-341640"/>
            <a:ext cx="4776840" cy="65113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HEUFT X-ray fill level inspection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501" name="CustomShape 2"/>
          <p:cNvSpPr/>
          <p:nvPr/>
        </p:nvSpPr>
        <p:spPr>
          <a:xfrm>
            <a:off x="469440" y="384840"/>
            <a:ext cx="131220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FILL LEVEL INSPECTION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502" name="CustomShape 3"/>
          <p:cNvSpPr/>
          <p:nvPr/>
        </p:nvSpPr>
        <p:spPr>
          <a:xfrm rot="2700000">
            <a:off x="5917680" y="5990760"/>
            <a:ext cx="291960" cy="291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03" name="Grafik 7"/>
          <p:cNvPicPr/>
          <p:nvPr/>
        </p:nvPicPr>
        <p:blipFill>
          <a:blip r:embed="rId2"/>
          <a:stretch/>
        </p:blipFill>
        <p:spPr>
          <a:xfrm>
            <a:off x="397800" y="283140"/>
            <a:ext cx="8021880" cy="5989320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504" name="Group 4"/>
          <p:cNvGrpSpPr/>
          <p:nvPr/>
        </p:nvGrpSpPr>
        <p:grpSpPr>
          <a:xfrm>
            <a:off x="4103280" y="2196720"/>
            <a:ext cx="1180440" cy="1370160"/>
            <a:chOff x="4103280" y="2196720"/>
            <a:chExt cx="1180440" cy="1370160"/>
          </a:xfrm>
        </p:grpSpPr>
        <p:sp>
          <p:nvSpPr>
            <p:cNvPr id="505" name="Line 5"/>
            <p:cNvSpPr/>
            <p:nvPr/>
          </p:nvSpPr>
          <p:spPr>
            <a:xfrm flipH="1">
              <a:off x="4103280" y="3293280"/>
              <a:ext cx="334440" cy="2736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6" name="Line 6"/>
            <p:cNvSpPr/>
            <p:nvPr/>
          </p:nvSpPr>
          <p:spPr>
            <a:xfrm flipV="1">
              <a:off x="4437720" y="2281320"/>
              <a:ext cx="0" cy="1011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07" name="CustomShape 7"/>
            <p:cNvSpPr/>
            <p:nvPr/>
          </p:nvSpPr>
          <p:spPr>
            <a:xfrm rot="10800000" flipV="1">
              <a:off x="4508280" y="2196360"/>
              <a:ext cx="775440" cy="3330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6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Overfill</a:t>
              </a:r>
              <a:endParaRPr lang="de-DE" sz="1600" b="0" strike="noStrike" spc="-1">
                <a:latin typeface="Arial"/>
              </a:endParaRPr>
            </a:p>
          </p:txBody>
        </p:sp>
      </p:grpSp>
      <p:grpSp>
        <p:nvGrpSpPr>
          <p:cNvPr id="508" name="Group 8"/>
          <p:cNvGrpSpPr/>
          <p:nvPr/>
        </p:nvGrpSpPr>
        <p:grpSpPr>
          <a:xfrm>
            <a:off x="5338440" y="1672920"/>
            <a:ext cx="1302120" cy="2092680"/>
            <a:chOff x="5338440" y="1672920"/>
            <a:chExt cx="1302120" cy="2092680"/>
          </a:xfrm>
        </p:grpSpPr>
        <p:sp>
          <p:nvSpPr>
            <p:cNvPr id="509" name="Line 9"/>
            <p:cNvSpPr/>
            <p:nvPr/>
          </p:nvSpPr>
          <p:spPr>
            <a:xfrm flipH="1">
              <a:off x="5338440" y="3491640"/>
              <a:ext cx="334800" cy="273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0" name="Line 10"/>
            <p:cNvSpPr/>
            <p:nvPr/>
          </p:nvSpPr>
          <p:spPr>
            <a:xfrm flipV="1">
              <a:off x="5673240" y="1787760"/>
              <a:ext cx="0" cy="17038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1" name="CustomShape 11"/>
            <p:cNvSpPr/>
            <p:nvPr/>
          </p:nvSpPr>
          <p:spPr>
            <a:xfrm rot="10800000" flipV="1">
              <a:off x="5746320" y="1672560"/>
              <a:ext cx="894240" cy="3330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6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Underfill</a:t>
              </a:r>
              <a:endParaRPr lang="de-DE" sz="1600" b="0" strike="noStrike" spc="-1">
                <a:latin typeface="Arial"/>
              </a:endParaRPr>
            </a:p>
          </p:txBody>
        </p:sp>
      </p:grpSp>
      <p:grpSp>
        <p:nvGrpSpPr>
          <p:cNvPr id="512" name="Group 12"/>
          <p:cNvGrpSpPr/>
          <p:nvPr/>
        </p:nvGrpSpPr>
        <p:grpSpPr>
          <a:xfrm>
            <a:off x="6987600" y="1143360"/>
            <a:ext cx="1659600" cy="2408400"/>
            <a:chOff x="6987600" y="1143360"/>
            <a:chExt cx="1659600" cy="2408400"/>
          </a:xfrm>
        </p:grpSpPr>
        <p:sp>
          <p:nvSpPr>
            <p:cNvPr id="513" name="Line 13"/>
            <p:cNvSpPr/>
            <p:nvPr/>
          </p:nvSpPr>
          <p:spPr>
            <a:xfrm flipH="1">
              <a:off x="6987600" y="3277800"/>
              <a:ext cx="334800" cy="273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4" name="Line 14"/>
            <p:cNvSpPr/>
            <p:nvPr/>
          </p:nvSpPr>
          <p:spPr>
            <a:xfrm flipV="1">
              <a:off x="7322400" y="1297440"/>
              <a:ext cx="0" cy="19803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5" name="CustomShape 15"/>
            <p:cNvSpPr/>
            <p:nvPr/>
          </p:nvSpPr>
          <p:spPr>
            <a:xfrm rot="10800000" flipV="1">
              <a:off x="7262280" y="1143000"/>
              <a:ext cx="1384920" cy="3330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 </a:t>
              </a:r>
              <a:r>
                <a:rPr lang="en-GB" sz="16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Good fill level</a:t>
              </a:r>
              <a:endParaRPr lang="de-DE" sz="1600" b="0" strike="noStrike" spc="-1">
                <a:latin typeface="Arial"/>
              </a:endParaRPr>
            </a:p>
          </p:txBody>
        </p:sp>
      </p:grpSp>
      <p:pic>
        <p:nvPicPr>
          <p:cNvPr id="516" name="Grafik 21"/>
          <p:cNvPicPr/>
          <p:nvPr/>
        </p:nvPicPr>
        <p:blipFill>
          <a:blip r:embed="rId3"/>
          <a:stretch/>
        </p:blipFill>
        <p:spPr>
          <a:xfrm>
            <a:off x="8920440" y="1592280"/>
            <a:ext cx="2471760" cy="3637800"/>
          </a:xfrm>
          <a:prstGeom prst="rect">
            <a:avLst/>
          </a:prstGeom>
          <a:ln>
            <a:noFill/>
          </a:ln>
        </p:spPr>
      </p:pic>
      <p:grpSp>
        <p:nvGrpSpPr>
          <p:cNvPr id="517" name="Group 16"/>
          <p:cNvGrpSpPr/>
          <p:nvPr/>
        </p:nvGrpSpPr>
        <p:grpSpPr>
          <a:xfrm>
            <a:off x="9694440" y="3673440"/>
            <a:ext cx="2340720" cy="1094040"/>
            <a:chOff x="9694440" y="3673440"/>
            <a:chExt cx="2340720" cy="1094040"/>
          </a:xfrm>
        </p:grpSpPr>
        <p:sp>
          <p:nvSpPr>
            <p:cNvPr id="518" name="Line 17"/>
            <p:cNvSpPr/>
            <p:nvPr/>
          </p:nvSpPr>
          <p:spPr>
            <a:xfrm flipH="1">
              <a:off x="9750240" y="4493520"/>
              <a:ext cx="334440" cy="2739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19" name="Line 18"/>
            <p:cNvSpPr/>
            <p:nvPr/>
          </p:nvSpPr>
          <p:spPr>
            <a:xfrm flipV="1">
              <a:off x="10084680" y="3792240"/>
              <a:ext cx="0" cy="70128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0" name="CustomShape 19"/>
            <p:cNvSpPr/>
            <p:nvPr/>
          </p:nvSpPr>
          <p:spPr>
            <a:xfrm rot="10800000" flipV="1">
              <a:off x="9694440" y="3673080"/>
              <a:ext cx="2340720" cy="3639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4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        </a:t>
              </a:r>
              <a:r>
                <a:rPr lang="en-GB" sz="1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Lead shutter closed</a:t>
              </a:r>
              <a:endParaRPr lang="de-DE" sz="1800" b="0" strike="noStrike" spc="-1">
                <a:latin typeface="Arial"/>
              </a:endParaRPr>
            </a:p>
          </p:txBody>
        </p:sp>
      </p:grpSp>
      <p:grpSp>
        <p:nvGrpSpPr>
          <p:cNvPr id="521" name="Group 20"/>
          <p:cNvGrpSpPr/>
          <p:nvPr/>
        </p:nvGrpSpPr>
        <p:grpSpPr>
          <a:xfrm>
            <a:off x="9727200" y="2606040"/>
            <a:ext cx="2178000" cy="936360"/>
            <a:chOff x="9727200" y="2606040"/>
            <a:chExt cx="2178000" cy="936360"/>
          </a:xfrm>
        </p:grpSpPr>
        <p:sp>
          <p:nvSpPr>
            <p:cNvPr id="522" name="Line 21"/>
            <p:cNvSpPr/>
            <p:nvPr/>
          </p:nvSpPr>
          <p:spPr>
            <a:xfrm flipH="1" flipV="1">
              <a:off x="9727200" y="2606040"/>
              <a:ext cx="349560" cy="28980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3" name="Line 22"/>
            <p:cNvSpPr/>
            <p:nvPr/>
          </p:nvSpPr>
          <p:spPr>
            <a:xfrm>
              <a:off x="10076760" y="2895840"/>
              <a:ext cx="0" cy="527760"/>
            </a:xfrm>
            <a:prstGeom prst="line">
              <a:avLst/>
            </a:prstGeom>
            <a:ln>
              <a:solidFill>
                <a:srgbClr val="0097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24" name="CustomShape 23"/>
            <p:cNvSpPr/>
            <p:nvPr/>
          </p:nvSpPr>
          <p:spPr>
            <a:xfrm rot="10800000" flipV="1">
              <a:off x="9727560" y="3178080"/>
              <a:ext cx="2177640" cy="3639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GB" sz="1800" b="0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      Lead shutter open</a:t>
              </a:r>
              <a:endParaRPr lang="de-DE" sz="1800" b="0" strike="noStrike" spc="-1">
                <a:latin typeface="Arial"/>
              </a:endParaRPr>
            </a:p>
          </p:txBody>
        </p:sp>
      </p:grpSp>
      <p:cxnSp>
        <p:nvCxnSpPr>
          <p:cNvPr id="7" name="Gerader Verbinder 6"/>
          <p:cNvCxnSpPr/>
          <p:nvPr/>
        </p:nvCxnSpPr>
        <p:spPr>
          <a:xfrm>
            <a:off x="469440" y="610200"/>
            <a:ext cx="1312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Locator</a:t>
            </a:r>
            <a:endParaRPr lang="de-DE" sz="2600" b="0" strike="noStrike" spc="-1">
              <a:latin typeface="Arial"/>
            </a:endParaRPr>
          </a:p>
        </p:txBody>
      </p:sp>
      <p:pic>
        <p:nvPicPr>
          <p:cNvPr id="526" name="Grafik 6"/>
          <p:cNvPicPr/>
          <p:nvPr/>
        </p:nvPicPr>
        <p:blipFill>
          <a:blip r:embed="rId2"/>
          <a:stretch/>
        </p:blipFill>
        <p:spPr>
          <a:xfrm>
            <a:off x="0" y="1273680"/>
            <a:ext cx="12189960" cy="4308120"/>
          </a:xfrm>
          <a:prstGeom prst="rect">
            <a:avLst/>
          </a:prstGeom>
          <a:ln>
            <a:noFill/>
          </a:ln>
        </p:spPr>
      </p:pic>
      <p:sp>
        <p:nvSpPr>
          <p:cNvPr id="527" name="CustomShape 2"/>
          <p:cNvSpPr/>
          <p:nvPr/>
        </p:nvSpPr>
        <p:spPr>
          <a:xfrm rot="2700000">
            <a:off x="5917680" y="5990760"/>
            <a:ext cx="291960" cy="291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8" name="CustomShape 3"/>
          <p:cNvSpPr/>
          <p:nvPr/>
        </p:nvSpPr>
        <p:spPr>
          <a:xfrm>
            <a:off x="469440" y="384840"/>
            <a:ext cx="131220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FILL LEVEL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312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Sampling</a:t>
            </a:r>
            <a:endParaRPr lang="de-DE" sz="2600" b="0" strike="noStrike" spc="-1">
              <a:latin typeface="Arial"/>
            </a:endParaRPr>
          </a:p>
        </p:txBody>
      </p:sp>
      <p:pic>
        <p:nvPicPr>
          <p:cNvPr id="530" name="Grafik 3"/>
          <p:cNvPicPr/>
          <p:nvPr/>
        </p:nvPicPr>
        <p:blipFill>
          <a:blip r:embed="rId2"/>
          <a:stretch/>
        </p:blipFill>
        <p:spPr>
          <a:xfrm>
            <a:off x="-2520" y="-4680"/>
            <a:ext cx="5035680" cy="6110280"/>
          </a:xfrm>
          <a:prstGeom prst="rect">
            <a:avLst/>
          </a:prstGeom>
          <a:ln>
            <a:noFill/>
          </a:ln>
        </p:spPr>
      </p:pic>
      <p:pic>
        <p:nvPicPr>
          <p:cNvPr id="531" name="Grafik 5"/>
          <p:cNvPicPr/>
          <p:nvPr/>
        </p:nvPicPr>
        <p:blipFill>
          <a:blip r:embed="rId3"/>
          <a:stretch/>
        </p:blipFill>
        <p:spPr>
          <a:xfrm>
            <a:off x="0" y="4030560"/>
            <a:ext cx="8773560" cy="2404440"/>
          </a:xfrm>
          <a:prstGeom prst="rect">
            <a:avLst/>
          </a:prstGeom>
          <a:ln>
            <a:noFill/>
          </a:ln>
        </p:spPr>
      </p:pic>
      <p:sp>
        <p:nvSpPr>
          <p:cNvPr id="532" name="CustomShape 2"/>
          <p:cNvSpPr/>
          <p:nvPr/>
        </p:nvSpPr>
        <p:spPr>
          <a:xfrm rot="2700000">
            <a:off x="5917680" y="5990760"/>
            <a:ext cx="291960" cy="291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33" name="Grafik 7"/>
          <p:cNvPicPr/>
          <p:nvPr/>
        </p:nvPicPr>
        <p:blipFill>
          <a:blip r:embed="rId4"/>
          <a:stretch/>
        </p:blipFill>
        <p:spPr>
          <a:xfrm>
            <a:off x="2190240" y="2656080"/>
            <a:ext cx="2949840" cy="3454200"/>
          </a:xfrm>
          <a:prstGeom prst="rect">
            <a:avLst/>
          </a:prstGeom>
          <a:ln>
            <a:noFill/>
          </a:ln>
        </p:spPr>
      </p:pic>
      <p:sp>
        <p:nvSpPr>
          <p:cNvPr id="534" name="CustomShape 3"/>
          <p:cNvSpPr/>
          <p:nvPr/>
        </p:nvSpPr>
        <p:spPr>
          <a:xfrm>
            <a:off x="7090200" y="3649680"/>
            <a:ext cx="2923200" cy="3418920"/>
          </a:xfrm>
          <a:prstGeom prst="rect">
            <a:avLst/>
          </a:prstGeom>
          <a:solidFill>
            <a:schemeClr val="bg1"/>
          </a:solidFill>
          <a:ln/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5" name="CustomShape 4"/>
          <p:cNvSpPr/>
          <p:nvPr/>
        </p:nvSpPr>
        <p:spPr>
          <a:xfrm>
            <a:off x="6727320" y="6112440"/>
            <a:ext cx="3240720" cy="743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36" name="Grafik 10"/>
          <p:cNvPicPr/>
          <p:nvPr/>
        </p:nvPicPr>
        <p:blipFill>
          <a:blip r:embed="rId5"/>
          <a:stretch/>
        </p:blipFill>
        <p:spPr>
          <a:xfrm>
            <a:off x="6441480" y="1932480"/>
            <a:ext cx="5173560" cy="34905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CustomShape 1"/>
          <p:cNvSpPr/>
          <p:nvPr/>
        </p:nvSpPr>
        <p:spPr>
          <a:xfrm>
            <a:off x="2310120" y="1467720"/>
            <a:ext cx="8772840" cy="400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1" strike="noStrike" spc="-1">
                <a:solidFill>
                  <a:srgbClr val="FFFFFF"/>
                </a:solidFill>
                <a:latin typeface="Calibri"/>
                <a:ea typeface="DejaVu Sans"/>
              </a:rPr>
              <a:t>                     </a:t>
            </a:r>
            <a:r>
              <a:rPr lang="en-GB" sz="2400" b="1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en-GB" sz="2400" b="1" i="1" strike="noStrike" spc="-1">
                <a:solidFill>
                  <a:srgbClr val="FFFFFF"/>
                </a:solidFill>
                <a:latin typeface="Calibri"/>
                <a:ea typeface="DejaVu Sans"/>
              </a:rPr>
              <a:t>SPECTRUM </a:t>
            </a:r>
            <a:r>
              <a:rPr lang="en-GB" sz="2400" b="1" i="1" strike="noStrike" spc="-1" baseline="3000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en-GB" sz="2400" b="1" i="1" strike="noStrike" spc="-1">
                <a:solidFill>
                  <a:srgbClr val="FFFFFF"/>
                </a:solidFill>
                <a:latin typeface="Verdana"/>
                <a:ea typeface="Verdana"/>
              </a:rPr>
              <a:t> </a:t>
            </a:r>
            <a:r>
              <a:rPr lang="en-GB" sz="2400" b="1" i="1" strike="noStrike" spc="-1">
                <a:solidFill>
                  <a:srgbClr val="FFFFFF"/>
                </a:solidFill>
                <a:latin typeface="Calibri"/>
                <a:ea typeface="Verdana"/>
              </a:rPr>
              <a:t>VX</a:t>
            </a:r>
            <a:endParaRPr lang="de-DE" sz="24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                     Maximum output 			140,000 cont/h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Vertical adjustment devices 			4+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Automatic vertical adjustment 			✓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Machine connection 				✓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Sensor cameras 				5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Additional inspection casing 			✓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Rejectors 					3+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HEUFT </a:t>
            </a:r>
            <a:r>
              <a:rPr lang="en-GB" sz="22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NaVi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assistance systems 			✓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HEUFT </a:t>
            </a:r>
            <a:r>
              <a:rPr lang="en-GB" sz="22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checkPoints 		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Verdana"/>
              </a:rPr>
              <a:t>✓</a:t>
            </a:r>
            <a:endParaRPr lang="de-DE" sz="22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Verdana"/>
              </a:rPr>
              <a:t>	</a:t>
            </a:r>
            <a:endParaRPr lang="de-DE" sz="2000" b="0" strike="noStrike" spc="-1"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de-DE" sz="22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				</a:t>
            </a: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Verdana"/>
              </a:rPr>
              <a:t> 	</a:t>
            </a:r>
            <a:endParaRPr lang="de-DE" sz="2000" b="0" strike="noStrike" spc="-1">
              <a:latin typeface="Arial"/>
            </a:endParaRPr>
          </a:p>
        </p:txBody>
      </p:sp>
      <p:pic>
        <p:nvPicPr>
          <p:cNvPr id="538" name="Grafik 3"/>
          <p:cNvPicPr/>
          <p:nvPr/>
        </p:nvPicPr>
        <p:blipFill>
          <a:blip r:embed="rId2"/>
          <a:stretch/>
        </p:blipFill>
        <p:spPr>
          <a:xfrm>
            <a:off x="580680" y="777960"/>
            <a:ext cx="3331440" cy="4918680"/>
          </a:xfrm>
          <a:prstGeom prst="rect">
            <a:avLst/>
          </a:prstGeom>
          <a:ln>
            <a:noFill/>
          </a:ln>
        </p:spPr>
      </p:pic>
      <p:sp>
        <p:nvSpPr>
          <p:cNvPr id="539" name="CustomShape 2"/>
          <p:cNvSpPr/>
          <p:nvPr/>
        </p:nvSpPr>
        <p:spPr>
          <a:xfrm>
            <a:off x="469440" y="384840"/>
            <a:ext cx="12787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CAN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07535"/>
            <a:ext cx="12787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CustomShape 1"/>
          <p:cNvSpPr/>
          <p:nvPr/>
        </p:nvSpPr>
        <p:spPr>
          <a:xfrm>
            <a:off x="2310120" y="1467720"/>
            <a:ext cx="8772840" cy="400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400" b="1" strike="noStrike" spc="-1">
                <a:solidFill>
                  <a:srgbClr val="FFFFFF"/>
                </a:solidFill>
                <a:latin typeface="Calibri"/>
                <a:ea typeface="DejaVu Sans"/>
              </a:rPr>
              <a:t>HEUFT</a:t>
            </a:r>
            <a:r>
              <a:rPr lang="en-GB" sz="2400" b="1" i="1" strike="noStrike" spc="-1">
                <a:solidFill>
                  <a:srgbClr val="FFFFFF"/>
                </a:solidFill>
                <a:latin typeface="Calibri"/>
                <a:ea typeface="DejaVu Sans"/>
              </a:rPr>
              <a:t> PRIME</a:t>
            </a:r>
            <a:endParaRPr lang="de-DE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                             Maximum output 			99,000 cont/h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Vertical adjustment devices 			3+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Automatic vertical adjustment 		        optional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Machine connection 				✓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Sensor cameras 				2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            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 Rejectors 					1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            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 HEUFT </a:t>
            </a:r>
            <a:r>
              <a:rPr lang="en-GB" sz="22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NaVi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assistance systems 			✓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             </a:t>
            </a: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en-GB" sz="22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checkPoints 		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✓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t/>
            </a:r>
            <a:br/>
            <a:endParaRPr lang="de-DE" sz="2200" b="0" strike="noStrike" spc="-1">
              <a:latin typeface="Arial"/>
            </a:endParaRPr>
          </a:p>
        </p:txBody>
      </p:sp>
      <p:pic>
        <p:nvPicPr>
          <p:cNvPr id="541" name="Grafik 4"/>
          <p:cNvPicPr/>
          <p:nvPr/>
        </p:nvPicPr>
        <p:blipFill>
          <a:blip r:embed="rId2"/>
          <a:stretch/>
        </p:blipFill>
        <p:spPr>
          <a:xfrm>
            <a:off x="563040" y="858240"/>
            <a:ext cx="3277080" cy="4838400"/>
          </a:xfrm>
          <a:prstGeom prst="rect">
            <a:avLst/>
          </a:prstGeom>
          <a:ln>
            <a:noFill/>
          </a:ln>
        </p:spPr>
      </p:pic>
      <p:sp>
        <p:nvSpPr>
          <p:cNvPr id="5" name="CustomShape 2"/>
          <p:cNvSpPr/>
          <p:nvPr/>
        </p:nvSpPr>
        <p:spPr>
          <a:xfrm>
            <a:off x="469440" y="384840"/>
            <a:ext cx="12787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CAN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07535"/>
            <a:ext cx="12787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CustomShape 1"/>
          <p:cNvSpPr/>
          <p:nvPr/>
        </p:nvSpPr>
        <p:spPr>
          <a:xfrm>
            <a:off x="2310120" y="1467720"/>
            <a:ext cx="8772840" cy="400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2400" b="1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400" b="1" i="1" strike="noStrike" spc="-1">
                <a:solidFill>
                  <a:srgbClr val="FFFFFF"/>
                </a:solidFill>
                <a:latin typeface="Calibri"/>
                <a:ea typeface="DejaVu Sans"/>
              </a:rPr>
              <a:t>ONE</a:t>
            </a:r>
            <a:endParaRPr lang="de-DE" sz="2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                             Maximum output 			72,000 cont/h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Vertical adjustment devices 			2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Sensor cameras 				1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Additional inspection casing 			✓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		</a:t>
            </a:r>
            <a:r>
              <a:rPr lang="en-GB" sz="2200" b="0" strike="noStrike" spc="-1">
                <a:solidFill>
                  <a:srgbClr val="FFFFFF"/>
                </a:solidFill>
                <a:latin typeface="Calibri"/>
                <a:ea typeface="DejaVu Sans"/>
              </a:rPr>
              <a:t> Rejectors 					1</a:t>
            </a: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t/>
            </a:r>
            <a:br/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	</a:t>
            </a:r>
            <a:endParaRPr lang="de-DE" sz="2000" b="0" strike="noStrike" spc="-1">
              <a:latin typeface="Arial"/>
            </a:endParaRPr>
          </a:p>
        </p:txBody>
      </p:sp>
      <p:pic>
        <p:nvPicPr>
          <p:cNvPr id="544" name="Grafik 3"/>
          <p:cNvPicPr/>
          <p:nvPr/>
        </p:nvPicPr>
        <p:blipFill>
          <a:blip r:embed="rId2"/>
          <a:stretch/>
        </p:blipFill>
        <p:spPr>
          <a:xfrm>
            <a:off x="860040" y="280440"/>
            <a:ext cx="2450520" cy="5187960"/>
          </a:xfrm>
          <a:prstGeom prst="rect">
            <a:avLst/>
          </a:prstGeom>
          <a:ln>
            <a:noFill/>
          </a:ln>
        </p:spPr>
      </p:pic>
      <p:sp>
        <p:nvSpPr>
          <p:cNvPr id="5" name="CustomShape 2"/>
          <p:cNvSpPr/>
          <p:nvPr/>
        </p:nvSpPr>
        <p:spPr>
          <a:xfrm>
            <a:off x="469440" y="384840"/>
            <a:ext cx="12787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CAN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79920" y="599720"/>
            <a:ext cx="1257760" cy="1048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CustomShape 1"/>
          <p:cNvSpPr/>
          <p:nvPr/>
        </p:nvSpPr>
        <p:spPr>
          <a:xfrm>
            <a:off x="469440" y="384840"/>
            <a:ext cx="1153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FILLMANAGEMENT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547" name="Line 2"/>
          <p:cNvSpPr/>
          <p:nvPr/>
        </p:nvSpPr>
        <p:spPr>
          <a:xfrm>
            <a:off x="3336480" y="3838680"/>
            <a:ext cx="658548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8" name="Line 3"/>
          <p:cNvSpPr/>
          <p:nvPr/>
        </p:nvSpPr>
        <p:spPr>
          <a:xfrm>
            <a:off x="9921960" y="3838680"/>
            <a:ext cx="0" cy="36432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49" name="Line 4"/>
          <p:cNvSpPr/>
          <p:nvPr/>
        </p:nvSpPr>
        <p:spPr>
          <a:xfrm>
            <a:off x="3336480" y="3838680"/>
            <a:ext cx="0" cy="36432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0" name="Line 5"/>
          <p:cNvSpPr/>
          <p:nvPr/>
        </p:nvSpPr>
        <p:spPr>
          <a:xfrm>
            <a:off x="6657120" y="3456720"/>
            <a:ext cx="0" cy="3819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1" name="Line 6"/>
          <p:cNvSpPr/>
          <p:nvPr/>
        </p:nvSpPr>
        <p:spPr>
          <a:xfrm>
            <a:off x="3043080" y="3456720"/>
            <a:ext cx="361404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52" name="Line 7"/>
          <p:cNvSpPr/>
          <p:nvPr/>
        </p:nvSpPr>
        <p:spPr>
          <a:xfrm>
            <a:off x="3043080" y="3280320"/>
            <a:ext cx="0" cy="1764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53" name="Grafik 5"/>
          <p:cNvPicPr/>
          <p:nvPr/>
        </p:nvPicPr>
        <p:blipFill>
          <a:blip r:embed="rId2"/>
          <a:stretch/>
        </p:blipFill>
        <p:spPr>
          <a:xfrm>
            <a:off x="-154800" y="749160"/>
            <a:ext cx="4395240" cy="5437080"/>
          </a:xfrm>
          <a:prstGeom prst="rect">
            <a:avLst/>
          </a:prstGeom>
          <a:ln>
            <a:noFill/>
          </a:ln>
        </p:spPr>
      </p:pic>
      <p:pic>
        <p:nvPicPr>
          <p:cNvPr id="554" name="Grafik 15"/>
          <p:cNvPicPr/>
          <p:nvPr/>
        </p:nvPicPr>
        <p:blipFill>
          <a:blip r:embed="rId3"/>
          <a:stretch/>
        </p:blipFill>
        <p:spPr>
          <a:xfrm>
            <a:off x="3102120" y="3663720"/>
            <a:ext cx="7750440" cy="2446560"/>
          </a:xfrm>
          <a:prstGeom prst="rect">
            <a:avLst/>
          </a:prstGeom>
          <a:ln>
            <a:noFill/>
          </a:ln>
        </p:spPr>
      </p:pic>
      <p:sp>
        <p:nvSpPr>
          <p:cNvPr id="555" name="CustomShape 8"/>
          <p:cNvSpPr/>
          <p:nvPr/>
        </p:nvSpPr>
        <p:spPr>
          <a:xfrm rot="2700000">
            <a:off x="5917680" y="5990760"/>
            <a:ext cx="291960" cy="291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56" name="CustomShape 9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6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Modular detection solutions!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557" name="CustomShape 10"/>
          <p:cNvSpPr/>
          <p:nvPr/>
        </p:nvSpPr>
        <p:spPr>
          <a:xfrm>
            <a:off x="5299920" y="2951640"/>
            <a:ext cx="2205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600" b="0" strike="noStrike" spc="-1">
                <a:solidFill>
                  <a:srgbClr val="FF6600"/>
                </a:solidFill>
                <a:latin typeface="Calibri"/>
                <a:ea typeface="DejaVu Sans"/>
              </a:rPr>
              <a:t>Maximum of 4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558" name="CustomShape 11"/>
          <p:cNvSpPr/>
          <p:nvPr/>
        </p:nvSpPr>
        <p:spPr>
          <a:xfrm>
            <a:off x="-220680" y="5574600"/>
            <a:ext cx="364500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marL="457200">
              <a:lnSpc>
                <a:spcPct val="100000"/>
              </a:lnSpc>
            </a:pPr>
            <a:r>
              <a:rPr lang="en-GB" sz="2400" b="1" strike="noStrike" spc="-1">
                <a:solidFill>
                  <a:srgbClr val="00B0F0"/>
                </a:solidFill>
                <a:latin typeface="Calibri"/>
                <a:ea typeface="DejaVu Sans"/>
              </a:rPr>
              <a:t>HEUFT </a:t>
            </a:r>
            <a:r>
              <a:rPr lang="en-GB" sz="2400" b="1" i="1" strike="noStrike" spc="-1">
                <a:solidFill>
                  <a:srgbClr val="00B0F0"/>
                </a:solidFill>
                <a:latin typeface="Calibri"/>
                <a:ea typeface="DejaVu Sans"/>
              </a:rPr>
              <a:t>SPECTRUM </a:t>
            </a:r>
            <a:r>
              <a:rPr lang="en-GB" sz="2400" b="1" i="1" strike="noStrike" spc="-1" baseline="30000">
                <a:solidFill>
                  <a:srgbClr val="00B0F0"/>
                </a:solidFill>
                <a:latin typeface="Verdana"/>
                <a:ea typeface="Verdana"/>
              </a:rPr>
              <a:t>II</a:t>
            </a:r>
            <a:r>
              <a:rPr lang="en-GB" sz="2400" b="1" i="1" strike="noStrike" spc="-1">
                <a:solidFill>
                  <a:srgbClr val="00B0F0"/>
                </a:solidFill>
                <a:latin typeface="Verdana"/>
                <a:ea typeface="Verdana"/>
              </a:rPr>
              <a:t> </a:t>
            </a:r>
            <a:r>
              <a:rPr lang="en-GB" sz="2400" b="1" i="1" strike="noStrike" spc="-1">
                <a:solidFill>
                  <a:srgbClr val="00B0F0"/>
                </a:solidFill>
                <a:latin typeface="Calibri"/>
                <a:ea typeface="Verdana"/>
              </a:rPr>
              <a:t>VX</a:t>
            </a:r>
            <a:endParaRPr lang="de-DE" sz="2400" b="0" strike="noStrike" spc="-1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10200"/>
            <a:ext cx="11534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CustomShape 1"/>
          <p:cNvSpPr/>
          <p:nvPr/>
        </p:nvSpPr>
        <p:spPr>
          <a:xfrm>
            <a:off x="469440" y="384840"/>
            <a:ext cx="14731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CONTAINER CHECK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560" name="Line 2"/>
          <p:cNvSpPr/>
          <p:nvPr/>
        </p:nvSpPr>
        <p:spPr>
          <a:xfrm>
            <a:off x="3336480" y="3838680"/>
            <a:ext cx="658548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1" name="Line 3"/>
          <p:cNvSpPr/>
          <p:nvPr/>
        </p:nvSpPr>
        <p:spPr>
          <a:xfrm>
            <a:off x="9921960" y="3838680"/>
            <a:ext cx="0" cy="36432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2" name="Line 4"/>
          <p:cNvSpPr/>
          <p:nvPr/>
        </p:nvSpPr>
        <p:spPr>
          <a:xfrm>
            <a:off x="3336480" y="3838680"/>
            <a:ext cx="0" cy="36432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3" name="Line 5"/>
          <p:cNvSpPr/>
          <p:nvPr/>
        </p:nvSpPr>
        <p:spPr>
          <a:xfrm>
            <a:off x="6657120" y="3456720"/>
            <a:ext cx="0" cy="3819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4" name="Line 6"/>
          <p:cNvSpPr/>
          <p:nvPr/>
        </p:nvSpPr>
        <p:spPr>
          <a:xfrm>
            <a:off x="3043080" y="3456720"/>
            <a:ext cx="361404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65" name="Line 7"/>
          <p:cNvSpPr/>
          <p:nvPr/>
        </p:nvSpPr>
        <p:spPr>
          <a:xfrm>
            <a:off x="3043080" y="3280320"/>
            <a:ext cx="0" cy="1764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66" name="Grafik 13"/>
          <p:cNvPicPr/>
          <p:nvPr/>
        </p:nvPicPr>
        <p:blipFill>
          <a:blip r:embed="rId2"/>
          <a:stretch/>
        </p:blipFill>
        <p:spPr>
          <a:xfrm>
            <a:off x="-524160" y="612360"/>
            <a:ext cx="4927320" cy="4865400"/>
          </a:xfrm>
          <a:prstGeom prst="rect">
            <a:avLst/>
          </a:prstGeom>
          <a:ln>
            <a:noFill/>
          </a:ln>
        </p:spPr>
      </p:pic>
      <p:pic>
        <p:nvPicPr>
          <p:cNvPr id="567" name="Grafik 15"/>
          <p:cNvPicPr/>
          <p:nvPr/>
        </p:nvPicPr>
        <p:blipFill>
          <a:blip r:embed="rId3"/>
          <a:stretch/>
        </p:blipFill>
        <p:spPr>
          <a:xfrm>
            <a:off x="3102120" y="3663720"/>
            <a:ext cx="7750440" cy="2446560"/>
          </a:xfrm>
          <a:prstGeom prst="rect">
            <a:avLst/>
          </a:prstGeom>
          <a:ln>
            <a:noFill/>
          </a:ln>
        </p:spPr>
      </p:pic>
      <p:sp>
        <p:nvSpPr>
          <p:cNvPr id="568" name="CustomShape 8"/>
          <p:cNvSpPr/>
          <p:nvPr/>
        </p:nvSpPr>
        <p:spPr>
          <a:xfrm rot="2700000">
            <a:off x="5917680" y="5990760"/>
            <a:ext cx="291960" cy="291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9" name="CustomShape 9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6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Modular detection solutions!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570" name="CustomShape 10"/>
          <p:cNvSpPr/>
          <p:nvPr/>
        </p:nvSpPr>
        <p:spPr>
          <a:xfrm>
            <a:off x="5355720" y="2951640"/>
            <a:ext cx="222768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600" b="0" strike="noStrike" spc="-1">
                <a:solidFill>
                  <a:srgbClr val="FF6600"/>
                </a:solidFill>
                <a:latin typeface="Calibri"/>
                <a:ea typeface="DejaVu Sans"/>
              </a:rPr>
              <a:t>Maximum of 3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571" name="CustomShape 11"/>
          <p:cNvSpPr/>
          <p:nvPr/>
        </p:nvSpPr>
        <p:spPr>
          <a:xfrm>
            <a:off x="612720" y="5334480"/>
            <a:ext cx="191088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2400" b="1" strike="noStrike" spc="-1">
                <a:solidFill>
                  <a:srgbClr val="00B0F0"/>
                </a:solidFill>
                <a:latin typeface="Calibri"/>
                <a:ea typeface="DejaVu Sans"/>
              </a:rPr>
              <a:t>HEUFT</a:t>
            </a:r>
            <a:r>
              <a:rPr lang="en-GB" sz="2400" b="1" i="1" strike="noStrike" spc="-1">
                <a:solidFill>
                  <a:srgbClr val="00B0F0"/>
                </a:solidFill>
                <a:latin typeface="Calibri"/>
                <a:ea typeface="DejaVu Sans"/>
              </a:rPr>
              <a:t> PRIME</a:t>
            </a:r>
            <a:endParaRPr lang="de-DE" sz="2400" b="0" strike="noStrike" spc="-1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99720"/>
            <a:ext cx="14731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8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2800" b="1" i="1" strike="noStrike" spc="-1" dirty="0" err="1" smtClean="0">
                <a:solidFill>
                  <a:srgbClr val="FFFFFF"/>
                </a:solidFill>
                <a:latin typeface="Calibri Light"/>
                <a:ea typeface="DejaVu Sans"/>
              </a:rPr>
              <a:t>eXaminer</a:t>
            </a:r>
            <a:r>
              <a:rPr lang="de-DE" sz="2800" b="1" i="1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  </a:t>
            </a:r>
            <a:r>
              <a:rPr lang="de-DE" sz="2800" i="1" strike="noStrike" spc="-1" baseline="30000" dirty="0" smtClean="0">
                <a:solidFill>
                  <a:srgbClr val="FFFFFF"/>
                </a:solidFill>
                <a:latin typeface="Verdana"/>
                <a:ea typeface="Verdana"/>
              </a:rPr>
              <a:t>II </a:t>
            </a:r>
            <a:r>
              <a:rPr lang="de-DE" sz="2800" b="1" i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XS –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foreign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body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detection</a:t>
            </a:r>
            <a:endParaRPr lang="de-DE" sz="2800" b="0" strike="noStrike" spc="-1" dirty="0">
              <a:latin typeface="Arial"/>
            </a:endParaRPr>
          </a:p>
        </p:txBody>
      </p:sp>
      <p:sp>
        <p:nvSpPr>
          <p:cNvPr id="7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spc="-1" dirty="0" smtClean="0">
                <a:solidFill>
                  <a:srgbClr val="000000"/>
                </a:solidFill>
                <a:latin typeface="Calibri"/>
                <a:ea typeface="DejaVu Sans"/>
              </a:rPr>
              <a:t>FILLED CAN </a:t>
            </a:r>
            <a:r>
              <a:rPr lang="de-DE" sz="10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539262" y="610200"/>
            <a:ext cx="124264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6459858" y="1579045"/>
            <a:ext cx="5424326" cy="745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000" dirty="0" smtClean="0"/>
          </a:p>
        </p:txBody>
      </p:sp>
      <p:sp>
        <p:nvSpPr>
          <p:cNvPr id="2" name="Rechteck 1"/>
          <p:cNvSpPr/>
          <p:nvPr/>
        </p:nvSpPr>
        <p:spPr>
          <a:xfrm>
            <a:off x="6548612" y="1794143"/>
            <a:ext cx="533557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spc="-1" dirty="0" smtClean="0">
                <a:solidFill>
                  <a:schemeClr val="bg2"/>
                </a:solidFill>
                <a:latin typeface="Calibri"/>
              </a:rPr>
              <a:t>Filled can inspection with pulsed X-rays</a:t>
            </a:r>
          </a:p>
          <a:p>
            <a:pPr>
              <a:lnSpc>
                <a:spcPct val="100000"/>
              </a:lnSpc>
            </a:pP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Inspection for foreign bodies after the filling process</a:t>
            </a:r>
          </a:p>
          <a:p>
            <a:pPr>
              <a:lnSpc>
                <a:spcPct val="100000"/>
              </a:lnSpc>
            </a:pPr>
            <a:endParaRPr lang="en-US" spc="-1" dirty="0" smtClean="0">
              <a:solidFill>
                <a:srgbClr val="000000"/>
              </a:solidFill>
              <a:latin typeface="Calibri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Inspection of the primary packaging</a:t>
            </a:r>
          </a:p>
          <a:p>
            <a:pPr>
              <a:lnSpc>
                <a:spcPct val="100000"/>
              </a:lnSpc>
            </a:pPr>
            <a:endParaRPr lang="en-US" spc="-1" dirty="0" smtClean="0">
              <a:solidFill>
                <a:srgbClr val="000000"/>
              </a:solidFill>
              <a:latin typeface="Calibri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pc="-1" dirty="0">
                <a:solidFill>
                  <a:srgbClr val="000000"/>
                </a:solidFill>
                <a:latin typeface="Calibri"/>
              </a:rPr>
              <a:t>The risk of foreign bodies is </a:t>
            </a:r>
            <a:r>
              <a:rPr lang="en-GB" spc="-1" dirty="0" smtClean="0">
                <a:solidFill>
                  <a:srgbClr val="000000"/>
                </a:solidFill>
                <a:latin typeface="Calibri"/>
              </a:rPr>
              <a:t>significantly reduced </a:t>
            </a:r>
          </a:p>
          <a:p>
            <a:pPr>
              <a:lnSpc>
                <a:spcPct val="100000"/>
              </a:lnSpc>
            </a:pPr>
            <a:r>
              <a:rPr lang="en-GB" spc="-1" dirty="0" smtClean="0">
                <a:solidFill>
                  <a:srgbClr val="000000"/>
                </a:solidFill>
                <a:latin typeface="Calibri"/>
              </a:rPr>
              <a:t>      and </a:t>
            </a:r>
            <a:r>
              <a:rPr lang="en-GB" spc="-1" dirty="0">
                <a:solidFill>
                  <a:srgbClr val="000000"/>
                </a:solidFill>
                <a:latin typeface="Calibri"/>
              </a:rPr>
              <a:t>product safety </a:t>
            </a:r>
            <a:r>
              <a:rPr lang="en-GB" spc="-1" dirty="0" smtClean="0">
                <a:solidFill>
                  <a:srgbClr val="000000"/>
                </a:solidFill>
                <a:latin typeface="Calibri"/>
              </a:rPr>
              <a:t>increased</a:t>
            </a:r>
          </a:p>
          <a:p>
            <a:pPr>
              <a:lnSpc>
                <a:spcPct val="100000"/>
              </a:lnSpc>
            </a:pPr>
            <a:endParaRPr lang="en-GB" spc="-1" dirty="0" smtClean="0">
              <a:solidFill>
                <a:srgbClr val="000000"/>
              </a:solidFill>
              <a:latin typeface="Calibri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Consumer and brand protection</a:t>
            </a:r>
            <a:endParaRPr lang="en-US" spc="-1" dirty="0" smtClean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pc="-1" dirty="0" smtClea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CustomShape 4"/>
          <p:cNvSpPr/>
          <p:nvPr/>
        </p:nvSpPr>
        <p:spPr>
          <a:xfrm>
            <a:off x="0" y="1000876"/>
            <a:ext cx="2098418" cy="3063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pc="-1" dirty="0">
                <a:solidFill>
                  <a:srgbClr val="FFFFFF"/>
                </a:solidFill>
                <a:latin typeface="Calibri Light"/>
              </a:rPr>
              <a:t>HEUFT </a:t>
            </a:r>
            <a:r>
              <a:rPr lang="de-DE" sz="1400" b="1" i="1" spc="-1" dirty="0" err="1">
                <a:solidFill>
                  <a:srgbClr val="FFFFFF"/>
                </a:solidFill>
                <a:latin typeface="Calibri Light"/>
              </a:rPr>
              <a:t>eXaminer</a:t>
            </a:r>
            <a:r>
              <a:rPr lang="de-DE" sz="1400" b="1" i="1" spc="-1" dirty="0">
                <a:solidFill>
                  <a:srgbClr val="FFFFFF"/>
                </a:solidFill>
                <a:latin typeface="Calibri Light"/>
              </a:rPr>
              <a:t>  </a:t>
            </a:r>
            <a:r>
              <a:rPr lang="de-DE" sz="14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 </a:t>
            </a:r>
            <a:r>
              <a:rPr lang="de-DE" sz="1400" b="1" i="1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07200"/>
            <a:ext cx="6459858" cy="480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1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1" name="Grafik 580"/>
          <p:cNvPicPr/>
          <p:nvPr/>
        </p:nvPicPr>
        <p:blipFill rotWithShape="1">
          <a:blip r:embed="rId3"/>
          <a:srcRect r="2873"/>
          <a:stretch/>
        </p:blipFill>
        <p:spPr>
          <a:xfrm>
            <a:off x="-1305206" y="563400"/>
            <a:ext cx="11840345" cy="5560560"/>
          </a:xfrm>
          <a:prstGeom prst="rect">
            <a:avLst/>
          </a:prstGeom>
          <a:ln>
            <a:noFill/>
          </a:ln>
        </p:spPr>
      </p:pic>
      <p:sp>
        <p:nvSpPr>
          <p:cNvPr id="572" name="CustomShape 1"/>
          <p:cNvSpPr/>
          <p:nvPr/>
        </p:nvSpPr>
        <p:spPr>
          <a:xfrm rot="2700000">
            <a:off x="6367320" y="2432880"/>
            <a:ext cx="400680" cy="40428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/>
        </p:style>
      </p:sp>
      <p:sp>
        <p:nvSpPr>
          <p:cNvPr id="573" name="CustomShape 2"/>
          <p:cNvSpPr/>
          <p:nvPr/>
        </p:nvSpPr>
        <p:spPr>
          <a:xfrm>
            <a:off x="2964575" y="1086338"/>
            <a:ext cx="4003920" cy="1480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4" name="CustomShape 3"/>
          <p:cNvSpPr/>
          <p:nvPr/>
        </p:nvSpPr>
        <p:spPr>
          <a:xfrm>
            <a:off x="2699280" y="6321240"/>
            <a:ext cx="7007216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800" b="0" strike="noStrike" spc="-1" baseline="30000" dirty="0">
                <a:solidFill>
                  <a:srgbClr val="FFFFFF"/>
                </a:solidFill>
                <a:latin typeface="Calibri Light"/>
                <a:ea typeface="DejaVu Sans"/>
              </a:rPr>
              <a:t>Modular and flexible:  combining intelligent inspection modules simply.</a:t>
            </a:r>
            <a:endParaRPr lang="de-DE" sz="2800" b="0" strike="noStrike" spc="-1" dirty="0">
              <a:latin typeface="Arial"/>
            </a:endParaRPr>
          </a:p>
        </p:txBody>
      </p:sp>
      <p:sp>
        <p:nvSpPr>
          <p:cNvPr id="575" name="CustomShape 4"/>
          <p:cNvSpPr/>
          <p:nvPr/>
        </p:nvSpPr>
        <p:spPr>
          <a:xfrm>
            <a:off x="7146335" y="1086338"/>
            <a:ext cx="3137768" cy="1480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2400" b="1" strike="noStrike" spc="-1" baseline="30000" dirty="0" smtClean="0">
              <a:solidFill>
                <a:srgbClr val="FFFFFF"/>
              </a:solidFill>
              <a:latin typeface="Calibri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de-DE" sz="2400" b="1" strike="noStrike" spc="-1" baseline="30000" dirty="0" smtClean="0">
                <a:solidFill>
                  <a:srgbClr val="FFFFFF"/>
                </a:solidFill>
                <a:latin typeface="Calibri"/>
                <a:ea typeface="DejaVu Sans"/>
              </a:rPr>
              <a:t>Intelligent </a:t>
            </a:r>
            <a:r>
              <a:rPr lang="de-DE" sz="2400" b="1" strike="noStrike" spc="-1" baseline="30000" dirty="0" err="1">
                <a:solidFill>
                  <a:srgbClr val="FFFFFF"/>
                </a:solidFill>
                <a:latin typeface="Calibri"/>
                <a:ea typeface="DejaVu Sans"/>
              </a:rPr>
              <a:t>inspection</a:t>
            </a:r>
            <a:r>
              <a:rPr lang="de-DE" sz="24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2400" b="1" strike="noStrike" spc="-1" baseline="30000" dirty="0" err="1">
                <a:solidFill>
                  <a:srgbClr val="FFFFFF"/>
                </a:solidFill>
                <a:latin typeface="Calibri"/>
                <a:ea typeface="DejaVu Sans"/>
              </a:rPr>
              <a:t>modules</a:t>
            </a:r>
            <a:endParaRPr lang="de-DE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• fill level detection – HF (+ foam)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• fill level detection – X-rays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• camera inspection</a:t>
            </a:r>
            <a:r>
              <a:rPr lang="de-DE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5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50000"/>
              </a:lnSpc>
            </a:pPr>
            <a:endParaRPr lang="de-DE" sz="1800" b="0" strike="noStrike" spc="-1" dirty="0">
              <a:latin typeface="Arial"/>
            </a:endParaRPr>
          </a:p>
        </p:txBody>
      </p:sp>
      <p:sp>
        <p:nvSpPr>
          <p:cNvPr id="576" name="CustomShape 5"/>
          <p:cNvSpPr/>
          <p:nvPr/>
        </p:nvSpPr>
        <p:spPr>
          <a:xfrm>
            <a:off x="2985857" y="1310588"/>
            <a:ext cx="3866400" cy="1004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4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Main </a:t>
            </a:r>
            <a:r>
              <a:rPr lang="de-DE" sz="2400" b="1" strike="noStrike" spc="-1" baseline="30000" dirty="0" err="1">
                <a:solidFill>
                  <a:srgbClr val="FFFFFF"/>
                </a:solidFill>
                <a:latin typeface="Calibri"/>
                <a:ea typeface="DejaVu Sans"/>
              </a:rPr>
              <a:t>trigger</a:t>
            </a:r>
            <a:endParaRPr lang="de-DE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• closure detection (inductive / optical / excessive height)</a:t>
            </a: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800" b="1" strike="noStrike" spc="-1" baseline="30000" dirty="0">
                <a:solidFill>
                  <a:srgbClr val="FFFFFF"/>
                </a:solidFill>
                <a:latin typeface="Calibri"/>
                <a:ea typeface="DejaVu Sans"/>
              </a:rPr>
              <a:t>• pressure check (inductive / cans)</a:t>
            </a:r>
            <a:endParaRPr lang="de-DE" sz="1800" b="0" strike="noStrike" spc="-1" dirty="0">
              <a:latin typeface="Arial"/>
            </a:endParaRPr>
          </a:p>
        </p:txBody>
      </p:sp>
      <p:sp>
        <p:nvSpPr>
          <p:cNvPr id="577" name="CustomShape 6"/>
          <p:cNvSpPr/>
          <p:nvPr/>
        </p:nvSpPr>
        <p:spPr>
          <a:xfrm rot="2700000">
            <a:off x="6354695" y="2387520"/>
            <a:ext cx="354240" cy="3574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8" name="CustomShape 7"/>
          <p:cNvSpPr/>
          <p:nvPr/>
        </p:nvSpPr>
        <p:spPr>
          <a:xfrm rot="2700000">
            <a:off x="7414175" y="2387520"/>
            <a:ext cx="354240" cy="3574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79" name="CustomShape 8"/>
          <p:cNvSpPr/>
          <p:nvPr/>
        </p:nvSpPr>
        <p:spPr>
          <a:xfrm>
            <a:off x="1499040" y="4075920"/>
            <a:ext cx="1267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strike="noStrike" spc="-1">
                <a:solidFill>
                  <a:srgbClr val="00B0F0"/>
                </a:solidFill>
                <a:latin typeface="Calibri"/>
                <a:ea typeface="DejaVu Sans"/>
              </a:rPr>
              <a:t>HEUFT </a:t>
            </a:r>
            <a:r>
              <a:rPr lang="de-DE" sz="1800" b="1" i="1" strike="noStrike" spc="-1">
                <a:solidFill>
                  <a:srgbClr val="00B0F0"/>
                </a:solidFill>
                <a:latin typeface="Calibri"/>
                <a:ea typeface="DejaVu Sans"/>
              </a:rPr>
              <a:t>ONE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580" name="CustomShape 9"/>
          <p:cNvSpPr/>
          <p:nvPr/>
        </p:nvSpPr>
        <p:spPr>
          <a:xfrm>
            <a:off x="469440" y="384840"/>
            <a:ext cx="1398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CONTAINER CHECK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84089"/>
            <a:ext cx="1398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Pressure and   leakage check</a:t>
            </a:r>
            <a:endParaRPr lang="de-DE" sz="2700" b="0" strike="noStrike" spc="-1">
              <a:latin typeface="Arial"/>
            </a:endParaRPr>
          </a:p>
        </p:txBody>
      </p:sp>
      <p:pic>
        <p:nvPicPr>
          <p:cNvPr id="583" name="Grafik 5"/>
          <p:cNvPicPr/>
          <p:nvPr/>
        </p:nvPicPr>
        <p:blipFill>
          <a:blip r:embed="rId3"/>
          <a:stretch/>
        </p:blipFill>
        <p:spPr>
          <a:xfrm>
            <a:off x="4689000" y="214560"/>
            <a:ext cx="4376520" cy="6425280"/>
          </a:xfrm>
          <a:prstGeom prst="rect">
            <a:avLst/>
          </a:prstGeom>
          <a:ln>
            <a:noFill/>
          </a:ln>
        </p:spPr>
      </p:pic>
      <p:sp>
        <p:nvSpPr>
          <p:cNvPr id="584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CustomShape 1"/>
          <p:cNvSpPr/>
          <p:nvPr/>
        </p:nvSpPr>
        <p:spPr>
          <a:xfrm>
            <a:off x="472680" y="384840"/>
            <a:ext cx="1208160" cy="22392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CLOSURE DETECTION</a:t>
            </a:r>
            <a:endParaRPr lang="de-DE" sz="1100" b="0" strike="noStrike" spc="-1" dirty="0">
              <a:latin typeface="Arial"/>
            </a:endParaRPr>
          </a:p>
        </p:txBody>
      </p:sp>
      <p:sp>
        <p:nvSpPr>
          <p:cNvPr id="586" name="CustomShape 2"/>
          <p:cNvSpPr/>
          <p:nvPr/>
        </p:nvSpPr>
        <p:spPr>
          <a:xfrm>
            <a:off x="3085560" y="4695840"/>
            <a:ext cx="206172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9BDE"/>
                </a:solidFill>
                <a:latin typeface="Calibri"/>
                <a:ea typeface="DejaVu Sans"/>
              </a:rPr>
              <a:t>Container with excessive internal pressure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587" name="CustomShape 3"/>
          <p:cNvSpPr/>
          <p:nvPr/>
        </p:nvSpPr>
        <p:spPr>
          <a:xfrm>
            <a:off x="5146560" y="4695840"/>
            <a:ext cx="220932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009BDE"/>
                </a:solidFill>
                <a:latin typeface="Calibri"/>
                <a:ea typeface="DejaVu Sans"/>
              </a:rPr>
              <a:t>Container with insufficient internal pressure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588" name="CustomShape 4"/>
          <p:cNvSpPr/>
          <p:nvPr/>
        </p:nvSpPr>
        <p:spPr>
          <a:xfrm>
            <a:off x="7316280" y="4695840"/>
            <a:ext cx="15987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009BDE"/>
                </a:solidFill>
                <a:latin typeface="Calibri"/>
                <a:ea typeface="DejaVu Sans"/>
              </a:rPr>
              <a:t>Closure too high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589" name="CustomShape 5"/>
          <p:cNvSpPr/>
          <p:nvPr/>
        </p:nvSpPr>
        <p:spPr>
          <a:xfrm>
            <a:off x="9023760" y="4695840"/>
            <a:ext cx="183060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800" b="0" strike="noStrike" spc="-1">
                <a:solidFill>
                  <a:srgbClr val="009BDE"/>
                </a:solidFill>
                <a:latin typeface="Calibri"/>
                <a:ea typeface="DejaVu Sans"/>
              </a:rPr>
              <a:t>Unsealed container</a:t>
            </a:r>
            <a:endParaRPr lang="de-DE" sz="1800" b="0" strike="noStrike" spc="-1">
              <a:latin typeface="Arial"/>
            </a:endParaRPr>
          </a:p>
        </p:txBody>
      </p:sp>
      <p:pic>
        <p:nvPicPr>
          <p:cNvPr id="590" name="Grafik 21"/>
          <p:cNvPicPr/>
          <p:nvPr/>
        </p:nvPicPr>
        <p:blipFill>
          <a:blip r:embed="rId2"/>
          <a:stretch/>
        </p:blipFill>
        <p:spPr>
          <a:xfrm>
            <a:off x="1425240" y="1055160"/>
            <a:ext cx="9511560" cy="3751920"/>
          </a:xfrm>
          <a:prstGeom prst="rect">
            <a:avLst/>
          </a:prstGeom>
          <a:ln>
            <a:noFill/>
          </a:ln>
        </p:spPr>
      </p:pic>
      <p:sp>
        <p:nvSpPr>
          <p:cNvPr id="591" name="CustomShape 6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6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Inductive pressure check: ensuring the perfect can closure.</a:t>
            </a:r>
            <a:endParaRPr lang="de-DE" sz="2600" b="0" strike="noStrike" spc="-1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72680" y="589745"/>
            <a:ext cx="12081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CustomShape 1"/>
          <p:cNvSpPr/>
          <p:nvPr/>
        </p:nvSpPr>
        <p:spPr>
          <a:xfrm>
            <a:off x="469440" y="384840"/>
            <a:ext cx="9356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LEAKAGE CHECK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593" name="CustomShape 2"/>
          <p:cNvSpPr/>
          <p:nvPr/>
        </p:nvSpPr>
        <p:spPr>
          <a:xfrm rot="2700000">
            <a:off x="5911560" y="596448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94" name="Grafik 7"/>
          <p:cNvPicPr/>
          <p:nvPr/>
        </p:nvPicPr>
        <p:blipFill rotWithShape="1">
          <a:blip r:embed="rId2"/>
          <a:srcRect l="-1033" t="21794" r="1033" b="-3811"/>
          <a:stretch/>
        </p:blipFill>
        <p:spPr>
          <a:xfrm>
            <a:off x="-78760" y="1524001"/>
            <a:ext cx="12106440" cy="6728098"/>
          </a:xfrm>
          <a:prstGeom prst="rect">
            <a:avLst/>
          </a:prstGeom>
          <a:ln>
            <a:noFill/>
          </a:ln>
        </p:spPr>
      </p:pic>
      <p:sp>
        <p:nvSpPr>
          <p:cNvPr id="595" name="CustomShape 3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600" b="0" strike="noStrike" spc="-1">
                <a:solidFill>
                  <a:srgbClr val="FFFFFF"/>
                </a:solidFill>
                <a:latin typeface="Calibri Light"/>
                <a:ea typeface="DejaVu Sans"/>
              </a:rPr>
              <a:t>Quantifying – pressure analysis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8427774" y="4479641"/>
            <a:ext cx="3681046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The pressure analysis converts the measured values determined by the "closure detection – pressure" into a unit of measurement. The results are shown graphically as diagrams on the display</a:t>
            </a:r>
            <a:r>
              <a:rPr lang="en-GB" sz="20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endParaRPr lang="en-GB" sz="2000" b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" name="Gerader Verbinder 3"/>
          <p:cNvCxnSpPr/>
          <p:nvPr/>
        </p:nvCxnSpPr>
        <p:spPr>
          <a:xfrm>
            <a:off x="469440" y="610200"/>
            <a:ext cx="9356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CustomShape 1"/>
          <p:cNvSpPr/>
          <p:nvPr/>
        </p:nvSpPr>
        <p:spPr>
          <a:xfrm>
            <a:off x="0" y="997200"/>
            <a:ext cx="3330720" cy="4860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45000" rIns="180000" bIns="36000" anchor="ctr" anchorCtr="1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7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Code verification</a:t>
            </a:r>
            <a:endParaRPr lang="de-DE" sz="2700" b="0" strike="noStrike" spc="-1">
              <a:latin typeface="Arial"/>
            </a:endParaRPr>
          </a:p>
        </p:txBody>
      </p:sp>
      <p:sp>
        <p:nvSpPr>
          <p:cNvPr id="598" name="CustomShape 2"/>
          <p:cNvSpPr/>
          <p:nvPr/>
        </p:nvSpPr>
        <p:spPr>
          <a:xfrm rot="2700000">
            <a:off x="3187440" y="328032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99" name="Grafik 1"/>
          <p:cNvPicPr/>
          <p:nvPr/>
        </p:nvPicPr>
        <p:blipFill>
          <a:blip r:embed="rId3"/>
          <a:stretch/>
        </p:blipFill>
        <p:spPr>
          <a:xfrm>
            <a:off x="4183560" y="1845360"/>
            <a:ext cx="1775520" cy="2749680"/>
          </a:xfrm>
          <a:prstGeom prst="rect">
            <a:avLst/>
          </a:prstGeom>
          <a:ln>
            <a:noFill/>
          </a:ln>
        </p:spPr>
      </p:pic>
      <p:pic>
        <p:nvPicPr>
          <p:cNvPr id="600" name="Grafik 3"/>
          <p:cNvPicPr/>
          <p:nvPr/>
        </p:nvPicPr>
        <p:blipFill>
          <a:blip r:embed="rId4"/>
          <a:stretch/>
        </p:blipFill>
        <p:spPr>
          <a:xfrm>
            <a:off x="6761880" y="1845360"/>
            <a:ext cx="1775520" cy="2749680"/>
          </a:xfrm>
          <a:prstGeom prst="rect">
            <a:avLst/>
          </a:prstGeom>
          <a:ln>
            <a:noFill/>
          </a:ln>
        </p:spPr>
      </p:pic>
      <p:pic>
        <p:nvPicPr>
          <p:cNvPr id="601" name="Grafik 4"/>
          <p:cNvPicPr/>
          <p:nvPr/>
        </p:nvPicPr>
        <p:blipFill>
          <a:blip r:embed="rId5"/>
          <a:stretch/>
        </p:blipFill>
        <p:spPr>
          <a:xfrm>
            <a:off x="9405360" y="1869480"/>
            <a:ext cx="1738800" cy="2692800"/>
          </a:xfrm>
          <a:prstGeom prst="rect">
            <a:avLst/>
          </a:prstGeom>
          <a:ln>
            <a:noFill/>
          </a:ln>
        </p:spPr>
      </p:pic>
      <p:sp>
        <p:nvSpPr>
          <p:cNvPr id="602" name="CustomShape 3"/>
          <p:cNvSpPr/>
          <p:nvPr/>
        </p:nvSpPr>
        <p:spPr>
          <a:xfrm>
            <a:off x="4289400" y="4770720"/>
            <a:ext cx="1585925" cy="3371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Bar </a:t>
            </a:r>
            <a:r>
              <a:rPr lang="de-DE" sz="1600" b="0" strike="noStrike" spc="-1" dirty="0" err="1" smtClean="0">
                <a:solidFill>
                  <a:srgbClr val="000000"/>
                </a:solidFill>
                <a:latin typeface="Calibri"/>
                <a:ea typeface="DejaVu Sans"/>
              </a:rPr>
              <a:t>code</a:t>
            </a:r>
            <a:r>
              <a:rPr lang="de-DE" sz="16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DE" sz="16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reading</a:t>
            </a:r>
            <a:endParaRPr lang="de-DE" sz="1600" b="0" strike="noStrike" spc="-1" dirty="0">
              <a:latin typeface="Arial"/>
            </a:endParaRPr>
          </a:p>
        </p:txBody>
      </p:sp>
      <p:sp>
        <p:nvSpPr>
          <p:cNvPr id="603" name="CustomShape 4"/>
          <p:cNvSpPr/>
          <p:nvPr/>
        </p:nvSpPr>
        <p:spPr>
          <a:xfrm>
            <a:off x="6770520" y="4770720"/>
            <a:ext cx="180720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Data matrix reading</a:t>
            </a:r>
            <a:endParaRPr lang="de-DE" sz="1600" b="0" strike="noStrike" spc="-1">
              <a:latin typeface="Arial"/>
            </a:endParaRPr>
          </a:p>
        </p:txBody>
      </p:sp>
      <p:sp>
        <p:nvSpPr>
          <p:cNvPr id="604" name="CustomShape 5"/>
          <p:cNvSpPr/>
          <p:nvPr/>
        </p:nvSpPr>
        <p:spPr>
          <a:xfrm>
            <a:off x="9588960" y="4770720"/>
            <a:ext cx="1395720" cy="333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Code presence</a:t>
            </a:r>
            <a:endParaRPr lang="de-DE" sz="1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CustomShape 1"/>
          <p:cNvSpPr/>
          <p:nvPr/>
        </p:nvSpPr>
        <p:spPr>
          <a:xfrm>
            <a:off x="0" y="2684880"/>
            <a:ext cx="6179400" cy="75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679" b="0" strike="noStrike" spc="-1" dirty="0" smtClean="0">
                <a:solidFill>
                  <a:srgbClr val="FFFFFF"/>
                </a:solidFill>
                <a:latin typeface="Calibri Light"/>
                <a:ea typeface="DejaVu Sans"/>
              </a:rPr>
              <a:t>Space-saving end of line X-ray system of the new        generation for a full coverage sidewall inspection.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606" name="CustomShape 2"/>
          <p:cNvSpPr/>
          <p:nvPr/>
        </p:nvSpPr>
        <p:spPr>
          <a:xfrm rot="2700000">
            <a:off x="61884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07" name="CustomShape 3"/>
          <p:cNvSpPr/>
          <p:nvPr/>
        </p:nvSpPr>
        <p:spPr>
          <a:xfrm>
            <a:off x="0" y="3578400"/>
            <a:ext cx="5051160" cy="69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3600" b="1" i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eXaminer</a:t>
            </a: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de-DE" sz="3600" b="1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600" b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3600" b="1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  <a:endParaRPr lang="de-DE" sz="3600" b="0" strike="noStrike" spc="-1" dirty="0">
              <a:latin typeface="Arial"/>
            </a:endParaRPr>
          </a:p>
        </p:txBody>
      </p:sp>
      <p:sp>
        <p:nvSpPr>
          <p:cNvPr id="608" name="CustomShape 4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609" name="Grafik 16"/>
          <p:cNvPicPr/>
          <p:nvPr/>
        </p:nvPicPr>
        <p:blipFill>
          <a:blip r:embed="rId2"/>
          <a:stretch/>
        </p:blipFill>
        <p:spPr>
          <a:xfrm>
            <a:off x="0" y="3926520"/>
            <a:ext cx="1615320" cy="2727000"/>
          </a:xfrm>
          <a:prstGeom prst="rect">
            <a:avLst/>
          </a:prstGeom>
          <a:ln>
            <a:noFill/>
          </a:ln>
        </p:spPr>
      </p:pic>
      <p:pic>
        <p:nvPicPr>
          <p:cNvPr id="610" name="Grafik 3"/>
          <p:cNvPicPr/>
          <p:nvPr/>
        </p:nvPicPr>
        <p:blipFill>
          <a:blip r:embed="rId3"/>
          <a:stretch/>
        </p:blipFill>
        <p:spPr>
          <a:xfrm>
            <a:off x="5883480" y="1155600"/>
            <a:ext cx="6793920" cy="5094720"/>
          </a:xfrm>
          <a:prstGeom prst="rect">
            <a:avLst/>
          </a:prstGeom>
          <a:ln>
            <a:noFill/>
          </a:ln>
        </p:spPr>
      </p:pic>
      <p:pic>
        <p:nvPicPr>
          <p:cNvPr id="611" name="Grafik 9"/>
          <p:cNvPicPr/>
          <p:nvPr/>
        </p:nvPicPr>
        <p:blipFill>
          <a:blip r:embed="rId4"/>
          <a:stretch/>
        </p:blipFill>
        <p:spPr>
          <a:xfrm>
            <a:off x="1175400" y="4033440"/>
            <a:ext cx="1250640" cy="2429640"/>
          </a:xfrm>
          <a:prstGeom prst="rect">
            <a:avLst/>
          </a:prstGeom>
          <a:ln>
            <a:noFill/>
          </a:ln>
        </p:spPr>
      </p:pic>
      <p:pic>
        <p:nvPicPr>
          <p:cNvPr id="612" name="Grafik 6"/>
          <p:cNvPicPr/>
          <p:nvPr/>
        </p:nvPicPr>
        <p:blipFill>
          <a:blip r:embed="rId5"/>
          <a:stretch/>
        </p:blipFill>
        <p:spPr>
          <a:xfrm>
            <a:off x="2093760" y="4730040"/>
            <a:ext cx="1199880" cy="1762200"/>
          </a:xfrm>
          <a:prstGeom prst="rect">
            <a:avLst/>
          </a:prstGeom>
          <a:ln>
            <a:noFill/>
          </a:ln>
        </p:spPr>
      </p:pic>
      <p:pic>
        <p:nvPicPr>
          <p:cNvPr id="613" name="Grafik 8"/>
          <p:cNvPicPr/>
          <p:nvPr/>
        </p:nvPicPr>
        <p:blipFill>
          <a:blip r:embed="rId6"/>
          <a:stretch/>
        </p:blipFill>
        <p:spPr>
          <a:xfrm>
            <a:off x="3146040" y="4730040"/>
            <a:ext cx="1249920" cy="1748160"/>
          </a:xfrm>
          <a:prstGeom prst="rect">
            <a:avLst/>
          </a:prstGeom>
          <a:ln>
            <a:noFill/>
          </a:ln>
        </p:spPr>
      </p:pic>
      <p:pic>
        <p:nvPicPr>
          <p:cNvPr id="614" name="Grafik 12"/>
          <p:cNvPicPr/>
          <p:nvPr/>
        </p:nvPicPr>
        <p:blipFill>
          <a:blip r:embed="rId7"/>
          <a:stretch/>
        </p:blipFill>
        <p:spPr>
          <a:xfrm rot="2700000">
            <a:off x="3787560" y="5998320"/>
            <a:ext cx="252720" cy="2527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3" name="Gerader Verbinder 2"/>
          <p:cNvCxnSpPr/>
          <p:nvPr/>
        </p:nvCxnSpPr>
        <p:spPr>
          <a:xfrm>
            <a:off x="469440" y="610200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Grafik 13"/>
          <p:cNvPicPr/>
          <p:nvPr/>
        </p:nvPicPr>
        <p:blipFill>
          <a:blip r:embed="rId2"/>
          <a:stretch/>
        </p:blipFill>
        <p:spPr>
          <a:xfrm>
            <a:off x="-290880" y="255960"/>
            <a:ext cx="7611480" cy="5708160"/>
          </a:xfrm>
          <a:prstGeom prst="rect">
            <a:avLst/>
          </a:prstGeom>
          <a:ln>
            <a:noFill/>
          </a:ln>
        </p:spPr>
      </p:pic>
      <p:sp>
        <p:nvSpPr>
          <p:cNvPr id="616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618" name="CustomShape 2"/>
          <p:cNvSpPr/>
          <p:nvPr/>
        </p:nvSpPr>
        <p:spPr>
          <a:xfrm rot="2700000">
            <a:off x="5904720" y="5915880"/>
            <a:ext cx="387720" cy="3877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19" name="CustomShape 3"/>
          <p:cNvSpPr/>
          <p:nvPr/>
        </p:nvSpPr>
        <p:spPr>
          <a:xfrm>
            <a:off x="0" y="6112440"/>
            <a:ext cx="12189600" cy="74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de-DE" sz="2600" b="0" strike="noStrike" spc="-1" dirty="0" err="1" smtClean="0">
                <a:solidFill>
                  <a:srgbClr val="FFFFFF"/>
                </a:solidFill>
                <a:latin typeface="Calibri"/>
                <a:ea typeface="Verdana"/>
              </a:rPr>
              <a:t>base</a:t>
            </a:r>
            <a:r>
              <a:rPr lang="de-DE" sz="2600" b="0" strike="noStrike" spc="-1" dirty="0" smtClean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2600" b="0" strike="noStrike" spc="-1" dirty="0" err="1" smtClean="0">
                <a:solidFill>
                  <a:srgbClr val="FFFFFF"/>
                </a:solidFill>
                <a:latin typeface="Calibri"/>
                <a:ea typeface="Verdana"/>
              </a:rPr>
              <a:t>inspection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620" name="Grafik 14"/>
          <p:cNvPicPr/>
          <p:nvPr/>
        </p:nvPicPr>
        <p:blipFill>
          <a:blip r:embed="rId3"/>
          <a:stretch/>
        </p:blipFill>
        <p:spPr>
          <a:xfrm>
            <a:off x="5213520" y="613800"/>
            <a:ext cx="7133760" cy="5349600"/>
          </a:xfrm>
          <a:prstGeom prst="rect">
            <a:avLst/>
          </a:prstGeom>
          <a:ln>
            <a:noFill/>
          </a:ln>
        </p:spPr>
      </p:pic>
      <p:sp>
        <p:nvSpPr>
          <p:cNvPr id="621" name="CustomShape 4"/>
          <p:cNvSpPr/>
          <p:nvPr/>
        </p:nvSpPr>
        <p:spPr>
          <a:xfrm>
            <a:off x="458280" y="5436000"/>
            <a:ext cx="13075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Base </a:t>
            </a:r>
            <a:r>
              <a:rPr lang="de-DE" sz="14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endParaRPr lang="de-DE" sz="1400" b="0" strike="noStrike" spc="-1" dirty="0">
              <a:latin typeface="Arial"/>
            </a:endParaRPr>
          </a:p>
        </p:txBody>
      </p:sp>
      <p:pic>
        <p:nvPicPr>
          <p:cNvPr id="622" name="Grafik 17"/>
          <p:cNvPicPr/>
          <p:nvPr/>
        </p:nvPicPr>
        <p:blipFill>
          <a:blip r:embed="rId4"/>
          <a:stretch/>
        </p:blipFill>
        <p:spPr>
          <a:xfrm>
            <a:off x="488160" y="4457520"/>
            <a:ext cx="1341000" cy="1061280"/>
          </a:xfrm>
          <a:prstGeom prst="rect">
            <a:avLst/>
          </a:prstGeom>
          <a:ln>
            <a:noFill/>
          </a:ln>
        </p:spPr>
      </p:pic>
      <p:pic>
        <p:nvPicPr>
          <p:cNvPr id="623" name="Grafik 25"/>
          <p:cNvPicPr/>
          <p:nvPr/>
        </p:nvPicPr>
        <p:blipFill>
          <a:blip r:embed="rId5"/>
          <a:stretch/>
        </p:blipFill>
        <p:spPr>
          <a:xfrm>
            <a:off x="7226280" y="506196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624" name="Grafik 26"/>
          <p:cNvPicPr/>
          <p:nvPr/>
        </p:nvPicPr>
        <p:blipFill>
          <a:blip r:embed="rId6"/>
          <a:stretch/>
        </p:blipFill>
        <p:spPr>
          <a:xfrm>
            <a:off x="7997760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625" name="Grafik 28"/>
          <p:cNvPicPr/>
          <p:nvPr/>
        </p:nvPicPr>
        <p:blipFill>
          <a:blip r:embed="rId7"/>
          <a:stretch/>
        </p:blipFill>
        <p:spPr>
          <a:xfrm>
            <a:off x="6471720" y="5064840"/>
            <a:ext cx="823320" cy="833760"/>
          </a:xfrm>
          <a:prstGeom prst="rect">
            <a:avLst/>
          </a:prstGeom>
          <a:ln>
            <a:noFill/>
          </a:ln>
        </p:spPr>
      </p:pic>
      <p:sp>
        <p:nvSpPr>
          <p:cNvPr id="626" name="CustomShape 5"/>
          <p:cNvSpPr/>
          <p:nvPr/>
        </p:nvSpPr>
        <p:spPr>
          <a:xfrm>
            <a:off x="5203080" y="1573920"/>
            <a:ext cx="111240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Special chain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627" name="Grafik 18"/>
          <p:cNvPicPr/>
          <p:nvPr/>
        </p:nvPicPr>
        <p:blipFill>
          <a:blip r:embed="rId8"/>
          <a:stretch/>
        </p:blipFill>
        <p:spPr>
          <a:xfrm>
            <a:off x="5078520" y="675000"/>
            <a:ext cx="2998080" cy="1488960"/>
          </a:xfrm>
          <a:prstGeom prst="rect">
            <a:avLst/>
          </a:prstGeom>
          <a:ln>
            <a:noFill/>
          </a:ln>
        </p:spPr>
      </p:pic>
      <p:cxnSp>
        <p:nvCxnSpPr>
          <p:cNvPr id="3" name="Gerader Verbinder 2"/>
          <p:cNvCxnSpPr/>
          <p:nvPr/>
        </p:nvCxnSpPr>
        <p:spPr>
          <a:xfrm>
            <a:off x="469440" y="610200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8" name="Picture 1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</p:blipFill>
        <p:spPr>
          <a:xfrm>
            <a:off x="8235000" y="1156320"/>
            <a:ext cx="2512440" cy="3655440"/>
          </a:xfrm>
          <a:prstGeom prst="rect">
            <a:avLst/>
          </a:prstGeom>
          <a:ln>
            <a:noFill/>
          </a:ln>
        </p:spPr>
      </p:pic>
      <p:sp>
        <p:nvSpPr>
          <p:cNvPr id="629" name="CustomShape 1"/>
          <p:cNvSpPr/>
          <p:nvPr/>
        </p:nvSpPr>
        <p:spPr>
          <a:xfrm>
            <a:off x="0" y="5563800"/>
            <a:ext cx="12189960" cy="129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1" strike="noStrike" spc="-1" dirty="0" err="1">
                <a:solidFill>
                  <a:srgbClr val="FFFFFF"/>
                </a:solidFill>
                <a:latin typeface="Calibri Light"/>
                <a:ea typeface="DejaVu Sans"/>
              </a:rPr>
              <a:t>Enlightenment</a:t>
            </a:r>
            <a:r>
              <a:rPr lang="de-DE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 </a:t>
            </a:r>
            <a:r>
              <a:rPr lang="en-GB" sz="2600" b="1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– base inspection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630" name="Grafik 3"/>
          <p:cNvPicPr/>
          <p:nvPr/>
        </p:nvPicPr>
        <p:blipFill>
          <a:blip r:embed="rId9"/>
          <a:stretch/>
        </p:blipFill>
        <p:spPr>
          <a:xfrm>
            <a:off x="8546040" y="5411880"/>
            <a:ext cx="2309760" cy="357120"/>
          </a:xfrm>
          <a:prstGeom prst="rect">
            <a:avLst/>
          </a:prstGeom>
          <a:ln>
            <a:noFill/>
          </a:ln>
        </p:spPr>
      </p:pic>
      <p:pic>
        <p:nvPicPr>
          <p:cNvPr id="631" name="Grafik 4"/>
          <p:cNvPicPr/>
          <p:nvPr/>
        </p:nvPicPr>
        <p:blipFill>
          <a:blip r:embed="rId10"/>
          <a:stretch/>
        </p:blipFill>
        <p:spPr>
          <a:xfrm>
            <a:off x="10438920" y="4534920"/>
            <a:ext cx="904320" cy="1003320"/>
          </a:xfrm>
          <a:prstGeom prst="rect">
            <a:avLst/>
          </a:prstGeom>
          <a:ln>
            <a:noFill/>
          </a:ln>
        </p:spPr>
      </p:pic>
      <p:pic>
        <p:nvPicPr>
          <p:cNvPr id="632" name="Grafik 5"/>
          <p:cNvPicPr/>
          <p:nvPr/>
        </p:nvPicPr>
        <p:blipFill>
          <a:blip r:embed="rId11"/>
          <a:stretch/>
        </p:blipFill>
        <p:spPr>
          <a:xfrm>
            <a:off x="11080080" y="5236920"/>
            <a:ext cx="651600" cy="651600"/>
          </a:xfrm>
          <a:prstGeom prst="rect">
            <a:avLst/>
          </a:prstGeom>
          <a:ln>
            <a:noFill/>
          </a:ln>
        </p:spPr>
      </p:pic>
      <p:sp>
        <p:nvSpPr>
          <p:cNvPr id="633" name="CustomShape 2"/>
          <p:cNvSpPr/>
          <p:nvPr/>
        </p:nvSpPr>
        <p:spPr>
          <a:xfrm>
            <a:off x="8686080" y="5396040"/>
            <a:ext cx="200232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ENLIGHTENMENT</a:t>
            </a:r>
            <a:endParaRPr lang="de-DE" sz="2000" b="0" strike="noStrike" spc="-1">
              <a:latin typeface="Arial"/>
            </a:endParaRPr>
          </a:p>
        </p:txBody>
      </p:sp>
      <p:pic>
        <p:nvPicPr>
          <p:cNvPr id="634" name="Picture 2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</p:blipFill>
        <p:spPr>
          <a:xfrm>
            <a:off x="1442160" y="1156320"/>
            <a:ext cx="2512440" cy="3655440"/>
          </a:xfrm>
          <a:prstGeom prst="rect">
            <a:avLst/>
          </a:prstGeom>
          <a:ln>
            <a:noFill/>
          </a:ln>
        </p:spPr>
      </p:pic>
      <p:pic>
        <p:nvPicPr>
          <p:cNvPr id="635" name="Picture 3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</p:blipFill>
        <p:spPr>
          <a:xfrm>
            <a:off x="4838760" y="1156320"/>
            <a:ext cx="2512440" cy="3655440"/>
          </a:xfrm>
          <a:prstGeom prst="rect">
            <a:avLst/>
          </a:prstGeom>
          <a:ln>
            <a:noFill/>
          </a:ln>
        </p:spPr>
      </p:pic>
      <p:sp>
        <p:nvSpPr>
          <p:cNvPr id="636" name="CustomShape 3"/>
          <p:cNvSpPr/>
          <p:nvPr/>
        </p:nvSpPr>
        <p:spPr>
          <a:xfrm rot="2700000">
            <a:off x="5911560" y="541440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7" name="CustomShape 4"/>
          <p:cNvSpPr/>
          <p:nvPr/>
        </p:nvSpPr>
        <p:spPr>
          <a:xfrm rot="2700000">
            <a:off x="2247840" y="541440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38" name="CustomShape 5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 flipH="1">
            <a:off x="469440" y="607535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>
              <p:cTn id="2" restart="whenNotActive" fill="hold" nodeType="interactiveSeq">
                <p:stCondLst>
                  <p:cond evt="onClick" delay="0">
                    <p:tgtEl>
                      <p:spTgt spid="634"/>
                    </p:tgtEl>
                  </p:cond>
                </p:stCondLst>
                <p:childTnLst>
                  <p:par>
                    <p:cTn id="3" fill="hold">
                      <p:stCondLst>
                        <p:cond evt="onClick" delay="0">
                          <p:tgtEl>
                            <p:spTgt spid="634"/>
                          </p:tgtEl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>
              <p:cTn id="7" restart="whenNotActive" fill="hold" nodeType="interactiveSeq">
                <p:stCondLst>
                  <p:cond evt="onClick" delay="0">
                    <p:tgtEl>
                      <p:spTgt spid="635"/>
                    </p:tgtEl>
                  </p:cond>
                </p:stCondLst>
                <p:childTnLst>
                  <p:par>
                    <p:cTn id="8" fill="hold">
                      <p:stCondLst>
                        <p:cond evt="onClick" delay="0">
                          <p:tgtEl>
                            <p:spTgt spid="635"/>
                          </p:tgtEl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>
              <p:cTn id="12" restart="whenNotActive" fill="hold" nodeType="interactiveSeq">
                <p:stCondLst>
                  <p:cond evt="onClick" delay="0">
                    <p:tgtEl>
                      <p:spTgt spid="628"/>
                    </p:tgtEl>
                  </p:cond>
                </p:stCondLst>
                <p:childTnLst>
                  <p:par>
                    <p:cTn id="13" fill="hold">
                      <p:stCondLst>
                        <p:cond evt="onClick" delay="0">
                          <p:tgtEl>
                            <p:spTgt spid="628"/>
                          </p:tgtEl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mediacall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rafik 9"/>
          <p:cNvPicPr/>
          <p:nvPr/>
        </p:nvPicPr>
        <p:blipFill>
          <a:blip r:embed="rId2"/>
          <a:stretch/>
        </p:blipFill>
        <p:spPr>
          <a:xfrm>
            <a:off x="3139560" y="4429800"/>
            <a:ext cx="2309760" cy="357120"/>
          </a:xfrm>
          <a:prstGeom prst="rect">
            <a:avLst/>
          </a:prstGeom>
          <a:ln>
            <a:noFill/>
          </a:ln>
        </p:spPr>
      </p:pic>
      <p:sp>
        <p:nvSpPr>
          <p:cNvPr id="640" name="CustomShape 1"/>
          <p:cNvSpPr/>
          <p:nvPr/>
        </p:nvSpPr>
        <p:spPr>
          <a:xfrm>
            <a:off x="0" y="5563800"/>
            <a:ext cx="12189960" cy="129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8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Pulsed X-ray technology</a:t>
            </a:r>
            <a:endParaRPr lang="de-DE" sz="2800" b="0" strike="noStrike" spc="-1">
              <a:latin typeface="Arial"/>
            </a:endParaRPr>
          </a:p>
        </p:txBody>
      </p:sp>
      <p:sp>
        <p:nvSpPr>
          <p:cNvPr id="641" name="CustomShape 2"/>
          <p:cNvSpPr/>
          <p:nvPr/>
        </p:nvSpPr>
        <p:spPr>
          <a:xfrm>
            <a:off x="6095880" y="1997280"/>
            <a:ext cx="3552120" cy="374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GB" sz="2400" b="0" strike="noStrike" spc="-1">
                <a:solidFill>
                  <a:srgbClr val="FFFFFF"/>
                </a:solidFill>
                <a:latin typeface="Arial"/>
                <a:ea typeface="DejaVu Sans"/>
              </a:rPr>
              <a:t>Pulsed X-ray technology</a:t>
            </a:r>
            <a:endParaRPr lang="de-DE" sz="24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42" name="CustomShape 3"/>
          <p:cNvSpPr/>
          <p:nvPr/>
        </p:nvSpPr>
        <p:spPr>
          <a:xfrm>
            <a:off x="7235280" y="2369160"/>
            <a:ext cx="3564720" cy="3668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2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400" b="0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eXaminer</a:t>
            </a:r>
            <a:r>
              <a:rPr lang="de-DE" sz="2400" b="0" i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24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400" b="0" i="1" strike="noStrike" spc="-1" dirty="0">
                <a:solidFill>
                  <a:srgbClr val="FFFFFF"/>
                </a:solidFill>
                <a:latin typeface="Arial"/>
                <a:ea typeface="Verdana"/>
              </a:rPr>
              <a:t> </a:t>
            </a:r>
            <a:r>
              <a:rPr lang="en-GB" sz="24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series</a:t>
            </a:r>
            <a:endParaRPr lang="de-DE" sz="2400" b="0" strike="noStrike" spc="-1" dirty="0">
              <a:latin typeface="Arial"/>
            </a:endParaRPr>
          </a:p>
        </p:txBody>
      </p:sp>
      <p:sp>
        <p:nvSpPr>
          <p:cNvPr id="643" name="CustomShape 4"/>
          <p:cNvSpPr/>
          <p:nvPr/>
        </p:nvSpPr>
        <p:spPr>
          <a:xfrm>
            <a:off x="7157160" y="3405600"/>
            <a:ext cx="4278960" cy="149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de-DE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MAXIMUM PRECISION AND </a:t>
            </a:r>
            <a:endParaRPr lang="de-DE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GB" sz="28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MINIMUM RADIATION!</a:t>
            </a:r>
            <a:endParaRPr lang="de-DE" sz="2800" b="0" strike="noStrike" spc="-1" dirty="0">
              <a:latin typeface="Arial"/>
            </a:endParaRPr>
          </a:p>
        </p:txBody>
      </p:sp>
      <p:pic>
        <p:nvPicPr>
          <p:cNvPr id="644" name="Grafik 8"/>
          <p:cNvPicPr/>
          <p:nvPr/>
        </p:nvPicPr>
        <p:blipFill>
          <a:blip r:embed="rId3"/>
          <a:stretch/>
        </p:blipFill>
        <p:spPr>
          <a:xfrm>
            <a:off x="54720" y="1083600"/>
            <a:ext cx="5276160" cy="4040280"/>
          </a:xfrm>
          <a:prstGeom prst="rect">
            <a:avLst/>
          </a:prstGeom>
          <a:ln>
            <a:noFill/>
          </a:ln>
        </p:spPr>
      </p:pic>
      <p:pic>
        <p:nvPicPr>
          <p:cNvPr id="645" name="Grafik 10"/>
          <p:cNvPicPr/>
          <p:nvPr/>
        </p:nvPicPr>
        <p:blipFill>
          <a:blip r:embed="rId4"/>
          <a:stretch/>
        </p:blipFill>
        <p:spPr>
          <a:xfrm>
            <a:off x="5032800" y="3630960"/>
            <a:ext cx="904320" cy="1003320"/>
          </a:xfrm>
          <a:prstGeom prst="rect">
            <a:avLst/>
          </a:prstGeom>
          <a:ln>
            <a:noFill/>
          </a:ln>
        </p:spPr>
      </p:pic>
      <p:pic>
        <p:nvPicPr>
          <p:cNvPr id="646" name="Grafik 11"/>
          <p:cNvPicPr/>
          <p:nvPr/>
        </p:nvPicPr>
        <p:blipFill>
          <a:blip r:embed="rId5"/>
          <a:stretch/>
        </p:blipFill>
        <p:spPr>
          <a:xfrm>
            <a:off x="5673960" y="4332960"/>
            <a:ext cx="651600" cy="651600"/>
          </a:xfrm>
          <a:prstGeom prst="rect">
            <a:avLst/>
          </a:prstGeom>
          <a:ln>
            <a:noFill/>
          </a:ln>
        </p:spPr>
      </p:pic>
      <p:sp>
        <p:nvSpPr>
          <p:cNvPr id="647" name="CustomShape 5"/>
          <p:cNvSpPr/>
          <p:nvPr/>
        </p:nvSpPr>
        <p:spPr>
          <a:xfrm>
            <a:off x="3264120" y="4406040"/>
            <a:ext cx="200232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ENLIGHTENMENT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48" name="Line 6"/>
          <p:cNvSpPr/>
          <p:nvPr/>
        </p:nvSpPr>
        <p:spPr>
          <a:xfrm>
            <a:off x="3721680" y="1953000"/>
            <a:ext cx="81000" cy="101880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49" name="Line 7"/>
          <p:cNvSpPr/>
          <p:nvPr/>
        </p:nvSpPr>
        <p:spPr>
          <a:xfrm>
            <a:off x="3721680" y="1963440"/>
            <a:ext cx="81000" cy="101880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0" name="CustomShape 8"/>
          <p:cNvSpPr/>
          <p:nvPr/>
        </p:nvSpPr>
        <p:spPr>
          <a:xfrm rot="2700000">
            <a:off x="5911560" y="54237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1" name="CustomShape 9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84089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Grafik 4"/>
          <p:cNvPicPr/>
          <p:nvPr/>
        </p:nvPicPr>
        <p:blipFill>
          <a:blip r:embed="rId2"/>
          <a:stretch/>
        </p:blipFill>
        <p:spPr>
          <a:xfrm>
            <a:off x="813960" y="1423800"/>
            <a:ext cx="10352880" cy="3973320"/>
          </a:xfrm>
          <a:prstGeom prst="rect">
            <a:avLst/>
          </a:prstGeom>
          <a:ln>
            <a:noFill/>
          </a:ln>
        </p:spPr>
      </p:pic>
      <p:sp>
        <p:nvSpPr>
          <p:cNvPr id="653" name="CustomShape 1"/>
          <p:cNvSpPr/>
          <p:nvPr/>
        </p:nvSpPr>
        <p:spPr>
          <a:xfrm rot="16200000">
            <a:off x="1780200" y="3961800"/>
            <a:ext cx="7894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Visible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654" name="CustomShape 2"/>
          <p:cNvSpPr/>
          <p:nvPr/>
        </p:nvSpPr>
        <p:spPr>
          <a:xfrm rot="16200000">
            <a:off x="1595160" y="2395800"/>
            <a:ext cx="115992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Not visible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655" name="CustomShape 3"/>
          <p:cNvSpPr/>
          <p:nvPr/>
        </p:nvSpPr>
        <p:spPr>
          <a:xfrm>
            <a:off x="9640800" y="3092040"/>
            <a:ext cx="1661760" cy="66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00" b="0" strike="noStrike" spc="-1">
                <a:solidFill>
                  <a:srgbClr val="808080"/>
                </a:solidFill>
                <a:latin typeface="Calibri"/>
                <a:ea typeface="DejaVu Sans"/>
              </a:rPr>
              <a:t>Ball sinks halfway</a:t>
            </a:r>
            <a:endParaRPr lang="de-DE" sz="14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density 0.5 [g/cm3]</a:t>
            </a:r>
            <a:endParaRPr lang="de-DE" sz="12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e.g. wood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656" name="CustomShape 4"/>
          <p:cNvSpPr/>
          <p:nvPr/>
        </p:nvSpPr>
        <p:spPr>
          <a:xfrm>
            <a:off x="1014840" y="756000"/>
            <a:ext cx="1958040" cy="66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00" b="0" strike="noStrike" spc="-1">
                <a:solidFill>
                  <a:srgbClr val="C00000"/>
                </a:solidFill>
                <a:latin typeface="Calibri"/>
                <a:ea typeface="DejaVu Sans"/>
              </a:rPr>
              <a:t>Ball floats on the surface</a:t>
            </a:r>
            <a:endParaRPr lang="de-DE" sz="14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density 0.08 [g/cm3]</a:t>
            </a:r>
            <a:endParaRPr lang="de-DE" sz="12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e.g. polystyrene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657" name="CustomShape 5"/>
          <p:cNvSpPr/>
          <p:nvPr/>
        </p:nvSpPr>
        <p:spPr>
          <a:xfrm>
            <a:off x="4136760" y="5402520"/>
            <a:ext cx="1884960" cy="66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400" b="0" strike="noStrike" spc="-1">
                <a:solidFill>
                  <a:srgbClr val="62BB47"/>
                </a:solidFill>
                <a:latin typeface="Calibri"/>
                <a:ea typeface="DejaVu Sans"/>
              </a:rPr>
              <a:t>Ball sinks to the bottom</a:t>
            </a:r>
            <a:endParaRPr lang="de-DE" sz="14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density 7.93 [g/cm3]</a:t>
            </a:r>
            <a:endParaRPr lang="de-DE" sz="1200" b="0" strike="noStrike" spc="-1">
              <a:latin typeface="Arial"/>
            </a:endParaRPr>
          </a:p>
          <a:p>
            <a:pPr marL="285840" indent="-283680">
              <a:lnSpc>
                <a:spcPct val="100000"/>
              </a:lnSpc>
              <a:buClr>
                <a:srgbClr val="808080"/>
              </a:buClr>
              <a:buFont typeface="Arial"/>
              <a:buChar char="•"/>
            </a:pPr>
            <a:r>
              <a:rPr lang="en-GB" sz="1200" b="0" i="1" strike="noStrike" spc="-1">
                <a:solidFill>
                  <a:srgbClr val="808080"/>
                </a:solidFill>
                <a:latin typeface="Calibri"/>
                <a:ea typeface="DejaVu Sans"/>
              </a:rPr>
              <a:t>e.g. steel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658" name="CustomShape 6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GB" sz="2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The invisible? Visible!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659" name="CustomShape 7"/>
          <p:cNvSpPr/>
          <p:nvPr/>
        </p:nvSpPr>
        <p:spPr>
          <a:xfrm rot="2700000">
            <a:off x="5911560" y="596016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60" name="CustomShape 8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599720"/>
            <a:ext cx="17049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0" y="6112440"/>
            <a:ext cx="12189960" cy="74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8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8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800" i="1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8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800" i="1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2800" i="1" spc="-1" dirty="0" smtClean="0">
                <a:solidFill>
                  <a:srgbClr val="FFFFFF"/>
                </a:solidFill>
                <a:latin typeface="Calibri"/>
                <a:ea typeface="Verdana"/>
              </a:rPr>
              <a:t>XS </a:t>
            </a:r>
            <a:r>
              <a:rPr lang="de-DE" sz="2800" b="1" i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–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foreign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body</a:t>
            </a:r>
            <a:r>
              <a:rPr lang="de-DE" sz="2800" b="1" strike="noStrike" spc="-1" dirty="0" smtClean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2800" b="1" strike="noStrike" spc="-1" dirty="0" err="1" smtClean="0">
                <a:solidFill>
                  <a:srgbClr val="FFFFFF"/>
                </a:solidFill>
                <a:latin typeface="Calibri Light"/>
                <a:ea typeface="Verdana"/>
              </a:rPr>
              <a:t>detection</a:t>
            </a:r>
            <a:endParaRPr lang="de-DE" sz="2800" b="0" strike="noStrike" spc="-1" dirty="0">
              <a:latin typeface="Arial"/>
            </a:endParaRPr>
          </a:p>
        </p:txBody>
      </p:sp>
      <p:sp>
        <p:nvSpPr>
          <p:cNvPr id="295" name="CustomShape 4"/>
          <p:cNvSpPr/>
          <p:nvPr/>
        </p:nvSpPr>
        <p:spPr>
          <a:xfrm>
            <a:off x="0" y="1530920"/>
            <a:ext cx="2098418" cy="3063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1" spc="-1" dirty="0">
                <a:solidFill>
                  <a:srgbClr val="FFFFFF"/>
                </a:solidFill>
                <a:latin typeface="Calibri Light"/>
              </a:rPr>
              <a:t>HEUFT </a:t>
            </a:r>
            <a:r>
              <a:rPr lang="de-DE" sz="1400" b="1" i="1" spc="-1" dirty="0" err="1">
                <a:solidFill>
                  <a:srgbClr val="FFFFFF"/>
                </a:solidFill>
                <a:latin typeface="Calibri Light"/>
              </a:rPr>
              <a:t>eXaminer</a:t>
            </a:r>
            <a:r>
              <a:rPr lang="de-DE" sz="1400" b="1" i="1" spc="-1" dirty="0">
                <a:solidFill>
                  <a:srgbClr val="FFFFFF"/>
                </a:solidFill>
                <a:latin typeface="Calibri Light"/>
              </a:rPr>
              <a:t>  </a:t>
            </a:r>
            <a:r>
              <a:rPr lang="de-DE" sz="14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 </a:t>
            </a:r>
            <a:r>
              <a:rPr lang="de-DE" sz="1400" b="1" i="1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</a:p>
        </p:txBody>
      </p:sp>
      <p:sp>
        <p:nvSpPr>
          <p:cNvPr id="7" name="CustomShape 1"/>
          <p:cNvSpPr/>
          <p:nvPr/>
        </p:nvSpPr>
        <p:spPr>
          <a:xfrm>
            <a:off x="469440" y="384840"/>
            <a:ext cx="140544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00" spc="-1" dirty="0" smtClean="0">
                <a:solidFill>
                  <a:srgbClr val="000000"/>
                </a:solidFill>
                <a:latin typeface="Calibri"/>
                <a:ea typeface="DejaVu Sans"/>
              </a:rPr>
              <a:t>FILLED CAN </a:t>
            </a:r>
            <a:r>
              <a:rPr lang="de-DE" sz="1000" b="0" strike="noStrike" spc="-1" dirty="0" smtClean="0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endParaRPr lang="de-DE" sz="10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539262" y="610200"/>
            <a:ext cx="124264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3"/>
          <p:cNvPicPr/>
          <p:nvPr/>
        </p:nvPicPr>
        <p:blipFill>
          <a:blip r:embed="rId2"/>
          <a:stretch/>
        </p:blipFill>
        <p:spPr>
          <a:xfrm>
            <a:off x="57120" y="1195549"/>
            <a:ext cx="6793920" cy="5094720"/>
          </a:xfrm>
          <a:prstGeom prst="rect">
            <a:avLst/>
          </a:prstGeom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6767675" y="1487089"/>
            <a:ext cx="5424326" cy="7457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000" dirty="0" smtClean="0"/>
          </a:p>
        </p:txBody>
      </p:sp>
      <p:sp>
        <p:nvSpPr>
          <p:cNvPr id="2" name="Rechteck 1"/>
          <p:cNvSpPr/>
          <p:nvPr/>
        </p:nvSpPr>
        <p:spPr>
          <a:xfrm>
            <a:off x="6856429" y="1684082"/>
            <a:ext cx="534635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400" b="1" spc="-1" dirty="0">
                <a:solidFill>
                  <a:srgbClr val="FFFFFF"/>
                </a:solidFill>
                <a:latin typeface="Calibri Light"/>
              </a:rPr>
              <a:t>HEUFT </a:t>
            </a:r>
            <a:r>
              <a:rPr lang="de-DE" sz="2400" b="1" i="1" spc="-1" dirty="0" err="1">
                <a:solidFill>
                  <a:srgbClr val="FFFFFF"/>
                </a:solidFill>
                <a:latin typeface="Calibri Light"/>
              </a:rPr>
              <a:t>eXaminer</a:t>
            </a:r>
            <a:r>
              <a:rPr lang="de-DE" sz="2400" b="1" i="1" spc="-1" dirty="0">
                <a:solidFill>
                  <a:srgbClr val="FFFFFF"/>
                </a:solidFill>
                <a:latin typeface="Calibri Light"/>
              </a:rPr>
              <a:t>  </a:t>
            </a:r>
            <a:r>
              <a:rPr lang="de-DE" sz="24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 </a:t>
            </a:r>
            <a:r>
              <a:rPr lang="de-DE" sz="2400" b="1" i="1" spc="-1" dirty="0" smtClean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</a:p>
          <a:p>
            <a:pPr>
              <a:lnSpc>
                <a:spcPct val="100000"/>
              </a:lnSpc>
            </a:pPr>
            <a:endParaRPr lang="de-DE" b="1" i="1" spc="-1" dirty="0">
              <a:solidFill>
                <a:srgbClr val="FFFFFF"/>
              </a:solidFill>
              <a:latin typeface="Calibri Light"/>
              <a:ea typeface="Verdana"/>
            </a:endParaRPr>
          </a:p>
          <a:p>
            <a:pPr>
              <a:lnSpc>
                <a:spcPct val="100000"/>
              </a:lnSpc>
            </a:pPr>
            <a:endParaRPr lang="en-US" spc="-1" dirty="0" smtClean="0">
              <a:solidFill>
                <a:srgbClr val="000000"/>
              </a:solidFill>
              <a:latin typeface="Calibri"/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Detection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of high density foreign objects like glass or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metal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Easy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addition of different inspection 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units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Compact </a:t>
            </a:r>
            <a:r>
              <a:rPr lang="en-GB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design simplifies </a:t>
            </a:r>
            <a:r>
              <a:rPr lang="en-GB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integration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</a:t>
            </a:r>
            <a:r>
              <a:rPr lang="en-GB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detection accuracy and </a:t>
            </a:r>
            <a:r>
              <a:rPr lang="en-GB" spc="-1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 false </a:t>
            </a:r>
            <a:r>
              <a:rPr lang="en-GB" spc="-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rejection rate</a:t>
            </a:r>
          </a:p>
        </p:txBody>
      </p:sp>
      <p:pic>
        <p:nvPicPr>
          <p:cNvPr id="10" name="Grafik 16"/>
          <p:cNvPicPr/>
          <p:nvPr/>
        </p:nvPicPr>
        <p:blipFill>
          <a:blip r:embed="rId3"/>
          <a:stretch/>
        </p:blipFill>
        <p:spPr>
          <a:xfrm>
            <a:off x="6778460" y="3470327"/>
            <a:ext cx="1615320" cy="2727000"/>
          </a:xfrm>
          <a:prstGeom prst="rect">
            <a:avLst/>
          </a:prstGeom>
          <a:ln>
            <a:noFill/>
          </a:ln>
        </p:spPr>
      </p:pic>
      <p:pic>
        <p:nvPicPr>
          <p:cNvPr id="11" name="Grafik 9"/>
          <p:cNvPicPr/>
          <p:nvPr/>
        </p:nvPicPr>
        <p:blipFill>
          <a:blip r:embed="rId4"/>
          <a:stretch/>
        </p:blipFill>
        <p:spPr>
          <a:xfrm>
            <a:off x="7992361" y="3578327"/>
            <a:ext cx="1250640" cy="2429640"/>
          </a:xfrm>
          <a:prstGeom prst="rect">
            <a:avLst/>
          </a:prstGeom>
          <a:ln>
            <a:noFill/>
          </a:ln>
        </p:spPr>
      </p:pic>
      <p:pic>
        <p:nvPicPr>
          <p:cNvPr id="12" name="Grafik 6"/>
          <p:cNvPicPr/>
          <p:nvPr/>
        </p:nvPicPr>
        <p:blipFill>
          <a:blip r:embed="rId5"/>
          <a:stretch/>
        </p:blipFill>
        <p:spPr>
          <a:xfrm>
            <a:off x="8910721" y="4274927"/>
            <a:ext cx="1199880" cy="1762200"/>
          </a:xfrm>
          <a:prstGeom prst="rect">
            <a:avLst/>
          </a:prstGeom>
          <a:ln>
            <a:noFill/>
          </a:ln>
        </p:spPr>
      </p:pic>
      <p:pic>
        <p:nvPicPr>
          <p:cNvPr id="13" name="Grafik 8"/>
          <p:cNvPicPr/>
          <p:nvPr/>
        </p:nvPicPr>
        <p:blipFill>
          <a:blip r:embed="rId6"/>
          <a:stretch/>
        </p:blipFill>
        <p:spPr>
          <a:xfrm>
            <a:off x="9963001" y="4274927"/>
            <a:ext cx="1249920" cy="1748160"/>
          </a:xfrm>
          <a:prstGeom prst="rect">
            <a:avLst/>
          </a:prstGeom>
          <a:ln>
            <a:noFill/>
          </a:ln>
        </p:spPr>
      </p:pic>
      <p:pic>
        <p:nvPicPr>
          <p:cNvPr id="14" name="Grafik 12"/>
          <p:cNvPicPr/>
          <p:nvPr/>
        </p:nvPicPr>
        <p:blipFill>
          <a:blip r:embed="rId7"/>
          <a:stretch/>
        </p:blipFill>
        <p:spPr>
          <a:xfrm rot="2700000">
            <a:off x="10136228" y="5543207"/>
            <a:ext cx="252720" cy="25272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8398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1" name="Grafik 20"/>
          <p:cNvPicPr/>
          <p:nvPr/>
        </p:nvPicPr>
        <p:blipFill>
          <a:blip r:embed="rId3"/>
          <a:stretch/>
        </p:blipFill>
        <p:spPr>
          <a:xfrm>
            <a:off x="163080" y="4692960"/>
            <a:ext cx="2633400" cy="1976400"/>
          </a:xfrm>
          <a:prstGeom prst="rect">
            <a:avLst/>
          </a:prstGeom>
          <a:ln>
            <a:noFill/>
          </a:ln>
        </p:spPr>
      </p:pic>
      <p:sp>
        <p:nvSpPr>
          <p:cNvPr id="662" name="CustomShape 1"/>
          <p:cNvSpPr/>
          <p:nvPr/>
        </p:nvSpPr>
        <p:spPr>
          <a:xfrm>
            <a:off x="469440" y="384840"/>
            <a:ext cx="132048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FULL CASE INSPECTION</a:t>
            </a:r>
            <a:endParaRPr lang="de-DE" sz="1050" b="0" strike="noStrike" spc="-1" dirty="0">
              <a:latin typeface="Arial"/>
            </a:endParaRPr>
          </a:p>
        </p:txBody>
      </p:sp>
      <p:sp>
        <p:nvSpPr>
          <p:cNvPr id="663" name="CustomShape 2"/>
          <p:cNvSpPr/>
          <p:nvPr/>
        </p:nvSpPr>
        <p:spPr>
          <a:xfrm>
            <a:off x="0" y="2685960"/>
            <a:ext cx="6260040" cy="576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en-US" sz="1679" b="0" strike="noStrike" spc="-1" dirty="0">
                <a:solidFill>
                  <a:srgbClr val="FFFFFF"/>
                </a:solidFill>
                <a:latin typeface="Calibri Light"/>
                <a:ea typeface="DejaVu Sans"/>
              </a:rPr>
              <a:t>Full case and tray inspection for outer packaging in top shape.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664" name="CustomShape 3"/>
          <p:cNvSpPr/>
          <p:nvPr/>
        </p:nvSpPr>
        <p:spPr>
          <a:xfrm>
            <a:off x="0" y="3463920"/>
            <a:ext cx="5051160" cy="694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1" strike="noStrike" spc="-1">
                <a:solidFill>
                  <a:srgbClr val="FFFFFF"/>
                </a:solidFill>
                <a:latin typeface="Calibri Light"/>
                <a:ea typeface="DejaVu Sans"/>
              </a:rPr>
              <a:t>HEUFT </a:t>
            </a:r>
            <a:r>
              <a:rPr lang="de-DE" sz="3600" b="1" i="1" strike="noStrike" spc="-1">
                <a:solidFill>
                  <a:srgbClr val="FFFFFF"/>
                </a:solidFill>
                <a:latin typeface="Calibri Light"/>
                <a:ea typeface="DejaVu Sans"/>
              </a:rPr>
              <a:t>GX</a:t>
            </a:r>
            <a:endParaRPr lang="de-DE" sz="3600" b="0" strike="noStrike" spc="-1">
              <a:latin typeface="Arial"/>
            </a:endParaRPr>
          </a:p>
        </p:txBody>
      </p:sp>
      <p:sp>
        <p:nvSpPr>
          <p:cNvPr id="665" name="CustomShape 4"/>
          <p:cNvSpPr/>
          <p:nvPr/>
        </p:nvSpPr>
        <p:spPr>
          <a:xfrm rot="2700000">
            <a:off x="618840" y="4004640"/>
            <a:ext cx="290520" cy="290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66" name="Grafik 16"/>
          <p:cNvPicPr/>
          <p:nvPr/>
        </p:nvPicPr>
        <p:blipFill>
          <a:blip r:embed="rId4"/>
          <a:stretch/>
        </p:blipFill>
        <p:spPr>
          <a:xfrm>
            <a:off x="5790960" y="1250280"/>
            <a:ext cx="6403320" cy="4683240"/>
          </a:xfrm>
          <a:prstGeom prst="rect">
            <a:avLst/>
          </a:prstGeom>
          <a:ln>
            <a:noFill/>
          </a:ln>
        </p:spPr>
      </p:pic>
      <p:sp>
        <p:nvSpPr>
          <p:cNvPr id="667" name="CustomShape 5"/>
          <p:cNvSpPr/>
          <p:nvPr/>
        </p:nvSpPr>
        <p:spPr>
          <a:xfrm rot="2700000">
            <a:off x="1283760" y="5185800"/>
            <a:ext cx="347040" cy="347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68" name="Grafik 11"/>
          <p:cNvPicPr/>
          <p:nvPr/>
        </p:nvPicPr>
        <p:blipFill>
          <a:blip r:embed="rId5"/>
          <a:stretch/>
        </p:blipFill>
        <p:spPr>
          <a:xfrm>
            <a:off x="2571480" y="4613400"/>
            <a:ext cx="2617200" cy="1962360"/>
          </a:xfrm>
          <a:prstGeom prst="rect">
            <a:avLst/>
          </a:prstGeom>
          <a:ln>
            <a:noFill/>
          </a:ln>
        </p:spPr>
      </p:pic>
      <p:sp>
        <p:nvSpPr>
          <p:cNvPr id="669" name="CustomShape 6"/>
          <p:cNvSpPr/>
          <p:nvPr/>
        </p:nvSpPr>
        <p:spPr>
          <a:xfrm rot="2700000">
            <a:off x="3403800" y="5338080"/>
            <a:ext cx="347040" cy="3470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cxnSp>
        <p:nvCxnSpPr>
          <p:cNvPr id="3" name="Gerader Verbinder 2"/>
          <p:cNvCxnSpPr/>
          <p:nvPr/>
        </p:nvCxnSpPr>
        <p:spPr>
          <a:xfrm>
            <a:off x="469440" y="599720"/>
            <a:ext cx="132048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CustomShape 1"/>
          <p:cNvSpPr/>
          <p:nvPr/>
        </p:nvSpPr>
        <p:spPr>
          <a:xfrm>
            <a:off x="469440" y="384840"/>
            <a:ext cx="9691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FALS REJECTION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671" name="Grafik 2"/>
          <p:cNvPicPr/>
          <p:nvPr/>
        </p:nvPicPr>
        <p:blipFill>
          <a:blip r:embed="rId3"/>
          <a:stretch/>
        </p:blipFill>
        <p:spPr>
          <a:xfrm>
            <a:off x="163800" y="3713760"/>
            <a:ext cx="1735200" cy="1667880"/>
          </a:xfrm>
          <a:prstGeom prst="rect">
            <a:avLst/>
          </a:prstGeom>
          <a:ln>
            <a:noFill/>
          </a:ln>
        </p:spPr>
      </p:pic>
      <p:pic>
        <p:nvPicPr>
          <p:cNvPr id="672" name="Grafik 3"/>
          <p:cNvPicPr/>
          <p:nvPr/>
        </p:nvPicPr>
        <p:blipFill>
          <a:blip r:embed="rId4"/>
          <a:stretch/>
        </p:blipFill>
        <p:spPr>
          <a:xfrm>
            <a:off x="1980360" y="3637440"/>
            <a:ext cx="1729080" cy="1662120"/>
          </a:xfrm>
          <a:prstGeom prst="rect">
            <a:avLst/>
          </a:prstGeom>
          <a:ln>
            <a:noFill/>
          </a:ln>
        </p:spPr>
      </p:pic>
      <p:pic>
        <p:nvPicPr>
          <p:cNvPr id="673" name="Grafik 4"/>
          <p:cNvPicPr/>
          <p:nvPr/>
        </p:nvPicPr>
        <p:blipFill>
          <a:blip r:embed="rId5"/>
          <a:stretch/>
        </p:blipFill>
        <p:spPr>
          <a:xfrm>
            <a:off x="4051800" y="3749760"/>
            <a:ext cx="1805400" cy="1735200"/>
          </a:xfrm>
          <a:prstGeom prst="rect">
            <a:avLst/>
          </a:prstGeom>
          <a:ln>
            <a:noFill/>
          </a:ln>
        </p:spPr>
      </p:pic>
      <p:pic>
        <p:nvPicPr>
          <p:cNvPr id="674" name="Grafik 5"/>
          <p:cNvPicPr/>
          <p:nvPr/>
        </p:nvPicPr>
        <p:blipFill>
          <a:blip r:embed="rId6"/>
          <a:stretch/>
        </p:blipFill>
        <p:spPr>
          <a:xfrm>
            <a:off x="6303960" y="3629520"/>
            <a:ext cx="1724760" cy="1657800"/>
          </a:xfrm>
          <a:prstGeom prst="rect">
            <a:avLst/>
          </a:prstGeom>
          <a:ln>
            <a:noFill/>
          </a:ln>
        </p:spPr>
      </p:pic>
      <p:pic>
        <p:nvPicPr>
          <p:cNvPr id="675" name="Grafik 6"/>
          <p:cNvPicPr/>
          <p:nvPr/>
        </p:nvPicPr>
        <p:blipFill>
          <a:blip r:embed="rId7"/>
          <a:stretch/>
        </p:blipFill>
        <p:spPr>
          <a:xfrm>
            <a:off x="8296560" y="3708720"/>
            <a:ext cx="1740600" cy="1672920"/>
          </a:xfrm>
          <a:prstGeom prst="rect">
            <a:avLst/>
          </a:prstGeom>
          <a:ln>
            <a:noFill/>
          </a:ln>
        </p:spPr>
      </p:pic>
      <p:pic>
        <p:nvPicPr>
          <p:cNvPr id="676" name="Grafik 7"/>
          <p:cNvPicPr/>
          <p:nvPr/>
        </p:nvPicPr>
        <p:blipFill>
          <a:blip r:embed="rId8"/>
          <a:stretch/>
        </p:blipFill>
        <p:spPr>
          <a:xfrm>
            <a:off x="10173240" y="3565080"/>
            <a:ext cx="1729080" cy="1662120"/>
          </a:xfrm>
          <a:prstGeom prst="rect">
            <a:avLst/>
          </a:prstGeom>
          <a:ln>
            <a:noFill/>
          </a:ln>
        </p:spPr>
      </p:pic>
      <p:sp>
        <p:nvSpPr>
          <p:cNvPr id="677" name="CustomShape 2"/>
          <p:cNvSpPr/>
          <p:nvPr/>
        </p:nvSpPr>
        <p:spPr>
          <a:xfrm>
            <a:off x="0" y="2129760"/>
            <a:ext cx="12189960" cy="13021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8" name="CustomShape 3"/>
          <p:cNvSpPr/>
          <p:nvPr/>
        </p:nvSpPr>
        <p:spPr>
          <a:xfrm>
            <a:off x="4847040" y="327276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79" name="CustomShape 4"/>
          <p:cNvSpPr/>
          <p:nvPr/>
        </p:nvSpPr>
        <p:spPr>
          <a:xfrm>
            <a:off x="2739600" y="327276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0" name="CustomShape 5"/>
          <p:cNvSpPr/>
          <p:nvPr/>
        </p:nvSpPr>
        <p:spPr>
          <a:xfrm>
            <a:off x="788400" y="327276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1" name="CustomShape 6"/>
          <p:cNvSpPr/>
          <p:nvPr/>
        </p:nvSpPr>
        <p:spPr>
          <a:xfrm>
            <a:off x="6797880" y="327276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2" name="CustomShape 7"/>
          <p:cNvSpPr/>
          <p:nvPr/>
        </p:nvSpPr>
        <p:spPr>
          <a:xfrm>
            <a:off x="8615880" y="327204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3" name="CustomShape 8"/>
          <p:cNvSpPr/>
          <p:nvPr/>
        </p:nvSpPr>
        <p:spPr>
          <a:xfrm>
            <a:off x="10758240" y="326988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84" name="CustomShape 9"/>
          <p:cNvSpPr/>
          <p:nvPr/>
        </p:nvSpPr>
        <p:spPr>
          <a:xfrm>
            <a:off x="157320" y="2439000"/>
            <a:ext cx="1625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pusher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85" name="CustomShape 10"/>
          <p:cNvSpPr/>
          <p:nvPr/>
        </p:nvSpPr>
        <p:spPr>
          <a:xfrm>
            <a:off x="2148120" y="2431440"/>
            <a:ext cx="15192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86" name="CustomShape 11"/>
          <p:cNvSpPr/>
          <p:nvPr/>
        </p:nvSpPr>
        <p:spPr>
          <a:xfrm>
            <a:off x="4095000" y="2431440"/>
            <a:ext cx="17190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e-mono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87" name="CustomShape 12"/>
          <p:cNvSpPr/>
          <p:nvPr/>
        </p:nvSpPr>
        <p:spPr>
          <a:xfrm>
            <a:off x="6302160" y="2439000"/>
            <a:ext cx="1247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flip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88" name="CustomShape 13"/>
          <p:cNvSpPr/>
          <p:nvPr/>
        </p:nvSpPr>
        <p:spPr>
          <a:xfrm>
            <a:off x="7884000" y="2439000"/>
            <a:ext cx="196128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DELTA-FW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89" name="CustomShape 14"/>
          <p:cNvSpPr/>
          <p:nvPr/>
        </p:nvSpPr>
        <p:spPr>
          <a:xfrm>
            <a:off x="10084320" y="2439000"/>
            <a:ext cx="174924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DELTA-K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690" name="CustomShape 15"/>
          <p:cNvSpPr/>
          <p:nvPr/>
        </p:nvSpPr>
        <p:spPr>
          <a:xfrm>
            <a:off x="164880" y="2742120"/>
            <a:ext cx="161208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>
                <a:solidFill>
                  <a:srgbClr val="FFFFFF"/>
                </a:solidFill>
                <a:latin typeface="Calibri"/>
                <a:ea typeface="DejaVu Sans"/>
              </a:rPr>
              <a:t>Compact discharger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691" name="CustomShape 16"/>
          <p:cNvSpPr/>
          <p:nvPr/>
        </p:nvSpPr>
        <p:spPr>
          <a:xfrm>
            <a:off x="2161491" y="2742120"/>
            <a:ext cx="13028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Careful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692" name="CustomShape 17"/>
          <p:cNvSpPr/>
          <p:nvPr/>
        </p:nvSpPr>
        <p:spPr>
          <a:xfrm>
            <a:off x="4113954" y="2739600"/>
            <a:ext cx="1928646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High-speed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endParaRPr lang="de-DE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without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Compressed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air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693" name="CustomShape 18"/>
          <p:cNvSpPr/>
          <p:nvPr/>
        </p:nvSpPr>
        <p:spPr>
          <a:xfrm>
            <a:off x="6302160" y="2746800"/>
            <a:ext cx="142488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Smooth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rejection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694" name="CustomShape 19"/>
          <p:cNvSpPr/>
          <p:nvPr/>
        </p:nvSpPr>
        <p:spPr>
          <a:xfrm>
            <a:off x="7899480" y="2745360"/>
            <a:ext cx="19245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>
                <a:solidFill>
                  <a:srgbClr val="FFFFFF"/>
                </a:solidFill>
                <a:latin typeface="Calibri"/>
                <a:ea typeface="DejaVu Sans"/>
              </a:rPr>
              <a:t>Dynamic rejection curve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695" name="CustomShape 20"/>
          <p:cNvSpPr/>
          <p:nvPr/>
        </p:nvSpPr>
        <p:spPr>
          <a:xfrm>
            <a:off x="10084320" y="2745000"/>
            <a:ext cx="18057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Gentle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folding</a:t>
            </a:r>
            <a:r>
              <a:rPr lang="de-DE" sz="14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1400" b="0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rejector</a:t>
            </a:r>
            <a:endParaRPr lang="de-DE" sz="1400" b="0" strike="noStrike" spc="-1" dirty="0">
              <a:latin typeface="Arial"/>
            </a:endParaRPr>
          </a:p>
        </p:txBody>
      </p:sp>
      <p:cxnSp>
        <p:nvCxnSpPr>
          <p:cNvPr id="3" name="Gerader Verbinder 2"/>
          <p:cNvCxnSpPr/>
          <p:nvPr/>
        </p:nvCxnSpPr>
        <p:spPr>
          <a:xfrm>
            <a:off x="469440" y="607535"/>
            <a:ext cx="9691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CustomShape 1"/>
          <p:cNvSpPr/>
          <p:nvPr/>
        </p:nvSpPr>
        <p:spPr>
          <a:xfrm>
            <a:off x="4176720" y="3131640"/>
            <a:ext cx="2665440" cy="2414160"/>
          </a:xfrm>
          <a:custGeom>
            <a:avLst/>
            <a:gdLst/>
            <a:ahLst/>
            <a:cxnLst/>
            <a:rect l="l" t="t" r="r" b="b"/>
            <a:pathLst>
              <a:path w="2396565" h="2384611">
                <a:moveTo>
                  <a:pt x="0" y="65741"/>
                </a:moveTo>
                <a:lnTo>
                  <a:pt x="0" y="1954305"/>
                </a:lnTo>
                <a:lnTo>
                  <a:pt x="866588" y="2384611"/>
                </a:lnTo>
                <a:lnTo>
                  <a:pt x="2390588" y="2127623"/>
                </a:lnTo>
                <a:cubicBezTo>
                  <a:pt x="2392580" y="1502086"/>
                  <a:pt x="2394573" y="625537"/>
                  <a:pt x="2396565" y="0"/>
                </a:cubicBezTo>
                <a:lnTo>
                  <a:pt x="0" y="657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7" name="CustomShape 2"/>
          <p:cNvSpPr/>
          <p:nvPr/>
        </p:nvSpPr>
        <p:spPr>
          <a:xfrm>
            <a:off x="0" y="2375640"/>
            <a:ext cx="6842160" cy="127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8" name="CustomShape 3"/>
          <p:cNvSpPr/>
          <p:nvPr/>
        </p:nvSpPr>
        <p:spPr>
          <a:xfrm>
            <a:off x="469440" y="384840"/>
            <a:ext cx="183312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OPERATING DATA ACQUISITION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699" name="Grafik 2"/>
          <p:cNvPicPr/>
          <p:nvPr/>
        </p:nvPicPr>
        <p:blipFill>
          <a:blip r:embed="rId3"/>
          <a:stretch/>
        </p:blipFill>
        <p:spPr>
          <a:xfrm>
            <a:off x="4156200" y="716760"/>
            <a:ext cx="2924640" cy="3296880"/>
          </a:xfrm>
          <a:prstGeom prst="rect">
            <a:avLst/>
          </a:prstGeom>
          <a:ln>
            <a:noFill/>
          </a:ln>
        </p:spPr>
      </p:pic>
      <p:pic>
        <p:nvPicPr>
          <p:cNvPr id="700" name="Grafik 3"/>
          <p:cNvPicPr/>
          <p:nvPr/>
        </p:nvPicPr>
        <p:blipFill>
          <a:blip r:embed="rId4"/>
          <a:stretch/>
        </p:blipFill>
        <p:spPr>
          <a:xfrm>
            <a:off x="4079160" y="3908160"/>
            <a:ext cx="2824560" cy="828720"/>
          </a:xfrm>
          <a:prstGeom prst="rect">
            <a:avLst/>
          </a:prstGeom>
          <a:ln>
            <a:noFill/>
          </a:ln>
        </p:spPr>
      </p:pic>
      <p:pic>
        <p:nvPicPr>
          <p:cNvPr id="701" name="Grafik 4"/>
          <p:cNvPicPr/>
          <p:nvPr/>
        </p:nvPicPr>
        <p:blipFill>
          <a:blip r:embed="rId5"/>
          <a:stretch/>
        </p:blipFill>
        <p:spPr>
          <a:xfrm>
            <a:off x="7873920" y="2202840"/>
            <a:ext cx="667440" cy="3437280"/>
          </a:xfrm>
          <a:prstGeom prst="rect">
            <a:avLst/>
          </a:prstGeom>
          <a:ln>
            <a:noFill/>
          </a:ln>
        </p:spPr>
      </p:pic>
      <p:sp>
        <p:nvSpPr>
          <p:cNvPr id="702" name="CustomShape 4"/>
          <p:cNvSpPr/>
          <p:nvPr/>
        </p:nvSpPr>
        <p:spPr>
          <a:xfrm>
            <a:off x="800280" y="3488040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03" name="CustomShape 5"/>
          <p:cNvSpPr/>
          <p:nvPr/>
        </p:nvSpPr>
        <p:spPr>
          <a:xfrm>
            <a:off x="717480" y="3833640"/>
            <a:ext cx="3303720" cy="576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Production data acquisition (PDA) and</a:t>
            </a:r>
            <a:endParaRPr lang="de-DE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600" b="0" strike="noStrike" spc="-1">
                <a:solidFill>
                  <a:srgbClr val="000000"/>
                </a:solidFill>
                <a:latin typeface="Calibri"/>
                <a:ea typeface="DejaVu Sans"/>
              </a:rPr>
              <a:t>line analysis in real time.</a:t>
            </a:r>
            <a:endParaRPr lang="de-DE" sz="1600" b="0" strike="noStrike" spc="-1">
              <a:latin typeface="Arial"/>
            </a:endParaRPr>
          </a:p>
        </p:txBody>
      </p:sp>
      <p:sp>
        <p:nvSpPr>
          <p:cNvPr id="704" name="CustomShape 6"/>
          <p:cNvSpPr/>
          <p:nvPr/>
        </p:nvSpPr>
        <p:spPr>
          <a:xfrm>
            <a:off x="869760" y="2923200"/>
            <a:ext cx="334476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6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6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PROFILER</a:t>
            </a:r>
            <a:r>
              <a:rPr lang="de-DE" sz="2600" b="0" strike="noStrike" spc="-1">
                <a:solidFill>
                  <a:srgbClr val="FFFFFF"/>
                </a:solidFill>
                <a:latin typeface="Calibri"/>
                <a:ea typeface="DejaVu Sans"/>
              </a:rPr>
              <a:t>-family</a:t>
            </a:r>
            <a:endParaRPr lang="de-DE" sz="2600" b="0" strike="noStrike" spc="-1">
              <a:latin typeface="Arial"/>
            </a:endParaRPr>
          </a:p>
        </p:txBody>
      </p:sp>
      <p:sp>
        <p:nvSpPr>
          <p:cNvPr id="705" name="CustomShape 7"/>
          <p:cNvSpPr/>
          <p:nvPr/>
        </p:nvSpPr>
        <p:spPr>
          <a:xfrm>
            <a:off x="4198320" y="4639320"/>
            <a:ext cx="26499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STRATEGY </a:t>
            </a:r>
            <a:r>
              <a:rPr lang="de-DE" sz="1800" b="0" i="1" strike="noStrike" spc="-1" baseline="3000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18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1800" b="0" strike="noStrike" spc="-1">
                <a:solidFill>
                  <a:srgbClr val="FFFFFF"/>
                </a:solidFill>
                <a:latin typeface="Calibri"/>
                <a:ea typeface="Verdana"/>
              </a:rPr>
              <a:t>-Server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706" name="CustomShape 8"/>
          <p:cNvSpPr/>
          <p:nvPr/>
        </p:nvSpPr>
        <p:spPr>
          <a:xfrm>
            <a:off x="8452440" y="3109320"/>
            <a:ext cx="78300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9BDE"/>
                </a:solidFill>
                <a:latin typeface="Calibri"/>
                <a:ea typeface="DejaVu Sans"/>
              </a:rPr>
              <a:t>Extension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707" name="CustomShape 9"/>
          <p:cNvSpPr/>
          <p:nvPr/>
        </p:nvSpPr>
        <p:spPr>
          <a:xfrm>
            <a:off x="8451000" y="4507560"/>
            <a:ext cx="7099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9BDE"/>
                </a:solidFill>
                <a:latin typeface="Calibri"/>
                <a:ea typeface="DejaVu Sans"/>
              </a:rPr>
              <a:t>Upgrade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708" name="CustomShape 10"/>
          <p:cNvSpPr/>
          <p:nvPr/>
        </p:nvSpPr>
        <p:spPr>
          <a:xfrm>
            <a:off x="9181080" y="2235600"/>
            <a:ext cx="2672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PROFILER</a:t>
            </a: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advanced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709" name="CustomShape 11"/>
          <p:cNvSpPr/>
          <p:nvPr/>
        </p:nvSpPr>
        <p:spPr>
          <a:xfrm>
            <a:off x="9174960" y="3570840"/>
            <a:ext cx="17294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PROFILER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710" name="CustomShape 12"/>
          <p:cNvSpPr/>
          <p:nvPr/>
        </p:nvSpPr>
        <p:spPr>
          <a:xfrm>
            <a:off x="9181080" y="4982400"/>
            <a:ext cx="27108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8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PROFILER</a:t>
            </a:r>
            <a:r>
              <a:rPr lang="de-DE" sz="1800" b="0" strike="noStrike" spc="-1">
                <a:solidFill>
                  <a:srgbClr val="000000"/>
                </a:solidFill>
                <a:latin typeface="Calibri"/>
                <a:ea typeface="DejaVu Sans"/>
              </a:rPr>
              <a:t> elemental</a:t>
            </a:r>
            <a:endParaRPr lang="de-DE" sz="1800" b="0" strike="noStrike" spc="-1">
              <a:latin typeface="Arial"/>
            </a:endParaRPr>
          </a:p>
        </p:txBody>
      </p:sp>
      <p:sp>
        <p:nvSpPr>
          <p:cNvPr id="711" name="CustomShape 13"/>
          <p:cNvSpPr/>
          <p:nvPr/>
        </p:nvSpPr>
        <p:spPr>
          <a:xfrm>
            <a:off x="8712000" y="1224000"/>
            <a:ext cx="2878560" cy="662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cxnSp>
        <p:nvCxnSpPr>
          <p:cNvPr id="3" name="Gerader Verbinder 2"/>
          <p:cNvCxnSpPr/>
          <p:nvPr/>
        </p:nvCxnSpPr>
        <p:spPr>
          <a:xfrm>
            <a:off x="469440" y="607535"/>
            <a:ext cx="183312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CustomShape 1"/>
          <p:cNvSpPr/>
          <p:nvPr/>
        </p:nvSpPr>
        <p:spPr>
          <a:xfrm>
            <a:off x="469440" y="384840"/>
            <a:ext cx="342360" cy="225360"/>
          </a:xfrm>
          <a:prstGeom prst="rect">
            <a:avLst/>
          </a:prstGeom>
          <a:noFill/>
          <a:ln w="25560">
            <a:solidFill>
              <a:srgbClr val="FF66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13" name="Grafik 2"/>
          <p:cNvPicPr/>
          <p:nvPr/>
        </p:nvPicPr>
        <p:blipFill>
          <a:blip r:embed="rId2"/>
          <a:stretch/>
        </p:blipFill>
        <p:spPr>
          <a:xfrm>
            <a:off x="360" y="3240"/>
            <a:ext cx="12189960" cy="68526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14" name="Grafik 3"/>
          <p:cNvPicPr/>
          <p:nvPr/>
        </p:nvPicPr>
        <p:blipFill>
          <a:blip r:embed="rId3"/>
          <a:stretch/>
        </p:blipFill>
        <p:spPr>
          <a:xfrm>
            <a:off x="3457440" y="1316520"/>
            <a:ext cx="4911120" cy="855000"/>
          </a:xfrm>
          <a:prstGeom prst="rect">
            <a:avLst/>
          </a:prstGeom>
          <a:ln>
            <a:noFill/>
          </a:ln>
        </p:spPr>
      </p:pic>
      <p:pic>
        <p:nvPicPr>
          <p:cNvPr id="715" name="Grafik 4"/>
          <p:cNvPicPr/>
          <p:nvPr/>
        </p:nvPicPr>
        <p:blipFill>
          <a:blip r:embed="rId4"/>
          <a:stretch/>
        </p:blipFill>
        <p:spPr>
          <a:xfrm>
            <a:off x="9339480" y="438840"/>
            <a:ext cx="2401920" cy="614160"/>
          </a:xfrm>
          <a:prstGeom prst="rect">
            <a:avLst/>
          </a:prstGeom>
          <a:ln>
            <a:noFill/>
          </a:ln>
        </p:spPr>
      </p:pic>
      <p:pic>
        <p:nvPicPr>
          <p:cNvPr id="716" name="Grafik 5"/>
          <p:cNvPicPr/>
          <p:nvPr/>
        </p:nvPicPr>
        <p:blipFill>
          <a:blip r:embed="rId5"/>
          <a:stretch/>
        </p:blipFill>
        <p:spPr>
          <a:xfrm>
            <a:off x="208800" y="3071880"/>
            <a:ext cx="5450760" cy="949320"/>
          </a:xfrm>
          <a:prstGeom prst="rect">
            <a:avLst/>
          </a:prstGeom>
          <a:ln>
            <a:noFill/>
          </a:ln>
        </p:spPr>
      </p:pic>
      <p:pic>
        <p:nvPicPr>
          <p:cNvPr id="717" name="Grafik 6"/>
          <p:cNvPicPr/>
          <p:nvPr/>
        </p:nvPicPr>
        <p:blipFill>
          <a:blip r:embed="rId6"/>
          <a:stretch/>
        </p:blipFill>
        <p:spPr>
          <a:xfrm>
            <a:off x="6127200" y="3324960"/>
            <a:ext cx="3259440" cy="567000"/>
          </a:xfrm>
          <a:prstGeom prst="rect">
            <a:avLst/>
          </a:prstGeom>
          <a:ln>
            <a:noFill/>
          </a:ln>
        </p:spPr>
      </p:pic>
      <p:pic>
        <p:nvPicPr>
          <p:cNvPr id="718" name="Grafik 7"/>
          <p:cNvPicPr/>
          <p:nvPr/>
        </p:nvPicPr>
        <p:blipFill>
          <a:blip r:embed="rId7"/>
          <a:stretch/>
        </p:blipFill>
        <p:spPr>
          <a:xfrm>
            <a:off x="8998920" y="2331000"/>
            <a:ext cx="2496600" cy="1985400"/>
          </a:xfrm>
          <a:prstGeom prst="rect">
            <a:avLst/>
          </a:prstGeom>
          <a:ln>
            <a:noFill/>
          </a:ln>
        </p:spPr>
      </p:pic>
      <p:sp>
        <p:nvSpPr>
          <p:cNvPr id="719" name="Line 2"/>
          <p:cNvSpPr/>
          <p:nvPr/>
        </p:nvSpPr>
        <p:spPr>
          <a:xfrm>
            <a:off x="1211040" y="3625200"/>
            <a:ext cx="6577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0" name="Line 3"/>
          <p:cNvSpPr/>
          <p:nvPr/>
        </p:nvSpPr>
        <p:spPr>
          <a:xfrm>
            <a:off x="3609360" y="3625200"/>
            <a:ext cx="8661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21" name="Line 4"/>
          <p:cNvSpPr/>
          <p:nvPr/>
        </p:nvSpPr>
        <p:spPr>
          <a:xfrm>
            <a:off x="5248080" y="3625200"/>
            <a:ext cx="10749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722" name="Grafik 17"/>
          <p:cNvPicPr/>
          <p:nvPr/>
        </p:nvPicPr>
        <p:blipFill>
          <a:blip r:embed="rId8"/>
          <a:stretch/>
        </p:blipFill>
        <p:spPr>
          <a:xfrm>
            <a:off x="-39960" y="4047840"/>
            <a:ext cx="12318120" cy="1148400"/>
          </a:xfrm>
          <a:prstGeom prst="rect">
            <a:avLst/>
          </a:prstGeom>
          <a:ln>
            <a:noFill/>
          </a:ln>
        </p:spPr>
      </p:pic>
      <p:pic>
        <p:nvPicPr>
          <p:cNvPr id="723" name="Grafik 18"/>
          <p:cNvPicPr/>
          <p:nvPr/>
        </p:nvPicPr>
        <p:blipFill>
          <a:blip r:embed="rId9"/>
          <a:stretch/>
        </p:blipFill>
        <p:spPr>
          <a:xfrm>
            <a:off x="1540080" y="4841640"/>
            <a:ext cx="1040400" cy="826920"/>
          </a:xfrm>
          <a:prstGeom prst="rect">
            <a:avLst/>
          </a:prstGeom>
          <a:ln>
            <a:noFill/>
          </a:ln>
        </p:spPr>
      </p:pic>
      <p:pic>
        <p:nvPicPr>
          <p:cNvPr id="724" name="Grafik 19"/>
          <p:cNvPicPr/>
          <p:nvPr/>
        </p:nvPicPr>
        <p:blipFill>
          <a:blip r:embed="rId9"/>
          <a:stretch/>
        </p:blipFill>
        <p:spPr>
          <a:xfrm>
            <a:off x="7122960" y="4837680"/>
            <a:ext cx="1040400" cy="826920"/>
          </a:xfrm>
          <a:prstGeom prst="rect">
            <a:avLst/>
          </a:prstGeom>
          <a:ln>
            <a:noFill/>
          </a:ln>
        </p:spPr>
      </p:pic>
      <p:grpSp>
        <p:nvGrpSpPr>
          <p:cNvPr id="725" name="Group 5"/>
          <p:cNvGrpSpPr/>
          <p:nvPr/>
        </p:nvGrpSpPr>
        <p:grpSpPr>
          <a:xfrm>
            <a:off x="208800" y="3276360"/>
            <a:ext cx="855000" cy="114120"/>
            <a:chOff x="208800" y="3276360"/>
            <a:chExt cx="855000" cy="114120"/>
          </a:xfrm>
        </p:grpSpPr>
        <p:sp>
          <p:nvSpPr>
            <p:cNvPr id="726" name="Line 6"/>
            <p:cNvSpPr/>
            <p:nvPr/>
          </p:nvSpPr>
          <p:spPr>
            <a:xfrm>
              <a:off x="943200" y="3276360"/>
              <a:ext cx="120600" cy="1141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7" name="Line 7"/>
            <p:cNvSpPr/>
            <p:nvPr/>
          </p:nvSpPr>
          <p:spPr>
            <a:xfrm flipH="1">
              <a:off x="208800" y="3276360"/>
              <a:ext cx="7344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728" name="CustomShape 8"/>
          <p:cNvSpPr/>
          <p:nvPr/>
        </p:nvSpPr>
        <p:spPr>
          <a:xfrm>
            <a:off x="191880" y="2765520"/>
            <a:ext cx="99792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Simple </a:t>
            </a:r>
            <a:endParaRPr lang="de-DE" sz="14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localisation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729" name="CustomShape 9"/>
          <p:cNvSpPr/>
          <p:nvPr/>
        </p:nvSpPr>
        <p:spPr>
          <a:xfrm>
            <a:off x="217080" y="3981600"/>
            <a:ext cx="154836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4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checkPoints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730" name="CustomShape 10"/>
          <p:cNvSpPr/>
          <p:nvPr/>
        </p:nvSpPr>
        <p:spPr>
          <a:xfrm>
            <a:off x="2144520" y="3978360"/>
            <a:ext cx="10483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4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NaVi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731" name="CustomShape 11"/>
          <p:cNvSpPr/>
          <p:nvPr/>
        </p:nvSpPr>
        <p:spPr>
          <a:xfrm>
            <a:off x="4432320" y="3980160"/>
            <a:ext cx="89604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Personnel</a:t>
            </a:r>
            <a:endParaRPr lang="de-DE" sz="1400" b="0" strike="noStrike" spc="-1">
              <a:latin typeface="Arial"/>
            </a:endParaRPr>
          </a:p>
        </p:txBody>
      </p:sp>
      <p:grpSp>
        <p:nvGrpSpPr>
          <p:cNvPr id="732" name="Group 12"/>
          <p:cNvGrpSpPr/>
          <p:nvPr/>
        </p:nvGrpSpPr>
        <p:grpSpPr>
          <a:xfrm>
            <a:off x="7547760" y="2959560"/>
            <a:ext cx="1603440" cy="114120"/>
            <a:chOff x="7547760" y="2959560"/>
            <a:chExt cx="1603440" cy="114120"/>
          </a:xfrm>
        </p:grpSpPr>
        <p:sp>
          <p:nvSpPr>
            <p:cNvPr id="733" name="Line 13"/>
            <p:cNvSpPr/>
            <p:nvPr/>
          </p:nvSpPr>
          <p:spPr>
            <a:xfrm>
              <a:off x="9030600" y="2959560"/>
              <a:ext cx="120600" cy="1141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34" name="Line 14"/>
            <p:cNvSpPr/>
            <p:nvPr/>
          </p:nvSpPr>
          <p:spPr>
            <a:xfrm flipH="1">
              <a:off x="7547760" y="2959560"/>
              <a:ext cx="148284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735" name="CustomShape 15"/>
          <p:cNvSpPr/>
          <p:nvPr/>
        </p:nvSpPr>
        <p:spPr>
          <a:xfrm>
            <a:off x="7477560" y="2446560"/>
            <a:ext cx="1652802" cy="52176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AMANDA –</a:t>
            </a:r>
            <a:endParaRPr lang="de-DE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The </a:t>
            </a:r>
            <a:r>
              <a:rPr lang="de-DE" sz="1400" b="0" strike="noStrike" spc="-1" dirty="0" err="1" smtClean="0">
                <a:solidFill>
                  <a:srgbClr val="000000"/>
                </a:solidFill>
                <a:latin typeface="Calibri"/>
                <a:ea typeface="DejaVu Sans"/>
              </a:rPr>
              <a:t>virtual-assistant</a:t>
            </a:r>
            <a:endParaRPr lang="de-DE" sz="1400" b="0" strike="noStrike" spc="-1" dirty="0">
              <a:latin typeface="Arial"/>
            </a:endParaRPr>
          </a:p>
        </p:txBody>
      </p:sp>
      <p:grpSp>
        <p:nvGrpSpPr>
          <p:cNvPr id="736" name="Group 16"/>
          <p:cNvGrpSpPr/>
          <p:nvPr/>
        </p:nvGrpSpPr>
        <p:grpSpPr>
          <a:xfrm>
            <a:off x="3250800" y="3188520"/>
            <a:ext cx="1397520" cy="170280"/>
            <a:chOff x="3250800" y="3188520"/>
            <a:chExt cx="1397520" cy="170280"/>
          </a:xfrm>
        </p:grpSpPr>
        <p:sp>
          <p:nvSpPr>
            <p:cNvPr id="737" name="Line 17"/>
            <p:cNvSpPr/>
            <p:nvPr/>
          </p:nvSpPr>
          <p:spPr>
            <a:xfrm flipH="1">
              <a:off x="3250800" y="3188520"/>
              <a:ext cx="139320" cy="17028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38" name="Line 18"/>
            <p:cNvSpPr/>
            <p:nvPr/>
          </p:nvSpPr>
          <p:spPr>
            <a:xfrm>
              <a:off x="3390120" y="3188520"/>
              <a:ext cx="12582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739" name="CustomShape 19"/>
          <p:cNvSpPr/>
          <p:nvPr/>
        </p:nvSpPr>
        <p:spPr>
          <a:xfrm>
            <a:off x="3376080" y="2672280"/>
            <a:ext cx="1368360" cy="51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Audiovisual user</a:t>
            </a:r>
            <a:endParaRPr lang="de-DE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guidance 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740" name="Grafik 39"/>
          <p:cNvPicPr/>
          <p:nvPr/>
        </p:nvPicPr>
        <p:blipFill>
          <a:blip r:embed="rId10"/>
          <a:stretch/>
        </p:blipFill>
        <p:spPr>
          <a:xfrm>
            <a:off x="2759760" y="5385960"/>
            <a:ext cx="535320" cy="425160"/>
          </a:xfrm>
          <a:prstGeom prst="rect">
            <a:avLst/>
          </a:prstGeom>
          <a:ln>
            <a:noFill/>
          </a:ln>
        </p:spPr>
      </p:pic>
      <p:pic>
        <p:nvPicPr>
          <p:cNvPr id="741" name="Grafik 40"/>
          <p:cNvPicPr/>
          <p:nvPr/>
        </p:nvPicPr>
        <p:blipFill>
          <a:blip r:embed="rId11"/>
          <a:stretch/>
        </p:blipFill>
        <p:spPr>
          <a:xfrm>
            <a:off x="6512400" y="5383800"/>
            <a:ext cx="535320" cy="425160"/>
          </a:xfrm>
          <a:prstGeom prst="rect">
            <a:avLst/>
          </a:prstGeom>
          <a:ln>
            <a:noFill/>
          </a:ln>
        </p:spPr>
      </p:pic>
      <p:pic>
        <p:nvPicPr>
          <p:cNvPr id="742" name="Grafik 41"/>
          <p:cNvPicPr/>
          <p:nvPr/>
        </p:nvPicPr>
        <p:blipFill>
          <a:blip r:embed="rId12"/>
          <a:stretch/>
        </p:blipFill>
        <p:spPr>
          <a:xfrm>
            <a:off x="7492680" y="5659920"/>
            <a:ext cx="5159160" cy="898200"/>
          </a:xfrm>
          <a:prstGeom prst="rect">
            <a:avLst/>
          </a:prstGeom>
          <a:ln>
            <a:noFill/>
          </a:ln>
        </p:spPr>
      </p:pic>
      <p:sp>
        <p:nvSpPr>
          <p:cNvPr id="743" name="CustomShape 20"/>
          <p:cNvSpPr/>
          <p:nvPr/>
        </p:nvSpPr>
        <p:spPr>
          <a:xfrm>
            <a:off x="6500520" y="5932440"/>
            <a:ext cx="1616760" cy="667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4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RECIPER</a:t>
            </a: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lang="de-DE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Networked brand </a:t>
            </a:r>
            <a:endParaRPr lang="de-DE" sz="1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and recipe managment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744" name="CustomShape 21"/>
          <p:cNvSpPr/>
          <p:nvPr/>
        </p:nvSpPr>
        <p:spPr>
          <a:xfrm>
            <a:off x="2728440" y="5924520"/>
            <a:ext cx="1609200" cy="48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4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GATEWAY</a:t>
            </a: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  </a:t>
            </a:r>
            <a:r>
              <a:rPr lang="de-DE" sz="1400" b="0" i="1" strike="noStrike" spc="-1" baseline="30000">
                <a:solidFill>
                  <a:srgbClr val="000000"/>
                </a:solidFill>
                <a:latin typeface="Verdana"/>
                <a:ea typeface="Verdana"/>
              </a:rPr>
              <a:t>II</a:t>
            </a: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Verdana"/>
              </a:rPr>
              <a:t> </a:t>
            </a:r>
            <a:endParaRPr lang="de-DE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Verdana"/>
              </a:rPr>
              <a:t>– Network server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745" name="Grafik 44"/>
          <p:cNvPicPr/>
          <p:nvPr/>
        </p:nvPicPr>
        <p:blipFill>
          <a:blip r:embed="rId13"/>
          <a:stretch/>
        </p:blipFill>
        <p:spPr>
          <a:xfrm>
            <a:off x="168480" y="6019560"/>
            <a:ext cx="2549880" cy="443160"/>
          </a:xfrm>
          <a:prstGeom prst="rect">
            <a:avLst/>
          </a:prstGeom>
          <a:ln>
            <a:noFill/>
          </a:ln>
        </p:spPr>
      </p:pic>
      <p:sp>
        <p:nvSpPr>
          <p:cNvPr id="746" name="CustomShape 22"/>
          <p:cNvSpPr/>
          <p:nvPr/>
        </p:nvSpPr>
        <p:spPr>
          <a:xfrm>
            <a:off x="5040" y="5456520"/>
            <a:ext cx="2730960" cy="485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HEUFT </a:t>
            </a:r>
            <a:r>
              <a:rPr lang="de-DE" sz="1400" b="0" i="1" strike="noStrike" spc="-1">
                <a:solidFill>
                  <a:srgbClr val="000000"/>
                </a:solidFill>
                <a:latin typeface="Calibri"/>
                <a:ea typeface="DejaVu Sans"/>
              </a:rPr>
              <a:t>TeleService</a:t>
            </a:r>
            <a:endParaRPr lang="de-DE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Online remote dignosis and maintenance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39" name="CustomShape 3"/>
          <p:cNvSpPr/>
          <p:nvPr/>
        </p:nvSpPr>
        <p:spPr>
          <a:xfrm>
            <a:off x="469440" y="384840"/>
            <a:ext cx="1623240" cy="225360"/>
          </a:xfrm>
          <a:prstGeom prst="rect">
            <a:avLst/>
          </a:prstGeom>
          <a:noFill/>
          <a:ln w="25560">
            <a:noFill/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spc="-1" dirty="0" smtClean="0">
                <a:solidFill>
                  <a:srgbClr val="000000"/>
                </a:solidFill>
                <a:latin typeface="Calibri"/>
                <a:ea typeface="DejaVu Sans"/>
              </a:rPr>
              <a:t>IT-Products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5" name="Gerader Verbinder 4"/>
          <p:cNvCxnSpPr/>
          <p:nvPr/>
        </p:nvCxnSpPr>
        <p:spPr>
          <a:xfrm>
            <a:off x="943200" y="610200"/>
            <a:ext cx="65895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de-DE" sz="28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8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800" i="1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8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800" i="1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2800" i="1" spc="-1" dirty="0" smtClean="0">
                <a:solidFill>
                  <a:srgbClr val="FFFFFF"/>
                </a:solidFill>
                <a:latin typeface="Calibri"/>
                <a:ea typeface="Verdana"/>
              </a:rPr>
              <a:t>XS </a:t>
            </a:r>
            <a:r>
              <a:rPr lang="de-DE" sz="2800" dirty="0" smtClean="0">
                <a:latin typeface="+mn-lt"/>
                <a:cs typeface="Arial" panose="020B0604020202020204" pitchFamily="34" charset="0"/>
              </a:rPr>
              <a:t>- </a:t>
            </a:r>
            <a:r>
              <a:rPr lang="de-DE" sz="28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single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  <a:endParaRPr lang="en-GB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21424" y="5461760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1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08" y="498647"/>
            <a:ext cx="1541778" cy="162754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5" t="16197" r="28729" b="25284"/>
          <a:stretch/>
        </p:blipFill>
        <p:spPr>
          <a:xfrm>
            <a:off x="7553986" y="988166"/>
            <a:ext cx="3633157" cy="3200959"/>
          </a:xfrm>
          <a:prstGeom prst="rect">
            <a:avLst/>
          </a:prstGeom>
        </p:spPr>
      </p:pic>
      <p:grpSp>
        <p:nvGrpSpPr>
          <p:cNvPr id="28" name="Gruppieren 27"/>
          <p:cNvGrpSpPr/>
          <p:nvPr/>
        </p:nvGrpSpPr>
        <p:grpSpPr>
          <a:xfrm>
            <a:off x="4739341" y="1577789"/>
            <a:ext cx="1272868" cy="212243"/>
            <a:chOff x="4739341" y="1577789"/>
            <a:chExt cx="1272868" cy="212243"/>
          </a:xfrm>
        </p:grpSpPr>
        <p:cxnSp>
          <p:nvCxnSpPr>
            <p:cNvPr id="9" name="Gerader Verbinder 8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uppieren 35"/>
          <p:cNvGrpSpPr/>
          <p:nvPr/>
        </p:nvGrpSpPr>
        <p:grpSpPr>
          <a:xfrm flipH="1">
            <a:off x="7553986" y="1577789"/>
            <a:ext cx="1272866" cy="212243"/>
            <a:chOff x="4739341" y="1577789"/>
            <a:chExt cx="1272868" cy="212243"/>
          </a:xfrm>
        </p:grpSpPr>
        <p:cxnSp>
          <p:nvCxnSpPr>
            <p:cNvPr id="37" name="Gerader Verbinder 36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Gerader Verbinder 37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40" name="Gerader Verbinder 39"/>
          <p:cNvCxnSpPr/>
          <p:nvPr/>
        </p:nvCxnSpPr>
        <p:spPr>
          <a:xfrm>
            <a:off x="518146" y="610200"/>
            <a:ext cx="159131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Ellipse 40"/>
          <p:cNvSpPr/>
          <p:nvPr/>
        </p:nvSpPr>
        <p:spPr>
          <a:xfrm>
            <a:off x="6922991" y="1857198"/>
            <a:ext cx="382799" cy="382799"/>
          </a:xfrm>
          <a:prstGeom prst="ellips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2" name="Grafik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6"/>
          <a:stretch/>
        </p:blipFill>
        <p:spPr>
          <a:xfrm>
            <a:off x="-627698" y="-312031"/>
            <a:ext cx="9144000" cy="6269211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325" y="4789283"/>
            <a:ext cx="1234450" cy="753128"/>
          </a:xfrm>
          <a:prstGeom prst="rect">
            <a:avLst/>
          </a:prstGeom>
        </p:spPr>
      </p:pic>
      <p:pic>
        <p:nvPicPr>
          <p:cNvPr id="22" name="Grafik 26"/>
          <p:cNvPicPr/>
          <p:nvPr/>
        </p:nvPicPr>
        <p:blipFill>
          <a:blip r:embed="rId6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26" name="Grafik 28"/>
          <p:cNvPicPr/>
          <p:nvPr/>
        </p:nvPicPr>
        <p:blipFill>
          <a:blip r:embed="rId7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30" name="Grafik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22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de-DE" sz="3000" spc="-1" dirty="0" smtClean="0">
              <a:solidFill>
                <a:srgbClr val="FFFFFF"/>
              </a:solidFill>
              <a:latin typeface="Calibri"/>
            </a:endParaRPr>
          </a:p>
          <a:p>
            <a:r>
              <a:rPr lang="de-DE" sz="33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33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3300" i="1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33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300" i="1" spc="-1" dirty="0">
                <a:solidFill>
                  <a:srgbClr val="FFFFFF"/>
                </a:solidFill>
                <a:latin typeface="Calibri"/>
                <a:ea typeface="Verdana"/>
              </a:rPr>
              <a:t> XS </a:t>
            </a:r>
            <a:r>
              <a:rPr lang="de-DE" sz="3300" spc="-1" dirty="0" smtClean="0">
                <a:solidFill>
                  <a:srgbClr val="FFFFFF"/>
                </a:solidFill>
                <a:latin typeface="Calibri"/>
                <a:ea typeface="Verdana"/>
              </a:rPr>
              <a:t>- </a:t>
            </a:r>
            <a:r>
              <a:rPr lang="de-DE" sz="3300" spc="-1" dirty="0" err="1">
                <a:solidFill>
                  <a:srgbClr val="FFFFFF"/>
                </a:solidFill>
                <a:latin typeface="Calibri"/>
                <a:ea typeface="Verdana"/>
              </a:rPr>
              <a:t>base</a:t>
            </a:r>
            <a:r>
              <a:rPr lang="de-DE" sz="3300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3300" spc="-1" dirty="0" err="1">
                <a:solidFill>
                  <a:srgbClr val="FFFFFF"/>
                </a:solidFill>
                <a:latin typeface="Calibri"/>
                <a:ea typeface="Verdana"/>
              </a:rPr>
              <a:t>inspection</a:t>
            </a:r>
            <a:endParaRPr lang="de-DE" sz="3300" spc="-1" dirty="0"/>
          </a:p>
          <a:p>
            <a:endParaRPr lang="de-DE" dirty="0"/>
          </a:p>
        </p:txBody>
      </p:sp>
      <p:pic>
        <p:nvPicPr>
          <p:cNvPr id="22" name="Grafik 13"/>
          <p:cNvPicPr/>
          <p:nvPr/>
        </p:nvPicPr>
        <p:blipFill>
          <a:blip r:embed="rId2"/>
          <a:stretch/>
        </p:blipFill>
        <p:spPr>
          <a:xfrm>
            <a:off x="-290880" y="255960"/>
            <a:ext cx="6745680" cy="5031000"/>
          </a:xfrm>
          <a:prstGeom prst="rect">
            <a:avLst/>
          </a:prstGeom>
          <a:ln>
            <a:noFill/>
          </a:ln>
        </p:spPr>
      </p:pic>
      <p:sp>
        <p:nvSpPr>
          <p:cNvPr id="24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30" name="Grafik 14"/>
          <p:cNvPicPr/>
          <p:nvPr/>
        </p:nvPicPr>
        <p:blipFill>
          <a:blip r:embed="rId3"/>
          <a:stretch/>
        </p:blipFill>
        <p:spPr>
          <a:xfrm>
            <a:off x="5941480" y="751527"/>
            <a:ext cx="6250520" cy="4687259"/>
          </a:xfrm>
          <a:prstGeom prst="rect">
            <a:avLst/>
          </a:prstGeom>
          <a:ln>
            <a:noFill/>
          </a:ln>
        </p:spPr>
      </p:pic>
      <p:sp>
        <p:nvSpPr>
          <p:cNvPr id="31" name="CustomShape 4"/>
          <p:cNvSpPr/>
          <p:nvPr/>
        </p:nvSpPr>
        <p:spPr>
          <a:xfrm>
            <a:off x="469440" y="5545335"/>
            <a:ext cx="130752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Base </a:t>
            </a:r>
            <a:r>
              <a:rPr lang="de-DE" sz="14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inspection</a:t>
            </a:r>
            <a:endParaRPr lang="de-DE" sz="1400" b="0" strike="noStrike" spc="-1" dirty="0">
              <a:latin typeface="Arial"/>
            </a:endParaRPr>
          </a:p>
        </p:txBody>
      </p:sp>
      <p:pic>
        <p:nvPicPr>
          <p:cNvPr id="32" name="Grafik 17"/>
          <p:cNvPicPr/>
          <p:nvPr/>
        </p:nvPicPr>
        <p:blipFill>
          <a:blip r:embed="rId4"/>
          <a:stretch/>
        </p:blipFill>
        <p:spPr>
          <a:xfrm>
            <a:off x="469440" y="4663926"/>
            <a:ext cx="1341000" cy="1061280"/>
          </a:xfrm>
          <a:prstGeom prst="rect">
            <a:avLst/>
          </a:prstGeom>
          <a:ln>
            <a:noFill/>
          </a:ln>
        </p:spPr>
      </p:pic>
      <p:sp>
        <p:nvSpPr>
          <p:cNvPr id="35" name="CustomShape 5"/>
          <p:cNvSpPr/>
          <p:nvPr/>
        </p:nvSpPr>
        <p:spPr>
          <a:xfrm>
            <a:off x="5637977" y="4694893"/>
            <a:ext cx="1112400" cy="302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Special </a:t>
            </a:r>
            <a:r>
              <a:rPr lang="de-DE" sz="1400" b="0" strike="noStrike" spc="-1" dirty="0" err="1">
                <a:solidFill>
                  <a:srgbClr val="000000"/>
                </a:solidFill>
                <a:latin typeface="Calibri"/>
                <a:ea typeface="DejaVu Sans"/>
              </a:rPr>
              <a:t>chain</a:t>
            </a:r>
            <a:endParaRPr lang="de-DE" sz="1400" b="0" strike="noStrike" spc="-1" dirty="0">
              <a:latin typeface="Arial"/>
            </a:endParaRPr>
          </a:p>
        </p:txBody>
      </p:sp>
      <p:pic>
        <p:nvPicPr>
          <p:cNvPr id="42" name="Grafik 18"/>
          <p:cNvPicPr/>
          <p:nvPr/>
        </p:nvPicPr>
        <p:blipFill>
          <a:blip r:embed="rId5"/>
          <a:stretch/>
        </p:blipFill>
        <p:spPr>
          <a:xfrm>
            <a:off x="5450469" y="3860620"/>
            <a:ext cx="2998080" cy="1488960"/>
          </a:xfrm>
          <a:prstGeom prst="rect">
            <a:avLst/>
          </a:prstGeom>
          <a:ln>
            <a:noFill/>
          </a:ln>
        </p:spPr>
      </p:pic>
      <p:cxnSp>
        <p:nvCxnSpPr>
          <p:cNvPr id="43" name="Gerader Verbinder 42"/>
          <p:cNvCxnSpPr/>
          <p:nvPr/>
        </p:nvCxnSpPr>
        <p:spPr>
          <a:xfrm>
            <a:off x="525961" y="610200"/>
            <a:ext cx="159131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Grafik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635" y="700340"/>
            <a:ext cx="1289923" cy="1724388"/>
          </a:xfrm>
          <a:prstGeom prst="rect">
            <a:avLst/>
          </a:prstGeom>
        </p:spPr>
      </p:pic>
      <p:grpSp>
        <p:nvGrpSpPr>
          <p:cNvPr id="45" name="Gruppieren 44"/>
          <p:cNvGrpSpPr/>
          <p:nvPr/>
        </p:nvGrpSpPr>
        <p:grpSpPr>
          <a:xfrm>
            <a:off x="4688212" y="1588035"/>
            <a:ext cx="1272868" cy="212243"/>
            <a:chOff x="4739341" y="1577789"/>
            <a:chExt cx="1272868" cy="212243"/>
          </a:xfrm>
        </p:grpSpPr>
        <p:cxnSp>
          <p:nvCxnSpPr>
            <p:cNvPr id="46" name="Gerader Verbinder 45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Gerader Verbinder 46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uppieren 47"/>
          <p:cNvGrpSpPr/>
          <p:nvPr/>
        </p:nvGrpSpPr>
        <p:grpSpPr>
          <a:xfrm flipH="1">
            <a:off x="7268558" y="1588035"/>
            <a:ext cx="1272866" cy="212243"/>
            <a:chOff x="4739341" y="1577789"/>
            <a:chExt cx="1272868" cy="212243"/>
          </a:xfrm>
        </p:grpSpPr>
        <p:cxnSp>
          <p:nvCxnSpPr>
            <p:cNvPr id="49" name="Gerader Verbinder 48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Ellipse 50"/>
          <p:cNvSpPr/>
          <p:nvPr/>
        </p:nvSpPr>
        <p:spPr>
          <a:xfrm>
            <a:off x="6543359" y="1697144"/>
            <a:ext cx="382799" cy="382799"/>
          </a:xfrm>
          <a:prstGeom prst="ellipse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6"/>
          <p:cNvPicPr/>
          <p:nvPr/>
        </p:nvPicPr>
        <p:blipFill>
          <a:blip r:embed="rId7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25" name="Grafik 28"/>
          <p:cNvPicPr/>
          <p:nvPr/>
        </p:nvPicPr>
        <p:blipFill>
          <a:blip r:embed="rId8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7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2800" i="1" dirty="0" err="1">
                <a:latin typeface="Calibri" panose="020F0502020204030204" pitchFamily="34" charset="0"/>
                <a:cs typeface="Calibri" panose="020F0502020204030204" pitchFamily="34" charset="0"/>
              </a:rPr>
              <a:t>eXaminer</a:t>
            </a:r>
            <a:r>
              <a:rPr lang="de-DE" sz="28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800" i="1" dirty="0">
                <a:cs typeface="Arial" panose="020B0604020202020204" pitchFamily="34" charset="0"/>
              </a:rPr>
              <a:t> </a:t>
            </a:r>
            <a:r>
              <a:rPr lang="de-DE" sz="2800" i="1" dirty="0">
                <a:latin typeface="Calibri" panose="020F0502020204030204" pitchFamily="34" charset="0"/>
                <a:cs typeface="Calibri" panose="020F0502020204030204" pitchFamily="34" charset="0"/>
              </a:rPr>
              <a:t>XS 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- double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</a:p>
          <a:p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cxnSp>
        <p:nvCxnSpPr>
          <p:cNvPr id="32" name="Gerader Verbinder 31"/>
          <p:cNvCxnSpPr/>
          <p:nvPr/>
        </p:nvCxnSpPr>
        <p:spPr>
          <a:xfrm>
            <a:off x="512843" y="610200"/>
            <a:ext cx="16122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fik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56" y="627446"/>
            <a:ext cx="1112307" cy="1492756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9"/>
          <a:stretch/>
        </p:blipFill>
        <p:spPr>
          <a:xfrm>
            <a:off x="-745148" y="1075916"/>
            <a:ext cx="8029920" cy="5318479"/>
          </a:xfrm>
          <a:prstGeom prst="rect">
            <a:avLst/>
          </a:prstGeom>
        </p:spPr>
      </p:pic>
      <p:grpSp>
        <p:nvGrpSpPr>
          <p:cNvPr id="47" name="Gruppieren 46"/>
          <p:cNvGrpSpPr/>
          <p:nvPr/>
        </p:nvGrpSpPr>
        <p:grpSpPr>
          <a:xfrm>
            <a:off x="3805613" y="1686898"/>
            <a:ext cx="1272868" cy="212243"/>
            <a:chOff x="4739341" y="1577789"/>
            <a:chExt cx="1272868" cy="212243"/>
          </a:xfrm>
        </p:grpSpPr>
        <p:cxnSp>
          <p:nvCxnSpPr>
            <p:cNvPr id="48" name="Gerader Verbinder 47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ieren 49"/>
          <p:cNvGrpSpPr/>
          <p:nvPr/>
        </p:nvGrpSpPr>
        <p:grpSpPr>
          <a:xfrm flipH="1">
            <a:off x="7690052" y="1686898"/>
            <a:ext cx="1272866" cy="212243"/>
            <a:chOff x="4739341" y="1577789"/>
            <a:chExt cx="1272868" cy="212243"/>
          </a:xfrm>
        </p:grpSpPr>
        <p:cxnSp>
          <p:nvCxnSpPr>
            <p:cNvPr id="51" name="Gerader Verbinder 50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83" y="4744013"/>
            <a:ext cx="1266193" cy="871612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521424" y="5461760"/>
            <a:ext cx="91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2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068" y="627446"/>
            <a:ext cx="1116651" cy="149275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4082" y="1127261"/>
            <a:ext cx="4174437" cy="3919025"/>
          </a:xfrm>
          <a:prstGeom prst="rect">
            <a:avLst/>
          </a:prstGeom>
        </p:spPr>
      </p:pic>
      <p:pic>
        <p:nvPicPr>
          <p:cNvPr id="25" name="Grafik 26"/>
          <p:cNvPicPr/>
          <p:nvPr/>
        </p:nvPicPr>
        <p:blipFill>
          <a:blip r:embed="rId7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26" name="Grafik 28"/>
          <p:cNvPicPr/>
          <p:nvPr/>
        </p:nvPicPr>
        <p:blipFill>
          <a:blip r:embed="rId8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8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>
            <a:noAutofit/>
          </a:bodyPr>
          <a:lstStyle/>
          <a:p>
            <a:endParaRPr lang="de-DE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800" dirty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2800" i="1" dirty="0" err="1">
                <a:latin typeface="Calibri" panose="020F0502020204030204" pitchFamily="34" charset="0"/>
                <a:cs typeface="Calibri" panose="020F0502020204030204" pitchFamily="34" charset="0"/>
              </a:rPr>
              <a:t>eXaminer</a:t>
            </a:r>
            <a:r>
              <a:rPr lang="de-DE" sz="28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800" i="1" baseline="30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800" i="1" dirty="0">
                <a:cs typeface="Arial" panose="020B0604020202020204" pitchFamily="34" charset="0"/>
              </a:rPr>
              <a:t> </a:t>
            </a:r>
            <a:r>
              <a:rPr lang="de-DE" sz="2800" i="1" dirty="0">
                <a:latin typeface="Calibri" panose="020F0502020204030204" pitchFamily="34" charset="0"/>
                <a:cs typeface="Calibri" panose="020F0502020204030204" pitchFamily="34" charset="0"/>
              </a:rPr>
              <a:t>XS 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sidewall and base</a:t>
            </a:r>
            <a:r>
              <a:rPr lang="de-DE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inspection</a:t>
            </a:r>
          </a:p>
          <a:p>
            <a:endParaRPr lang="de-DE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CustomShape 1"/>
          <p:cNvSpPr/>
          <p:nvPr/>
        </p:nvSpPr>
        <p:spPr>
          <a:xfrm>
            <a:off x="469440" y="384840"/>
            <a:ext cx="1704960" cy="225360"/>
          </a:xfrm>
          <a:prstGeom prst="rect">
            <a:avLst/>
          </a:prstGeom>
          <a:noFill/>
          <a:ln w="25560">
            <a:solidFill>
              <a:schemeClr val="bg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0" bIns="288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05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FOREIGN OBJECT INSPECTION</a:t>
            </a:r>
            <a:endParaRPr lang="de-DE" sz="1050" b="0" strike="noStrike" spc="-1" dirty="0">
              <a:latin typeface="Arial"/>
            </a:endParaRPr>
          </a:p>
        </p:txBody>
      </p:sp>
      <p:pic>
        <p:nvPicPr>
          <p:cNvPr id="30" name="Grafik 26"/>
          <p:cNvPicPr/>
          <p:nvPr/>
        </p:nvPicPr>
        <p:blipFill>
          <a:blip r:embed="rId2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31" name="Grafik 28"/>
          <p:cNvPicPr/>
          <p:nvPr/>
        </p:nvPicPr>
        <p:blipFill>
          <a:blip r:embed="rId3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cxnSp>
        <p:nvCxnSpPr>
          <p:cNvPr id="32" name="Gerader Verbinder 31"/>
          <p:cNvCxnSpPr/>
          <p:nvPr/>
        </p:nvCxnSpPr>
        <p:spPr>
          <a:xfrm>
            <a:off x="512843" y="610200"/>
            <a:ext cx="1612244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fik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56" y="627446"/>
            <a:ext cx="1112307" cy="1492756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63" y="627446"/>
            <a:ext cx="1414095" cy="1492756"/>
          </a:xfrm>
          <a:prstGeom prst="rect">
            <a:avLst/>
          </a:prstGeom>
        </p:spPr>
      </p:pic>
      <p:pic>
        <p:nvPicPr>
          <p:cNvPr id="44" name="Grafik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46" name="Grafik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211" y="1323745"/>
            <a:ext cx="4151827" cy="3446553"/>
          </a:xfrm>
          <a:prstGeom prst="rect">
            <a:avLst/>
          </a:prstGeom>
        </p:spPr>
      </p:pic>
      <p:grpSp>
        <p:nvGrpSpPr>
          <p:cNvPr id="47" name="Gruppieren 46"/>
          <p:cNvGrpSpPr/>
          <p:nvPr/>
        </p:nvGrpSpPr>
        <p:grpSpPr>
          <a:xfrm>
            <a:off x="3805613" y="1686898"/>
            <a:ext cx="1272868" cy="212243"/>
            <a:chOff x="4739341" y="1577789"/>
            <a:chExt cx="1272868" cy="212243"/>
          </a:xfrm>
        </p:grpSpPr>
        <p:cxnSp>
          <p:nvCxnSpPr>
            <p:cNvPr id="48" name="Gerader Verbinder 47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r Verbinder 48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ieren 49"/>
          <p:cNvGrpSpPr/>
          <p:nvPr/>
        </p:nvGrpSpPr>
        <p:grpSpPr>
          <a:xfrm flipH="1">
            <a:off x="7690052" y="1686898"/>
            <a:ext cx="1272866" cy="212243"/>
            <a:chOff x="4739341" y="1577789"/>
            <a:chExt cx="1272868" cy="212243"/>
          </a:xfrm>
        </p:grpSpPr>
        <p:cxnSp>
          <p:nvCxnSpPr>
            <p:cNvPr id="51" name="Gerader Verbinder 50"/>
            <p:cNvCxnSpPr/>
            <p:nvPr/>
          </p:nvCxnSpPr>
          <p:spPr>
            <a:xfrm flipH="1">
              <a:off x="5049891" y="1577789"/>
              <a:ext cx="962318" cy="59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>
              <a:off x="4739341" y="1583765"/>
              <a:ext cx="310550" cy="20626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feld 22"/>
          <p:cNvSpPr txBox="1"/>
          <p:nvPr/>
        </p:nvSpPr>
        <p:spPr>
          <a:xfrm>
            <a:off x="521424" y="5461760"/>
            <a:ext cx="14882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Sidewall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Base</a:t>
            </a:r>
            <a:endParaRPr lang="de-DE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7" t="15232" r="13655" b="8586"/>
          <a:stretch/>
        </p:blipFill>
        <p:spPr>
          <a:xfrm>
            <a:off x="117968" y="1182435"/>
            <a:ext cx="5642708" cy="4282832"/>
          </a:xfrm>
          <a:prstGeom prst="rect">
            <a:avLst/>
          </a:prstGeom>
        </p:spPr>
      </p:pic>
      <p:pic>
        <p:nvPicPr>
          <p:cNvPr id="25" name="Grafik 18"/>
          <p:cNvPicPr/>
          <p:nvPr/>
        </p:nvPicPr>
        <p:blipFill>
          <a:blip r:embed="rId10"/>
          <a:stretch/>
        </p:blipFill>
        <p:spPr>
          <a:xfrm>
            <a:off x="5450469" y="3860620"/>
            <a:ext cx="2998080" cy="1488960"/>
          </a:xfrm>
          <a:prstGeom prst="rect">
            <a:avLst/>
          </a:prstGeom>
          <a:ln>
            <a:noFill/>
          </a:ln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8665" y="4744013"/>
            <a:ext cx="1460600" cy="102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4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BDE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009BDE"/>
      </a:hlink>
      <a:folHlink>
        <a:srgbClr val="009BDE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1626</Words>
  <Application>Microsoft Office PowerPoint</Application>
  <PresentationFormat>Breitbild</PresentationFormat>
  <Paragraphs>391</Paragraphs>
  <Slides>53</Slides>
  <Notes>11</Notes>
  <HiddenSlides>41</HiddenSlides>
  <MMClips>3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53</vt:i4>
      </vt:variant>
    </vt:vector>
  </HeadingPairs>
  <TitlesOfParts>
    <vt:vector size="67" baseType="lpstr">
      <vt:lpstr>Arial</vt:lpstr>
      <vt:lpstr>Calibri</vt:lpstr>
      <vt:lpstr>Calibri Light</vt:lpstr>
      <vt:lpstr>DejaVu Sans</vt:lpstr>
      <vt:lpstr>Symbol</vt:lpstr>
      <vt:lpstr>Times New Roman</vt:lpstr>
      <vt:lpstr>Verdana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jge</dc:creator>
  <dc:description/>
  <cp:lastModifiedBy>Tanja Laier</cp:lastModifiedBy>
  <cp:revision>263</cp:revision>
  <dcterms:created xsi:type="dcterms:W3CDTF">2018-02-06T16:16:14Z</dcterms:created>
  <dcterms:modified xsi:type="dcterms:W3CDTF">2021-03-09T12:48:16Z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3</vt:i4>
  </property>
  <property fmtid="{D5CDD505-2E9C-101B-9397-08002B2CF9AE}" pid="7" name="Notes">
    <vt:i4>10</vt:i4>
  </property>
  <property fmtid="{D5CDD505-2E9C-101B-9397-08002B2CF9AE}" pid="8" name="PresentationFormat">
    <vt:lpwstr>Breitbild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41</vt:i4>
  </property>
</Properties>
</file>