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  <p:sldMasterId id="2147483798" r:id="rId2"/>
    <p:sldMasterId id="2147483805" r:id="rId3"/>
    <p:sldMasterId id="2147483812" r:id="rId4"/>
  </p:sldMasterIdLst>
  <p:notesMasterIdLst>
    <p:notesMasterId r:id="rId40"/>
  </p:notesMasterIdLst>
  <p:sldIdLst>
    <p:sldId id="264" r:id="rId5"/>
    <p:sldId id="276" r:id="rId6"/>
    <p:sldId id="278" r:id="rId7"/>
    <p:sldId id="316" r:id="rId8"/>
    <p:sldId id="287" r:id="rId9"/>
    <p:sldId id="280" r:id="rId10"/>
    <p:sldId id="304" r:id="rId11"/>
    <p:sldId id="279" r:id="rId12"/>
    <p:sldId id="277" r:id="rId13"/>
    <p:sldId id="305" r:id="rId14"/>
    <p:sldId id="299" r:id="rId15"/>
    <p:sldId id="298" r:id="rId16"/>
    <p:sldId id="281" r:id="rId17"/>
    <p:sldId id="283" r:id="rId18"/>
    <p:sldId id="290" r:id="rId19"/>
    <p:sldId id="284" r:id="rId20"/>
    <p:sldId id="286" r:id="rId21"/>
    <p:sldId id="306" r:id="rId22"/>
    <p:sldId id="307" r:id="rId23"/>
    <p:sldId id="291" r:id="rId24"/>
    <p:sldId id="319" r:id="rId25"/>
    <p:sldId id="318" r:id="rId26"/>
    <p:sldId id="294" r:id="rId27"/>
    <p:sldId id="288" r:id="rId28"/>
    <p:sldId id="309" r:id="rId29"/>
    <p:sldId id="310" r:id="rId30"/>
    <p:sldId id="312" r:id="rId31"/>
    <p:sldId id="317" r:id="rId32"/>
    <p:sldId id="313" r:id="rId33"/>
    <p:sldId id="293" r:id="rId34"/>
    <p:sldId id="301" r:id="rId35"/>
    <p:sldId id="314" r:id="rId36"/>
    <p:sldId id="296" r:id="rId37"/>
    <p:sldId id="302" r:id="rId38"/>
    <p:sldId id="275" r:id="rId39"/>
  </p:sldIdLst>
  <p:sldSz cx="12192000" cy="6858000"/>
  <p:notesSz cx="6794500" cy="9906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BDE"/>
    <a:srgbClr val="FF6600"/>
    <a:srgbClr val="62B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929F9F4-4A8F-4326-A1B4-22849713DDAB}" styleName="Dunkle Formatvorlage 1 - Akz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32" autoAdjust="0"/>
    <p:restoredTop sz="94660" autoAdjust="0"/>
  </p:normalViewPr>
  <p:slideViewPr>
    <p:cSldViewPr snapToGrid="0" showGuides="1">
      <p:cViewPr>
        <p:scale>
          <a:sx n="69" d="100"/>
          <a:sy n="69" d="100"/>
        </p:scale>
        <p:origin x="6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E5165-90E6-4075-8EA3-BE41231911E9}" type="datetimeFigureOut">
              <a:rPr lang="de-DE" smtClean="0"/>
              <a:t>01.04.2021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67262"/>
            <a:ext cx="5435600" cy="390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C55A7-2B01-4C3A-B683-9A15AA7F49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16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15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1522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415558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649432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560423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4262630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13203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813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51799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234844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469636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962802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181228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128644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393386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010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8601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1629425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342429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802432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862066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2250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131271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919373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621912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23616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06260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6126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01766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2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819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3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20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5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21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9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2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8.jpg"/><Relationship Id="rId4" Type="http://schemas.openxmlformats.org/officeDocument/2006/relationships/image" Target="../media/image77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6.png"/><Relationship Id="rId4" Type="http://schemas.openxmlformats.org/officeDocument/2006/relationships/image" Target="../media/image85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8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648" y="1267513"/>
            <a:ext cx="2970575" cy="473014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1230" y="1267514"/>
            <a:ext cx="3933166" cy="4730149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INSPECTION</a:t>
            </a:r>
          </a:p>
        </p:txBody>
      </p:sp>
      <p:sp>
        <p:nvSpPr>
          <p:cNvPr id="6" name="Rechteck 5"/>
          <p:cNvSpPr/>
          <p:nvPr/>
        </p:nvSpPr>
        <p:spPr>
          <a:xfrm>
            <a:off x="1257841" y="5659108"/>
            <a:ext cx="19811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>
                <a:solidFill>
                  <a:srgbClr val="009BDE"/>
                </a:solidFill>
              </a:rPr>
              <a:t>Swing top </a:t>
            </a:r>
            <a:r>
              <a:rPr lang="de-DE" sz="1600" dirty="0" err="1">
                <a:solidFill>
                  <a:srgbClr val="009BDE"/>
                </a:solidFill>
              </a:rPr>
              <a:t>orientation</a:t>
            </a:r>
            <a:endParaRPr lang="de-DE" sz="1600" dirty="0">
              <a:solidFill>
                <a:srgbClr val="009BDE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786245" y="4993020"/>
            <a:ext cx="1010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110°-190°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73071" y="4987510"/>
            <a:ext cx="1158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210°-270°</a:t>
            </a:r>
            <a:endParaRPr lang="de-DE" sz="1600" dirty="0">
              <a:solidFill>
                <a:schemeClr val="bg1"/>
              </a:solidFill>
            </a:endParaRP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236" y="315361"/>
            <a:ext cx="8638723" cy="6001052"/>
          </a:xfrm>
          <a:prstGeom prst="rect">
            <a:avLst/>
          </a:prstGeom>
        </p:spPr>
      </p:pic>
      <p:cxnSp>
        <p:nvCxnSpPr>
          <p:cNvPr id="22" name="Gewinkelter Verbinder 21"/>
          <p:cNvCxnSpPr/>
          <p:nvPr/>
        </p:nvCxnSpPr>
        <p:spPr>
          <a:xfrm rot="16200000" flipH="1">
            <a:off x="3524861" y="2660785"/>
            <a:ext cx="1745099" cy="158719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winkelter Verbinder 25"/>
          <p:cNvCxnSpPr/>
          <p:nvPr/>
        </p:nvCxnSpPr>
        <p:spPr>
          <a:xfrm flipV="1">
            <a:off x="5271247" y="1658472"/>
            <a:ext cx="4670612" cy="2668462"/>
          </a:xfrm>
          <a:prstGeom prst="bentConnector3">
            <a:avLst>
              <a:gd name="adj1" fmla="val 623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r Verbinder 33"/>
          <p:cNvCxnSpPr/>
          <p:nvPr/>
        </p:nvCxnSpPr>
        <p:spPr>
          <a:xfrm flipV="1">
            <a:off x="5351484" y="3632587"/>
            <a:ext cx="831010" cy="78399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Grafik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835" y="1892723"/>
            <a:ext cx="790732" cy="832350"/>
          </a:xfrm>
          <a:prstGeom prst="rect">
            <a:avLst/>
          </a:prstGeom>
        </p:spPr>
      </p:pic>
      <p:sp>
        <p:nvSpPr>
          <p:cNvPr id="16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0" y="6112299"/>
            <a:ext cx="12192001" cy="745701"/>
          </a:xfrm>
        </p:spPr>
        <p:txBody>
          <a:bodyPr/>
          <a:lstStyle/>
          <a:p>
            <a:r>
              <a:rPr lang="de-DE" dirty="0" smtClean="0"/>
              <a:t>Intelligent </a:t>
            </a:r>
            <a:r>
              <a:rPr lang="de-DE" dirty="0" err="1" smtClean="0"/>
              <a:t>tracking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clip</a:t>
            </a:r>
            <a:r>
              <a:rPr lang="de-DE" dirty="0" smtClean="0"/>
              <a:t> lock </a:t>
            </a:r>
            <a:r>
              <a:rPr lang="de-DE" dirty="0" err="1" smtClean="0"/>
              <a:t>position</a:t>
            </a:r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77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 smtClean="0"/>
              <a:t>Bottle</a:t>
            </a:r>
            <a:r>
              <a:rPr lang="de-DE" dirty="0" smtClean="0"/>
              <a:t> </a:t>
            </a:r>
            <a:r>
              <a:rPr lang="de-DE" dirty="0" err="1" smtClean="0"/>
              <a:t>clip</a:t>
            </a:r>
            <a:r>
              <a:rPr lang="de-DE" dirty="0" smtClean="0"/>
              <a:t> lock </a:t>
            </a:r>
            <a:r>
              <a:rPr lang="de-DE" dirty="0" err="1" smtClean="0"/>
              <a:t>area</a:t>
            </a:r>
            <a:r>
              <a:rPr lang="de-DE" dirty="0" smtClean="0"/>
              <a:t> </a:t>
            </a:r>
            <a:r>
              <a:rPr lang="de-DE" dirty="0" err="1" smtClean="0"/>
              <a:t>inspection</a:t>
            </a:r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INSPECTION</a:t>
            </a:r>
          </a:p>
        </p:txBody>
      </p:sp>
      <p:sp>
        <p:nvSpPr>
          <p:cNvPr id="9" name="Rechteck 8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" t="10086" r="57070" b="47795"/>
          <a:stretch/>
        </p:blipFill>
        <p:spPr>
          <a:xfrm>
            <a:off x="383642" y="1382473"/>
            <a:ext cx="5943631" cy="380482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3" t="10864" r="10023" b="53093"/>
          <a:stretch/>
        </p:blipFill>
        <p:spPr>
          <a:xfrm>
            <a:off x="6426437" y="1382472"/>
            <a:ext cx="5242866" cy="3804823"/>
          </a:xfrm>
          <a:prstGeom prst="rect">
            <a:avLst/>
          </a:prstGeom>
        </p:spPr>
      </p:pic>
      <p:sp>
        <p:nvSpPr>
          <p:cNvPr id="11" name="Ellipse 10"/>
          <p:cNvSpPr/>
          <p:nvPr/>
        </p:nvSpPr>
        <p:spPr>
          <a:xfrm>
            <a:off x="4201986" y="2479663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stCxn id="11" idx="0"/>
          </p:cNvCxnSpPr>
          <p:nvPr/>
        </p:nvCxnSpPr>
        <p:spPr>
          <a:xfrm flipV="1">
            <a:off x="4437167" y="734938"/>
            <a:ext cx="6646" cy="17447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3734111" y="658906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009BDE"/>
                </a:solidFill>
              </a:rPr>
              <a:t>Label</a:t>
            </a:r>
            <a:endParaRPr lang="de-DE" sz="2000" dirty="0">
              <a:solidFill>
                <a:srgbClr val="009BDE"/>
              </a:solidFill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8631488" y="1744725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stCxn id="13" idx="0"/>
          </p:cNvCxnSpPr>
          <p:nvPr/>
        </p:nvCxnSpPr>
        <p:spPr>
          <a:xfrm flipV="1">
            <a:off x="8866669" y="848299"/>
            <a:ext cx="0" cy="89642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/>
          <p:cNvSpPr/>
          <p:nvPr/>
        </p:nvSpPr>
        <p:spPr>
          <a:xfrm>
            <a:off x="8156967" y="759544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009BDE"/>
                </a:solidFill>
              </a:rPr>
              <a:t>Label</a:t>
            </a:r>
            <a:endParaRPr lang="de-DE" sz="2000" dirty="0">
              <a:solidFill>
                <a:srgbClr val="009B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5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0" y="6305533"/>
            <a:ext cx="12192001" cy="745701"/>
          </a:xfrm>
        </p:spPr>
        <p:txBody>
          <a:bodyPr/>
          <a:lstStyle/>
          <a:p>
            <a:r>
              <a:rPr lang="de-DE" dirty="0" err="1" smtClean="0"/>
              <a:t>Classification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clip-lock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setting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en-GB" sz="2800" dirty="0"/>
              <a:t>dynamic masks for clip-lock area</a:t>
            </a:r>
          </a:p>
          <a:p>
            <a:r>
              <a:rPr lang="de-DE" dirty="0" smtClean="0"/>
              <a:t> 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INSPECTION</a:t>
            </a:r>
          </a:p>
        </p:txBody>
      </p:sp>
      <p:sp>
        <p:nvSpPr>
          <p:cNvPr id="9" name="Rechteck 8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7" t="9720" b="48411"/>
          <a:stretch/>
        </p:blipFill>
        <p:spPr>
          <a:xfrm>
            <a:off x="564022" y="1604664"/>
            <a:ext cx="5126643" cy="339462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875" y="1404482"/>
            <a:ext cx="5055658" cy="4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 smtClean="0"/>
              <a:t>Filtering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clip</a:t>
            </a:r>
            <a:r>
              <a:rPr lang="de-DE" dirty="0"/>
              <a:t>-</a:t>
            </a:r>
            <a:r>
              <a:rPr lang="de-DE" dirty="0" smtClean="0"/>
              <a:t>lock = </a:t>
            </a:r>
            <a:r>
              <a:rPr lang="de-DE" dirty="0" err="1" smtClean="0"/>
              <a:t>inspection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remaining</a:t>
            </a:r>
            <a:r>
              <a:rPr lang="de-DE" dirty="0" smtClean="0"/>
              <a:t> </a:t>
            </a:r>
            <a:r>
              <a:rPr lang="de-DE" dirty="0" err="1" smtClean="0"/>
              <a:t>surface</a:t>
            </a:r>
            <a:r>
              <a:rPr lang="de-DE" dirty="0" smtClean="0"/>
              <a:t>(</a:t>
            </a:r>
            <a:r>
              <a:rPr lang="de-DE" dirty="0" err="1" smtClean="0"/>
              <a:t>green</a:t>
            </a:r>
            <a:r>
              <a:rPr lang="de-DE" dirty="0" smtClean="0"/>
              <a:t> / </a:t>
            </a:r>
            <a:r>
              <a:rPr lang="de-DE" dirty="0" err="1" smtClean="0"/>
              <a:t>yellow</a:t>
            </a:r>
            <a:r>
              <a:rPr lang="de-DE" dirty="0" smtClean="0"/>
              <a:t>)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INSPECTION</a:t>
            </a:r>
          </a:p>
        </p:txBody>
      </p:sp>
      <p:sp>
        <p:nvSpPr>
          <p:cNvPr id="9" name="Rechteck 8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" t="9142" r="542" b="11601"/>
          <a:stretch/>
        </p:blipFill>
        <p:spPr>
          <a:xfrm>
            <a:off x="6511896" y="1797192"/>
            <a:ext cx="4843198" cy="3130360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" t="5634" r="1913"/>
          <a:stretch/>
        </p:blipFill>
        <p:spPr>
          <a:xfrm>
            <a:off x="589659" y="1797192"/>
            <a:ext cx="4828374" cy="3130360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3714876" y="2496754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Ellipse 27"/>
          <p:cNvSpPr/>
          <p:nvPr/>
        </p:nvSpPr>
        <p:spPr>
          <a:xfrm>
            <a:off x="3714876" y="3828474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77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50" y="-1"/>
            <a:ext cx="12240650" cy="6992471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1568824" y="2050473"/>
            <a:ext cx="12192001" cy="674797"/>
          </a:xfrm>
        </p:spPr>
        <p:txBody>
          <a:bodyPr/>
          <a:lstStyle/>
          <a:p>
            <a:pPr algn="ctr"/>
            <a:r>
              <a:rPr lang="de-DE" b="1" dirty="0" smtClean="0"/>
              <a:t>THE </a:t>
            </a:r>
            <a:r>
              <a:rPr lang="de-DE" sz="3600" b="1" dirty="0" smtClean="0"/>
              <a:t>ACL</a:t>
            </a:r>
            <a:r>
              <a:rPr lang="de-DE" b="1" dirty="0" smtClean="0"/>
              <a:t> </a:t>
            </a:r>
          </a:p>
          <a:p>
            <a:pPr algn="ctr"/>
            <a:r>
              <a:rPr lang="de-DE" b="1" dirty="0" smtClean="0"/>
              <a:t>DETECTION</a:t>
            </a:r>
            <a:endParaRPr lang="de-DE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505" y="446226"/>
            <a:ext cx="2422358" cy="62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/>
              <a:t>Bottle</a:t>
            </a:r>
            <a:r>
              <a:rPr lang="de-DE" dirty="0"/>
              <a:t> </a:t>
            </a:r>
            <a:r>
              <a:rPr lang="de-DE" dirty="0" err="1"/>
              <a:t>flow</a:t>
            </a:r>
            <a:r>
              <a:rPr lang="de-DE" dirty="0"/>
              <a:t> </a:t>
            </a:r>
            <a:r>
              <a:rPr lang="de-DE" dirty="0" err="1"/>
              <a:t>without</a:t>
            </a:r>
            <a:r>
              <a:rPr lang="de-DE" dirty="0"/>
              <a:t> </a:t>
            </a:r>
            <a:r>
              <a:rPr lang="de-DE" dirty="0" err="1" smtClean="0"/>
              <a:t>alignment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sidewall</a:t>
            </a:r>
            <a:r>
              <a:rPr lang="de-DE" dirty="0" smtClean="0"/>
              <a:t> </a:t>
            </a:r>
            <a:r>
              <a:rPr lang="de-DE" dirty="0" err="1" smtClean="0"/>
              <a:t>inspection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7675"/>
            <a:ext cx="12192000" cy="507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7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6"/>
          <a:stretch/>
        </p:blipFill>
        <p:spPr>
          <a:xfrm>
            <a:off x="-29593" y="948239"/>
            <a:ext cx="1825968" cy="539641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1"/>
          <a:stretch/>
        </p:blipFill>
        <p:spPr>
          <a:xfrm>
            <a:off x="7004405" y="948239"/>
            <a:ext cx="2004267" cy="5396413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7366000" y="3217333"/>
            <a:ext cx="1007533" cy="2319867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platzhalter 1"/>
          <p:cNvSpPr txBox="1">
            <a:spLocks/>
          </p:cNvSpPr>
          <p:nvPr/>
        </p:nvSpPr>
        <p:spPr>
          <a:xfrm>
            <a:off x="-829934" y="6113378"/>
            <a:ext cx="12065202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1st </a:t>
            </a:r>
            <a:r>
              <a:rPr lang="de-DE" dirty="0" err="1"/>
              <a:t>step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smtClean="0"/>
              <a:t>= ACL </a:t>
            </a:r>
            <a:r>
              <a:rPr lang="de-DE" dirty="0" err="1" smtClean="0"/>
              <a:t>area</a:t>
            </a:r>
            <a:r>
              <a:rPr lang="de-DE" dirty="0" smtClean="0"/>
              <a:t> </a:t>
            </a:r>
            <a:r>
              <a:rPr lang="de-DE" dirty="0" err="1" smtClean="0"/>
              <a:t>presence</a:t>
            </a:r>
            <a:r>
              <a:rPr lang="de-DE" dirty="0" smtClean="0"/>
              <a:t> </a:t>
            </a:r>
            <a:r>
              <a:rPr lang="de-DE" dirty="0" err="1" smtClean="0"/>
              <a:t>detection</a:t>
            </a:r>
            <a:endParaRPr lang="de-DE" dirty="0"/>
          </a:p>
        </p:txBody>
      </p:sp>
      <p:sp>
        <p:nvSpPr>
          <p:cNvPr id="15" name="Rechteck 14"/>
          <p:cNvSpPr/>
          <p:nvPr/>
        </p:nvSpPr>
        <p:spPr>
          <a:xfrm rot="2700000">
            <a:off x="5576663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250" y="1188624"/>
            <a:ext cx="5098155" cy="340043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0830" y="1437747"/>
            <a:ext cx="2689308" cy="19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8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-355802" y="6112299"/>
            <a:ext cx="12192001" cy="745701"/>
          </a:xfrm>
        </p:spPr>
        <p:txBody>
          <a:bodyPr/>
          <a:lstStyle/>
          <a:p>
            <a:r>
              <a:rPr lang="de-DE" dirty="0" smtClean="0"/>
              <a:t>2nd </a:t>
            </a:r>
            <a:r>
              <a:rPr lang="de-DE" dirty="0" err="1"/>
              <a:t>step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smtClean="0"/>
              <a:t>= ACL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 smtClean="0"/>
              <a:t>activation</a:t>
            </a:r>
            <a:r>
              <a:rPr lang="de-DE" dirty="0" smtClean="0"/>
              <a:t> </a:t>
            </a:r>
            <a:r>
              <a:rPr lang="de-DE" dirty="0" err="1" smtClean="0"/>
              <a:t>through</a:t>
            </a:r>
            <a:r>
              <a:rPr lang="de-DE" dirty="0" smtClean="0"/>
              <a:t> </a:t>
            </a:r>
            <a:r>
              <a:rPr lang="de-DE" dirty="0" err="1" smtClean="0"/>
              <a:t>logical</a:t>
            </a:r>
            <a:r>
              <a:rPr lang="de-DE" dirty="0" smtClean="0"/>
              <a:t> links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 rot="2700000">
            <a:off x="5576663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1"/>
          <a:stretch/>
        </p:blipFill>
        <p:spPr>
          <a:xfrm>
            <a:off x="1574428" y="902383"/>
            <a:ext cx="2004267" cy="5396413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2154618" y="3719944"/>
            <a:ext cx="470155" cy="1344706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2145653" y="3259289"/>
            <a:ext cx="499535" cy="499535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41"/>
          <a:stretch/>
        </p:blipFill>
        <p:spPr>
          <a:xfrm rot="16200000">
            <a:off x="6520091" y="4322614"/>
            <a:ext cx="1295737" cy="484321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95" r="-1828"/>
          <a:stretch/>
        </p:blipFill>
        <p:spPr>
          <a:xfrm rot="16200000">
            <a:off x="6925232" y="3453480"/>
            <a:ext cx="506202" cy="46357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9145" y="1090471"/>
            <a:ext cx="60483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20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-355804" y="6242277"/>
            <a:ext cx="12192001" cy="745701"/>
          </a:xfrm>
        </p:spPr>
        <p:txBody>
          <a:bodyPr/>
          <a:lstStyle/>
          <a:p>
            <a:r>
              <a:rPr lang="de-DE" dirty="0" smtClean="0"/>
              <a:t>3st </a:t>
            </a:r>
            <a:r>
              <a:rPr lang="de-DE" dirty="0" err="1"/>
              <a:t>step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smtClean="0"/>
              <a:t>= ACL </a:t>
            </a:r>
            <a:r>
              <a:rPr lang="de-DE" dirty="0" err="1" smtClean="0"/>
              <a:t>identification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 rot="2700000">
            <a:off x="5576663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1"/>
          <a:stretch/>
        </p:blipFill>
        <p:spPr>
          <a:xfrm>
            <a:off x="6351987" y="1128260"/>
            <a:ext cx="2004267" cy="5396413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41"/>
          <a:stretch/>
        </p:blipFill>
        <p:spPr>
          <a:xfrm rot="16200000">
            <a:off x="6520093" y="4344078"/>
            <a:ext cx="1295737" cy="484321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95" r="-1828"/>
          <a:stretch/>
        </p:blipFill>
        <p:spPr>
          <a:xfrm rot="16200000">
            <a:off x="6925232" y="3453480"/>
            <a:ext cx="506202" cy="463578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415" y="2004688"/>
            <a:ext cx="3933497" cy="295012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160" y="2703036"/>
            <a:ext cx="58388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2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732" y="2515417"/>
            <a:ext cx="4920246" cy="4237946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0" y="384849"/>
            <a:ext cx="1610451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ACL Quality </a:t>
            </a:r>
            <a:r>
              <a:rPr lang="de-DE" dirty="0" err="1" smtClean="0"/>
              <a:t>inspection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 rot="2700000">
            <a:off x="3119988" y="3350080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695" y="1821533"/>
            <a:ext cx="1160201" cy="116661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16435" y="1847518"/>
            <a:ext cx="1160201" cy="1166611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43850" y="1829875"/>
            <a:ext cx="1160201" cy="116661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260777" y="1854607"/>
            <a:ext cx="1160201" cy="116661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155" y="261242"/>
            <a:ext cx="1590409" cy="2407754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516" y="253215"/>
            <a:ext cx="1590409" cy="2407754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723" y="252134"/>
            <a:ext cx="1590409" cy="2407754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198" y="241435"/>
            <a:ext cx="1590409" cy="240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4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 smtClean="0"/>
              <a:t>EMPTY BOTTLE INSPECTION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-443345" y="2536952"/>
            <a:ext cx="12192001" cy="756298"/>
          </a:xfrm>
        </p:spPr>
        <p:txBody>
          <a:bodyPr/>
          <a:lstStyle/>
          <a:p>
            <a:r>
              <a:rPr lang="de-DE" dirty="0" smtClean="0"/>
              <a:t>Martina Frey</a:t>
            </a:r>
          </a:p>
          <a:p>
            <a:r>
              <a:rPr lang="de-DE" dirty="0" err="1" smtClean="0"/>
              <a:t>Productmanager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-443345" y="5362069"/>
            <a:ext cx="11630275" cy="677784"/>
          </a:xfrm>
        </p:spPr>
        <p:txBody>
          <a:bodyPr/>
          <a:lstStyle/>
          <a:p>
            <a:r>
              <a:rPr lang="en-US" sz="2000" dirty="0" smtClean="0"/>
              <a:t>Human </a:t>
            </a:r>
            <a:r>
              <a:rPr lang="de-DE" sz="2000" dirty="0" err="1" smtClean="0"/>
              <a:t>Intelligence</a:t>
            </a:r>
            <a:r>
              <a:rPr lang="en-US" sz="2000" dirty="0" smtClean="0"/>
              <a:t> </a:t>
            </a:r>
            <a:r>
              <a:rPr lang="en-US" sz="2000" dirty="0"/>
              <a:t>in empty bottle inspection</a:t>
            </a:r>
            <a:r>
              <a:rPr lang="en-US" sz="2000" dirty="0" smtClean="0"/>
              <a:t>:</a:t>
            </a:r>
          </a:p>
          <a:p>
            <a:r>
              <a:rPr lang="en-US" sz="2000" dirty="0" smtClean="0"/>
              <a:t>Creating </a:t>
            </a:r>
            <a:r>
              <a:rPr lang="en-US" sz="2000" dirty="0"/>
              <a:t>the </a:t>
            </a:r>
            <a:r>
              <a:rPr lang="en-US" sz="2000" dirty="0" smtClean="0"/>
              <a:t>Future </a:t>
            </a:r>
            <a:r>
              <a:rPr lang="en-US" sz="2000" dirty="0"/>
              <a:t>from </a:t>
            </a:r>
            <a:r>
              <a:rPr lang="en-US" sz="2000" dirty="0" smtClean="0"/>
              <a:t>Experience!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  <a:p>
            <a:endParaRPr lang="en-US" dirty="0"/>
          </a:p>
          <a:p>
            <a:endParaRPr lang="en-US" sz="2000" dirty="0" smtClean="0"/>
          </a:p>
          <a:p>
            <a:endParaRPr lang="en-US" sz="2000" dirty="0" smtClean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00" y="1034716"/>
            <a:ext cx="8187823" cy="500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5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ACL Quality </a:t>
            </a:r>
            <a:r>
              <a:rPr lang="de-DE" dirty="0" err="1" smtClean="0"/>
              <a:t>inspection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98647"/>
            <a:ext cx="11039475" cy="6017558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1266855" y="3920164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/>
          <p:cNvSpPr/>
          <p:nvPr/>
        </p:nvSpPr>
        <p:spPr>
          <a:xfrm>
            <a:off x="3457605" y="4781051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5524530" y="3954820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7648605" y="3954820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10048905" y="3272245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190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INSPECTION</a:t>
            </a:r>
          </a:p>
        </p:txBody>
      </p:sp>
      <p:sp>
        <p:nvSpPr>
          <p:cNvPr id="6" name="Rechteck 5"/>
          <p:cNvSpPr/>
          <p:nvPr/>
        </p:nvSpPr>
        <p:spPr>
          <a:xfrm>
            <a:off x="469361" y="5510564"/>
            <a:ext cx="56801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009BDE"/>
                </a:solidFill>
              </a:rPr>
              <a:t>Additional </a:t>
            </a:r>
            <a:r>
              <a:rPr lang="de-DE" sz="1600" dirty="0" err="1" smtClean="0">
                <a:solidFill>
                  <a:srgbClr val="009BDE"/>
                </a:solidFill>
              </a:rPr>
              <a:t>cameras</a:t>
            </a:r>
            <a:r>
              <a:rPr lang="de-DE" sz="1600" dirty="0" smtClean="0">
                <a:solidFill>
                  <a:srgbClr val="009BDE"/>
                </a:solidFill>
              </a:rPr>
              <a:t> in </a:t>
            </a:r>
            <a:r>
              <a:rPr lang="de-DE" sz="1600" dirty="0" err="1" smtClean="0">
                <a:solidFill>
                  <a:srgbClr val="009BDE"/>
                </a:solidFill>
              </a:rPr>
              <a:t>sidewall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 smtClean="0">
                <a:solidFill>
                  <a:srgbClr val="009BDE"/>
                </a:solidFill>
              </a:rPr>
              <a:t>cabinetts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 smtClean="0">
                <a:solidFill>
                  <a:srgbClr val="009BDE"/>
                </a:solidFill>
              </a:rPr>
              <a:t>with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 smtClean="0">
                <a:solidFill>
                  <a:srgbClr val="009BDE"/>
                </a:solidFill>
              </a:rPr>
              <a:t>incident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 smtClean="0">
                <a:solidFill>
                  <a:srgbClr val="009BDE"/>
                </a:solidFill>
              </a:rPr>
              <a:t>illumination</a:t>
            </a:r>
            <a:endParaRPr lang="de-DE" sz="1600" dirty="0">
              <a:solidFill>
                <a:srgbClr val="009BDE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786245" y="4993020"/>
            <a:ext cx="1010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110°-190°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73071" y="4987510"/>
            <a:ext cx="1158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210°-270°</a:t>
            </a:r>
            <a:endParaRPr lang="de-DE" sz="1600" dirty="0">
              <a:solidFill>
                <a:schemeClr val="bg1"/>
              </a:solidFill>
            </a:endParaRPr>
          </a:p>
        </p:txBody>
      </p:sp>
      <p:cxnSp>
        <p:nvCxnSpPr>
          <p:cNvPr id="26" name="Gewinkelter Verbinder 25"/>
          <p:cNvCxnSpPr/>
          <p:nvPr/>
        </p:nvCxnSpPr>
        <p:spPr>
          <a:xfrm flipV="1">
            <a:off x="5248529" y="1347110"/>
            <a:ext cx="4670612" cy="2668462"/>
          </a:xfrm>
          <a:prstGeom prst="bentConnector3">
            <a:avLst>
              <a:gd name="adj1" fmla="val 623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r Verbinder 33"/>
          <p:cNvCxnSpPr/>
          <p:nvPr/>
        </p:nvCxnSpPr>
        <p:spPr>
          <a:xfrm flipV="1">
            <a:off x="5248529" y="3363169"/>
            <a:ext cx="831010" cy="78399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Grafik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835" y="1892723"/>
            <a:ext cx="790732" cy="832350"/>
          </a:xfrm>
          <a:prstGeom prst="rect">
            <a:avLst/>
          </a:prstGeom>
        </p:spPr>
      </p:pic>
      <p:sp>
        <p:nvSpPr>
          <p:cNvPr id="16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0" y="6112299"/>
            <a:ext cx="12192001" cy="745701"/>
          </a:xfrm>
        </p:spPr>
        <p:txBody>
          <a:bodyPr/>
          <a:lstStyle/>
          <a:p>
            <a:r>
              <a:rPr lang="de-DE" dirty="0" err="1" smtClean="0"/>
              <a:t>Intergrated</a:t>
            </a:r>
            <a:r>
              <a:rPr lang="de-DE" dirty="0" smtClean="0"/>
              <a:t> ACL </a:t>
            </a:r>
            <a:r>
              <a:rPr lang="de-DE" dirty="0" err="1" smtClean="0"/>
              <a:t>quality</a:t>
            </a:r>
            <a:r>
              <a:rPr lang="de-DE" dirty="0" smtClean="0"/>
              <a:t>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7332" b="26226"/>
          <a:stretch/>
        </p:blipFill>
        <p:spPr>
          <a:xfrm>
            <a:off x="268265" y="875627"/>
            <a:ext cx="4124681" cy="4228893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473" y="1008449"/>
            <a:ext cx="7782437" cy="572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7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0" y="6511055"/>
            <a:ext cx="12192001" cy="745701"/>
          </a:xfrm>
        </p:spPr>
        <p:txBody>
          <a:bodyPr/>
          <a:lstStyle/>
          <a:p>
            <a:r>
              <a:rPr lang="de-DE" dirty="0"/>
              <a:t>ACL </a:t>
            </a:r>
            <a:r>
              <a:rPr lang="de-DE" dirty="0" err="1" smtClean="0"/>
              <a:t>inspection</a:t>
            </a:r>
            <a:r>
              <a:rPr lang="de-DE" dirty="0"/>
              <a:t>, Picture  </a:t>
            </a:r>
            <a:r>
              <a:rPr lang="de-DE" dirty="0" err="1"/>
              <a:t>composition</a:t>
            </a:r>
            <a:r>
              <a:rPr lang="de-DE" dirty="0"/>
              <a:t>, </a:t>
            </a:r>
            <a:r>
              <a:rPr lang="en-GB" dirty="0"/>
              <a:t>images</a:t>
            </a:r>
            <a:r>
              <a:rPr lang="de-DE" dirty="0"/>
              <a:t> </a:t>
            </a:r>
            <a:r>
              <a:rPr lang="de-DE" dirty="0" err="1"/>
              <a:t>transfered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main</a:t>
            </a:r>
            <a:r>
              <a:rPr lang="de-DE" dirty="0"/>
              <a:t> HVPC </a:t>
            </a:r>
            <a:r>
              <a:rPr lang="de-DE" dirty="0" err="1"/>
              <a:t>card</a:t>
            </a:r>
            <a:endParaRPr lang="en-GB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32417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sp>
        <p:nvSpPr>
          <p:cNvPr id="14" name="Rechteck 13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001" y="3267654"/>
            <a:ext cx="2207492" cy="21068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630" y="973101"/>
            <a:ext cx="3733800" cy="17272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857" y="2082064"/>
            <a:ext cx="4920246" cy="384617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522" y="1388180"/>
            <a:ext cx="1160201" cy="116661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11262" y="1414165"/>
            <a:ext cx="1160201" cy="1166611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38677" y="1396522"/>
            <a:ext cx="1160201" cy="1166611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955604" y="1421254"/>
            <a:ext cx="1160201" cy="1166611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812" y="-55142"/>
            <a:ext cx="1590409" cy="2407754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287" y="-60070"/>
            <a:ext cx="1590409" cy="2407754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494" y="-61151"/>
            <a:ext cx="1590409" cy="2407754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340" y="-47182"/>
            <a:ext cx="1590409" cy="2407754"/>
          </a:xfrm>
          <a:prstGeom prst="rect">
            <a:avLst/>
          </a:prstGeom>
        </p:spPr>
      </p:pic>
      <p:sp>
        <p:nvSpPr>
          <p:cNvPr id="23" name="Rechteck 22"/>
          <p:cNvSpPr/>
          <p:nvPr/>
        </p:nvSpPr>
        <p:spPr>
          <a:xfrm>
            <a:off x="7701058" y="2806081"/>
            <a:ext cx="31093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rgbClr val="009BDE"/>
                </a:solidFill>
              </a:rPr>
              <a:t>Composition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 smtClean="0">
                <a:solidFill>
                  <a:srgbClr val="009BDE"/>
                </a:solidFill>
              </a:rPr>
              <a:t>of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 smtClean="0">
                <a:solidFill>
                  <a:srgbClr val="009BDE"/>
                </a:solidFill>
              </a:rPr>
              <a:t>the</a:t>
            </a:r>
            <a:r>
              <a:rPr lang="de-DE" sz="1600" dirty="0" smtClean="0">
                <a:solidFill>
                  <a:srgbClr val="009BDE"/>
                </a:solidFill>
              </a:rPr>
              <a:t> 4 </a:t>
            </a:r>
            <a:r>
              <a:rPr lang="de-DE" sz="1600" dirty="0" err="1" smtClean="0">
                <a:solidFill>
                  <a:srgbClr val="009BDE"/>
                </a:solidFill>
              </a:rPr>
              <a:t>camera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 smtClean="0">
                <a:solidFill>
                  <a:srgbClr val="009BDE"/>
                </a:solidFill>
              </a:rPr>
              <a:t>views</a:t>
            </a:r>
            <a:endParaRPr lang="de-DE" sz="1600" dirty="0">
              <a:solidFill>
                <a:srgbClr val="009BDE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8466010" y="5497473"/>
            <a:ext cx="15794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rgbClr val="009BDE"/>
                </a:solidFill>
              </a:rPr>
              <a:t>Taught</a:t>
            </a:r>
            <a:r>
              <a:rPr lang="de-DE" sz="1600" dirty="0" smtClean="0">
                <a:solidFill>
                  <a:srgbClr val="009BDE"/>
                </a:solidFill>
              </a:rPr>
              <a:t> in </a:t>
            </a:r>
            <a:r>
              <a:rPr lang="de-DE" sz="1600" dirty="0" err="1" smtClean="0">
                <a:solidFill>
                  <a:srgbClr val="009BDE"/>
                </a:solidFill>
              </a:rPr>
              <a:t>picture</a:t>
            </a:r>
            <a:endParaRPr lang="de-DE" sz="1600" dirty="0">
              <a:solidFill>
                <a:srgbClr val="009B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15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155"/>
            <a:ext cx="12192000" cy="6964680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1692649" y="1247174"/>
            <a:ext cx="12192001" cy="745701"/>
          </a:xfrm>
        </p:spPr>
        <p:txBody>
          <a:bodyPr/>
          <a:lstStyle/>
          <a:p>
            <a:r>
              <a:rPr lang="en-GB" dirty="0" smtClean="0"/>
              <a:t>INNER FINISH </a:t>
            </a:r>
          </a:p>
          <a:p>
            <a:r>
              <a:rPr lang="en-GB" sz="2900" dirty="0" smtClean="0"/>
              <a:t>INSPECTION</a:t>
            </a:r>
            <a:endParaRPr lang="en-GB" sz="29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505" y="446226"/>
            <a:ext cx="2422358" cy="62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Inner </a:t>
            </a:r>
            <a:r>
              <a:rPr lang="en-GB" dirty="0"/>
              <a:t>finish </a:t>
            </a:r>
            <a:r>
              <a:rPr lang="en-GB" dirty="0" smtClean="0"/>
              <a:t>inspection since 2014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139" y="402484"/>
            <a:ext cx="7630483" cy="591977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025" y="754378"/>
            <a:ext cx="1795425" cy="315182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45" r="37416"/>
          <a:stretch/>
        </p:blipFill>
        <p:spPr>
          <a:xfrm>
            <a:off x="2306032" y="5199178"/>
            <a:ext cx="581031" cy="472274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647" y="4782713"/>
            <a:ext cx="822573" cy="460454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005258" y="48209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4</a:t>
            </a:r>
            <a:endParaRPr lang="de-DE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002780" y="52506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7978462" y="754169"/>
            <a:ext cx="0" cy="790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6223261" y="663095"/>
            <a:ext cx="18069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/>
              <a:t>Inner finish </a:t>
            </a:r>
            <a:r>
              <a:rPr lang="de-DE" sz="1400" dirty="0" err="1"/>
              <a:t>inspection</a:t>
            </a:r>
            <a:endParaRPr lang="de-DE" sz="1400"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622" y="1398342"/>
            <a:ext cx="2400223" cy="1135036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622" y="2902232"/>
            <a:ext cx="2400223" cy="1059367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255" y="4329733"/>
            <a:ext cx="2418435" cy="1067405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9360699" y="5377052"/>
            <a:ext cx="1153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/>
              <a:t>Vertical</a:t>
            </a:r>
            <a:r>
              <a:rPr lang="de-DE" sz="1400" dirty="0"/>
              <a:t> crack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9360699" y="3933295"/>
            <a:ext cx="1228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/>
              <a:t>Foreign</a:t>
            </a:r>
            <a:r>
              <a:rPr lang="de-DE" sz="1400" dirty="0"/>
              <a:t> </a:t>
            </a:r>
            <a:r>
              <a:rPr lang="de-DE" sz="1400" dirty="0" err="1"/>
              <a:t>object</a:t>
            </a:r>
            <a:endParaRPr lang="de-DE" sz="1400" dirty="0"/>
          </a:p>
        </p:txBody>
      </p:sp>
      <p:sp>
        <p:nvSpPr>
          <p:cNvPr id="18" name="Textfeld 17"/>
          <p:cNvSpPr txBox="1"/>
          <p:nvPr/>
        </p:nvSpPr>
        <p:spPr>
          <a:xfrm>
            <a:off x="9360698" y="2516998"/>
            <a:ext cx="1499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Chip on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inside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421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INSPECTION</a:t>
            </a:r>
          </a:p>
        </p:txBody>
      </p:sp>
      <p:sp>
        <p:nvSpPr>
          <p:cNvPr id="17" name="Rechteck 16"/>
          <p:cNvSpPr/>
          <p:nvPr/>
        </p:nvSpPr>
        <p:spPr>
          <a:xfrm>
            <a:off x="2215252" y="5003741"/>
            <a:ext cx="1010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110°-190°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73071" y="4987510"/>
            <a:ext cx="1158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210°-270°</a:t>
            </a:r>
            <a:endParaRPr lang="de-DE" sz="1600" dirty="0">
              <a:solidFill>
                <a:schemeClr val="bg1"/>
              </a:solidFill>
            </a:endParaRPr>
          </a:p>
        </p:txBody>
      </p:sp>
      <p:cxnSp>
        <p:nvCxnSpPr>
          <p:cNvPr id="22" name="Gewinkelter Verbinder 21"/>
          <p:cNvCxnSpPr/>
          <p:nvPr/>
        </p:nvCxnSpPr>
        <p:spPr>
          <a:xfrm flipV="1">
            <a:off x="1020640" y="2136639"/>
            <a:ext cx="8236489" cy="48174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winkelter Verbinder 25"/>
          <p:cNvCxnSpPr/>
          <p:nvPr/>
        </p:nvCxnSpPr>
        <p:spPr>
          <a:xfrm>
            <a:off x="4957470" y="1239232"/>
            <a:ext cx="5252484" cy="19596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Grafik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835" y="1892723"/>
            <a:ext cx="790732" cy="832350"/>
          </a:xfrm>
          <a:prstGeom prst="rect">
            <a:avLst/>
          </a:prstGeom>
        </p:spPr>
      </p:pic>
      <p:cxnSp>
        <p:nvCxnSpPr>
          <p:cNvPr id="34" name="Gewinkelter Verbinder 33"/>
          <p:cNvCxnSpPr/>
          <p:nvPr/>
        </p:nvCxnSpPr>
        <p:spPr>
          <a:xfrm flipV="1">
            <a:off x="5259121" y="4326934"/>
            <a:ext cx="1074388" cy="8964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0" y="6112299"/>
            <a:ext cx="12192001" cy="745701"/>
          </a:xfrm>
        </p:spPr>
        <p:txBody>
          <a:bodyPr/>
          <a:lstStyle/>
          <a:p>
            <a:r>
              <a:rPr lang="de-DE" dirty="0" smtClean="0"/>
              <a:t>New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en-GB" dirty="0" smtClean="0"/>
              <a:t>Inner </a:t>
            </a:r>
            <a:r>
              <a:rPr lang="en-GB" dirty="0"/>
              <a:t>finish inspection 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71" y="4374294"/>
            <a:ext cx="2261292" cy="118089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449" y="1221588"/>
            <a:ext cx="2114734" cy="108657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8872" y="1221588"/>
            <a:ext cx="2125909" cy="108657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4363" y="4371757"/>
            <a:ext cx="2277813" cy="1132683"/>
          </a:xfrm>
          <a:prstGeom prst="rect">
            <a:avLst/>
          </a:prstGeom>
        </p:spPr>
      </p:pic>
      <p:cxnSp>
        <p:nvCxnSpPr>
          <p:cNvPr id="25" name="Gewinkelter Verbinder 24"/>
          <p:cNvCxnSpPr/>
          <p:nvPr/>
        </p:nvCxnSpPr>
        <p:spPr>
          <a:xfrm flipV="1">
            <a:off x="1436492" y="3245857"/>
            <a:ext cx="5004006" cy="78933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k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470" y="1109401"/>
            <a:ext cx="7817540" cy="574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9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Inner finish </a:t>
            </a:r>
            <a:r>
              <a:rPr lang="en-GB" dirty="0" smtClean="0"/>
              <a:t>inspection</a:t>
            </a:r>
            <a:r>
              <a:rPr lang="de-DE" dirty="0"/>
              <a:t> </a:t>
            </a:r>
          </a:p>
          <a:p>
            <a:r>
              <a:rPr lang="de-DE" dirty="0" smtClean="0"/>
              <a:t>Picture  </a:t>
            </a:r>
            <a:r>
              <a:rPr lang="de-DE" dirty="0" err="1" smtClean="0"/>
              <a:t>composition</a:t>
            </a:r>
            <a:r>
              <a:rPr lang="de-DE" dirty="0" smtClean="0"/>
              <a:t>, </a:t>
            </a:r>
            <a:r>
              <a:rPr lang="de-DE" dirty="0" err="1" smtClean="0"/>
              <a:t>image</a:t>
            </a:r>
            <a:r>
              <a:rPr lang="de-DE" dirty="0" smtClean="0"/>
              <a:t> </a:t>
            </a:r>
            <a:r>
              <a:rPr lang="de-DE" dirty="0" err="1" smtClean="0"/>
              <a:t>preparation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HCAM</a:t>
            </a:r>
            <a:endParaRPr lang="de-DE" dirty="0"/>
          </a:p>
          <a:p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362" y="1347396"/>
            <a:ext cx="4643064" cy="118413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835" y="1347397"/>
            <a:ext cx="4661431" cy="1170631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7591" y="2564692"/>
            <a:ext cx="6933670" cy="343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6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Evaluation of Inner </a:t>
            </a:r>
            <a:r>
              <a:rPr lang="en-GB" dirty="0"/>
              <a:t>finish </a:t>
            </a:r>
            <a:r>
              <a:rPr lang="en-GB" dirty="0" smtClean="0"/>
              <a:t>inspection, images</a:t>
            </a:r>
            <a:r>
              <a:rPr lang="de-DE" dirty="0" smtClean="0"/>
              <a:t> </a:t>
            </a:r>
            <a:r>
              <a:rPr lang="de-DE" dirty="0" err="1"/>
              <a:t>transfered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main</a:t>
            </a:r>
            <a:r>
              <a:rPr lang="de-DE" dirty="0"/>
              <a:t> HVPC </a:t>
            </a:r>
            <a:r>
              <a:rPr lang="de-DE" dirty="0" err="1"/>
              <a:t>card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960" y="1095720"/>
            <a:ext cx="4982538" cy="246660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t="22022" b="27598"/>
          <a:stretch/>
        </p:blipFill>
        <p:spPr>
          <a:xfrm>
            <a:off x="570960" y="3953730"/>
            <a:ext cx="6043197" cy="1358919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790" y="1179680"/>
            <a:ext cx="4205248" cy="4216929"/>
          </a:xfrm>
          <a:prstGeom prst="rect">
            <a:avLst/>
          </a:prstGeom>
        </p:spPr>
      </p:pic>
      <p:cxnSp>
        <p:nvCxnSpPr>
          <p:cNvPr id="7" name="Gerade Verbindung mit Pfeil 6"/>
          <p:cNvCxnSpPr/>
          <p:nvPr/>
        </p:nvCxnSpPr>
        <p:spPr>
          <a:xfrm flipH="1">
            <a:off x="8513718" y="695003"/>
            <a:ext cx="203200" cy="471055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ussdiagramm: Verbinder 15"/>
          <p:cNvSpPr/>
          <p:nvPr/>
        </p:nvSpPr>
        <p:spPr>
          <a:xfrm>
            <a:off x="8017163" y="2676573"/>
            <a:ext cx="581891" cy="611572"/>
          </a:xfrm>
          <a:prstGeom prst="flowChartConnector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lussdiagramm: Verbinder 16"/>
          <p:cNvSpPr/>
          <p:nvPr/>
        </p:nvSpPr>
        <p:spPr>
          <a:xfrm>
            <a:off x="8102497" y="4451255"/>
            <a:ext cx="411221" cy="363867"/>
          </a:xfrm>
          <a:prstGeom prst="flowChartConnector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75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13" y="-1"/>
            <a:ext cx="12222013" cy="6981825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2306483" y="1407010"/>
            <a:ext cx="12192001" cy="745701"/>
          </a:xfrm>
        </p:spPr>
        <p:txBody>
          <a:bodyPr/>
          <a:lstStyle/>
          <a:p>
            <a:r>
              <a:rPr lang="de-DE" b="1" dirty="0" err="1" smtClean="0"/>
              <a:t>Intellegent</a:t>
            </a:r>
            <a:r>
              <a:rPr lang="de-DE" b="1" dirty="0" smtClean="0"/>
              <a:t> </a:t>
            </a:r>
            <a:r>
              <a:rPr lang="de-DE" b="1" dirty="0" err="1" smtClean="0"/>
              <a:t>Infeed</a:t>
            </a:r>
            <a:r>
              <a:rPr lang="de-DE" b="1" dirty="0" smtClean="0"/>
              <a:t> </a:t>
            </a:r>
            <a:r>
              <a:rPr lang="de-DE" b="1" dirty="0" err="1" smtClean="0"/>
              <a:t>control</a:t>
            </a:r>
            <a:endParaRPr lang="de-DE" b="1" dirty="0" smtClean="0"/>
          </a:p>
          <a:p>
            <a:r>
              <a:rPr lang="de-DE" sz="3200" b="1" dirty="0" smtClean="0"/>
              <a:t>BRIGHTNESS</a:t>
            </a:r>
            <a:r>
              <a:rPr lang="de-DE" b="1" dirty="0" smtClean="0"/>
              <a:t> </a:t>
            </a:r>
          </a:p>
          <a:p>
            <a:r>
              <a:rPr lang="de-DE" sz="3200" b="1" dirty="0" smtClean="0"/>
              <a:t>CONTROL</a:t>
            </a:r>
            <a:endParaRPr lang="en-GB" sz="32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505" y="446226"/>
            <a:ext cx="2422358" cy="62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94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b="1" dirty="0" smtClean="0"/>
              <a:t>Solution: </a:t>
            </a:r>
            <a:r>
              <a:rPr lang="de-DE" b="1" dirty="0" err="1" smtClean="0"/>
              <a:t>Brightness</a:t>
            </a:r>
            <a:r>
              <a:rPr lang="de-DE" b="1" dirty="0" smtClean="0"/>
              <a:t> </a:t>
            </a:r>
            <a:r>
              <a:rPr lang="de-DE" b="1" dirty="0" err="1"/>
              <a:t>control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653" y="143549"/>
            <a:ext cx="6438318" cy="6406524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677626" y="4529667"/>
            <a:ext cx="12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Sensor </a:t>
            </a:r>
            <a:r>
              <a:rPr lang="de-DE" sz="1200" dirty="0" err="1" smtClean="0">
                <a:solidFill>
                  <a:schemeClr val="accent1"/>
                </a:solidFill>
              </a:rPr>
              <a:t>camera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of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the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infeed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control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endParaRPr lang="de-DE" sz="1200" dirty="0">
              <a:solidFill>
                <a:schemeClr val="accent1"/>
              </a:solidFill>
            </a:endParaRPr>
          </a:p>
        </p:txBody>
      </p:sp>
      <p:pic>
        <p:nvPicPr>
          <p:cNvPr id="41" name="Grafik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332" y="918722"/>
            <a:ext cx="7233964" cy="4865425"/>
          </a:xfrm>
          <a:prstGeom prst="rect">
            <a:avLst/>
          </a:prstGeom>
        </p:spPr>
      </p:pic>
      <p:pic>
        <p:nvPicPr>
          <p:cNvPr id="42" name="Grafik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762" y="4529667"/>
            <a:ext cx="1937356" cy="1424527"/>
          </a:xfrm>
          <a:prstGeom prst="rect">
            <a:avLst/>
          </a:prstGeom>
        </p:spPr>
      </p:pic>
      <p:pic>
        <p:nvPicPr>
          <p:cNvPr id="47" name="Grafik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260" y="656119"/>
            <a:ext cx="2141761" cy="21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52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 smtClean="0"/>
              <a:t>EMPTY BOTTLE INSPECTION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sz="4600" b="1" dirty="0" smtClean="0"/>
          </a:p>
        </p:txBody>
      </p:sp>
      <p:sp>
        <p:nvSpPr>
          <p:cNvPr id="9" name="Rechteck 8"/>
          <p:cNvSpPr/>
          <p:nvPr/>
        </p:nvSpPr>
        <p:spPr>
          <a:xfrm rot="2700000">
            <a:off x="3169212" y="3343000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4618644" y="2161371"/>
            <a:ext cx="4571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3851563" y="1060152"/>
            <a:ext cx="729672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HEUFT has been designing and manufacturing empty bottle inspection systems for the packaging industry for more than 30 years. </a:t>
            </a:r>
            <a:br>
              <a:rPr lang="en-US" dirty="0"/>
            </a:br>
            <a:endParaRPr lang="en-US" dirty="0"/>
          </a:p>
          <a:p>
            <a:r>
              <a:rPr lang="en-US" dirty="0"/>
              <a:t>The company sees itself as the technology leader in the market with regard to its innovations and developments.</a:t>
            </a:r>
          </a:p>
          <a:p>
            <a:r>
              <a:rPr lang="en-US" dirty="0"/>
              <a:t>The focus has been always on solutions for </a:t>
            </a:r>
            <a:r>
              <a:rPr lang="en-US" dirty="0" smtClean="0"/>
              <a:t>all kind of non acceptable containers </a:t>
            </a:r>
            <a:r>
              <a:rPr lang="en-US" dirty="0"/>
              <a:t>regarding quality and product safety at the highest level of inspection quality whilst at the same protecting the efficiency of filling lines on behalf of our customers.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en-US" dirty="0"/>
              <a:t>So its easy to understand that we have gathered a great deal of experience from all these innovations which were placed on the market from the beginning. These have taught us and HEUFT has learned.</a:t>
            </a:r>
          </a:p>
          <a:p>
            <a:r>
              <a:rPr lang="en-US" dirty="0"/>
              <a:t>That is the platform which gives the feedback and creates competence for further innovations.</a:t>
            </a:r>
          </a:p>
          <a:p>
            <a:r>
              <a:rPr lang="en-US" dirty="0"/>
              <a:t>HEUFT definitely knows how</a:t>
            </a:r>
          </a:p>
        </p:txBody>
      </p:sp>
    </p:spTree>
    <p:extLst>
      <p:ext uri="{BB962C8B-B14F-4D97-AF65-F5344CB8AC3E}">
        <p14:creationId xmlns:p14="http://schemas.microsoft.com/office/powerpoint/2010/main" val="1238902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b="1" dirty="0" err="1" smtClean="0"/>
              <a:t>Bottle</a:t>
            </a:r>
            <a:r>
              <a:rPr lang="de-DE" b="1" dirty="0" smtClean="0"/>
              <a:t> </a:t>
            </a:r>
            <a:r>
              <a:rPr lang="de-DE" b="1" dirty="0" err="1"/>
              <a:t>t</a:t>
            </a:r>
            <a:r>
              <a:rPr lang="de-DE" b="1" dirty="0" err="1" smtClean="0"/>
              <a:t>olerances</a:t>
            </a:r>
            <a:r>
              <a:rPr lang="de-DE" b="1" dirty="0" smtClean="0"/>
              <a:t> in </a:t>
            </a:r>
            <a:r>
              <a:rPr lang="de-DE" b="1" dirty="0" err="1" smtClean="0"/>
              <a:t>brightness</a:t>
            </a:r>
            <a:r>
              <a:rPr lang="de-DE" b="1" dirty="0" smtClean="0"/>
              <a:t> </a:t>
            </a:r>
            <a:r>
              <a:rPr lang="de-DE" b="1" dirty="0" err="1" smtClean="0"/>
              <a:t>without</a:t>
            </a:r>
            <a:r>
              <a:rPr lang="de-DE" b="1" dirty="0" smtClean="0"/>
              <a:t> individual </a:t>
            </a:r>
            <a:r>
              <a:rPr lang="de-DE" b="1" dirty="0" err="1" smtClean="0"/>
              <a:t>measurement</a:t>
            </a:r>
            <a:r>
              <a:rPr lang="de-DE" b="1" dirty="0" smtClean="0"/>
              <a:t> 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sp>
        <p:nvSpPr>
          <p:cNvPr id="23" name="Rechteck 22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3149199" y="5658648"/>
            <a:ext cx="12282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>
                <a:solidFill>
                  <a:srgbClr val="009BDE"/>
                </a:solidFill>
              </a:rPr>
              <a:t>bright</a:t>
            </a:r>
            <a:r>
              <a:rPr lang="de-DE" sz="1600" dirty="0">
                <a:solidFill>
                  <a:srgbClr val="009BDE"/>
                </a:solidFill>
              </a:rPr>
              <a:t> </a:t>
            </a:r>
            <a:r>
              <a:rPr lang="de-DE" sz="1600" dirty="0" err="1">
                <a:solidFill>
                  <a:srgbClr val="009BDE"/>
                </a:solidFill>
              </a:rPr>
              <a:t>bottle</a:t>
            </a:r>
            <a:endParaRPr lang="de-DE" sz="2000" dirty="0">
              <a:solidFill>
                <a:srgbClr val="009BDE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928683" y="5667690"/>
            <a:ext cx="11019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rgbClr val="009BDE"/>
                </a:solidFill>
              </a:rPr>
              <a:t>dark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>
                <a:solidFill>
                  <a:srgbClr val="009BDE"/>
                </a:solidFill>
              </a:rPr>
              <a:t>bottle</a:t>
            </a:r>
            <a:endParaRPr lang="de-DE" sz="2000" dirty="0">
              <a:solidFill>
                <a:srgbClr val="009BDE"/>
              </a:solidFill>
            </a:endParaRPr>
          </a:p>
        </p:txBody>
      </p:sp>
      <p:pic>
        <p:nvPicPr>
          <p:cNvPr id="26" name="Grafik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951" y="1083099"/>
            <a:ext cx="1972235" cy="5029200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28" y="1083099"/>
            <a:ext cx="1972235" cy="502920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4776799" y="4376372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5773948" y="4020288"/>
            <a:ext cx="8204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>
                <a:solidFill>
                  <a:srgbClr val="009BDE"/>
                </a:solidFill>
              </a:rPr>
              <a:t>foreign</a:t>
            </a:r>
            <a:r>
              <a:rPr lang="de-DE" sz="1600" dirty="0">
                <a:solidFill>
                  <a:srgbClr val="009BDE"/>
                </a:solidFill>
              </a:rPr>
              <a:t> </a:t>
            </a:r>
            <a:endParaRPr lang="de-DE" sz="1600" dirty="0" smtClean="0">
              <a:solidFill>
                <a:srgbClr val="009BDE"/>
              </a:solidFill>
            </a:endParaRPr>
          </a:p>
          <a:p>
            <a:r>
              <a:rPr lang="de-DE" sz="1600" dirty="0" err="1" smtClean="0">
                <a:solidFill>
                  <a:srgbClr val="009BDE"/>
                </a:solidFill>
              </a:rPr>
              <a:t>object</a:t>
            </a:r>
            <a:endParaRPr lang="de-DE" sz="2000" dirty="0">
              <a:solidFill>
                <a:srgbClr val="009BDE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6937007" y="4376371"/>
            <a:ext cx="470361" cy="470361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6" name="Grafik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291019" y="2132635"/>
            <a:ext cx="3916680" cy="2941320"/>
          </a:xfrm>
          <a:prstGeom prst="rect">
            <a:avLst/>
          </a:prstGeom>
        </p:spPr>
      </p:pic>
      <p:pic>
        <p:nvPicPr>
          <p:cNvPr id="37" name="Grafik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016" y="2132635"/>
            <a:ext cx="3916680" cy="294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0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7"/>
          <p:cNvSpPr/>
          <p:nvPr/>
        </p:nvSpPr>
        <p:spPr>
          <a:xfrm>
            <a:off x="2300968" y="5667690"/>
            <a:ext cx="11019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rgbClr val="009BDE"/>
                </a:solidFill>
              </a:rPr>
              <a:t>dark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>
                <a:solidFill>
                  <a:srgbClr val="009BDE"/>
                </a:solidFill>
              </a:rPr>
              <a:t>bottle</a:t>
            </a:r>
            <a:endParaRPr lang="de-DE" sz="2000" dirty="0">
              <a:solidFill>
                <a:srgbClr val="009BDE"/>
              </a:solidFill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25" y="1083099"/>
            <a:ext cx="1972235" cy="50292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3304" y="2132635"/>
            <a:ext cx="3916680" cy="2941320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b="1" dirty="0" smtClean="0"/>
              <a:t>Critical </a:t>
            </a:r>
            <a:r>
              <a:rPr lang="de-DE" b="1" dirty="0" err="1" smtClean="0"/>
              <a:t>shades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colour</a:t>
            </a:r>
            <a:r>
              <a:rPr lang="de-DE" b="1" dirty="0" smtClean="0"/>
              <a:t> </a:t>
            </a:r>
            <a:r>
              <a:rPr lang="de-DE" b="1" dirty="0" err="1" smtClean="0"/>
              <a:t>and</a:t>
            </a:r>
            <a:r>
              <a:rPr lang="de-DE" b="1" dirty="0" smtClean="0"/>
              <a:t> </a:t>
            </a:r>
            <a:r>
              <a:rPr lang="de-DE" b="1" dirty="0" err="1" smtClean="0"/>
              <a:t>brightness</a:t>
            </a:r>
            <a:r>
              <a:rPr lang="de-DE" b="1" dirty="0" smtClean="0"/>
              <a:t> </a:t>
            </a:r>
            <a:r>
              <a:rPr lang="de-DE" b="1" dirty="0" err="1" smtClean="0"/>
              <a:t>generating</a:t>
            </a:r>
            <a:r>
              <a:rPr lang="de-DE" b="1" dirty="0" smtClean="0"/>
              <a:t> </a:t>
            </a:r>
            <a:r>
              <a:rPr lang="de-DE" b="1" dirty="0" err="1" smtClean="0"/>
              <a:t>usually</a:t>
            </a:r>
            <a:r>
              <a:rPr lang="de-DE" b="1" dirty="0" smtClean="0"/>
              <a:t> </a:t>
            </a:r>
            <a:r>
              <a:rPr lang="de-DE" b="1" dirty="0" err="1" smtClean="0"/>
              <a:t>false</a:t>
            </a:r>
            <a:r>
              <a:rPr lang="de-DE" b="1" dirty="0" smtClean="0"/>
              <a:t> </a:t>
            </a:r>
            <a:r>
              <a:rPr lang="de-DE" b="1" dirty="0" err="1" smtClean="0"/>
              <a:t>rejects</a:t>
            </a:r>
            <a:r>
              <a:rPr lang="de-DE" b="1" dirty="0" smtClean="0"/>
              <a:t> 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sp>
        <p:nvSpPr>
          <p:cNvPr id="23" name="Rechteck 22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/>
          <p:cNvSpPr/>
          <p:nvPr/>
        </p:nvSpPr>
        <p:spPr>
          <a:xfrm>
            <a:off x="1009078" y="3990781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1479439" y="4233634"/>
            <a:ext cx="1320036" cy="2155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/>
          <p:cNvSpPr/>
          <p:nvPr/>
        </p:nvSpPr>
        <p:spPr>
          <a:xfrm>
            <a:off x="2052714" y="3634697"/>
            <a:ext cx="773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1600" dirty="0" err="1" smtClean="0">
                <a:solidFill>
                  <a:srgbClr val="009BDE"/>
                </a:solidFill>
              </a:rPr>
              <a:t>foreign</a:t>
            </a:r>
            <a:endParaRPr lang="de-DE" sz="1600" dirty="0" smtClean="0">
              <a:solidFill>
                <a:srgbClr val="009BDE"/>
              </a:solidFill>
            </a:endParaRPr>
          </a:p>
          <a:p>
            <a:pPr algn="r"/>
            <a:r>
              <a:rPr lang="de-DE" sz="1600" dirty="0" err="1" smtClean="0">
                <a:solidFill>
                  <a:srgbClr val="009BDE"/>
                </a:solidFill>
              </a:rPr>
              <a:t>object</a:t>
            </a:r>
            <a:endParaRPr lang="de-DE" sz="2000" dirty="0">
              <a:solidFill>
                <a:srgbClr val="009BDE"/>
              </a:solidFill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57130" y="2132635"/>
            <a:ext cx="3916680" cy="294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5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b="1" dirty="0" err="1"/>
              <a:t>Brightness</a:t>
            </a:r>
            <a:r>
              <a:rPr lang="de-DE" b="1" dirty="0"/>
              <a:t> </a:t>
            </a:r>
            <a:r>
              <a:rPr lang="de-DE" b="1" dirty="0" err="1"/>
              <a:t>control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675653" y="143549"/>
            <a:ext cx="6438318" cy="6406524"/>
            <a:chOff x="5630999" y="143549"/>
            <a:chExt cx="6438318" cy="6406524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0999" y="143549"/>
              <a:ext cx="6438318" cy="6406524"/>
            </a:xfrm>
            <a:prstGeom prst="rect">
              <a:avLst/>
            </a:prstGeom>
          </p:spPr>
        </p:pic>
        <p:sp>
          <p:nvSpPr>
            <p:cNvPr id="6" name="Rechteck 5"/>
            <p:cNvSpPr/>
            <p:nvPr/>
          </p:nvSpPr>
          <p:spPr>
            <a:xfrm>
              <a:off x="6506590" y="160093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50 %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6811749" y="388166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90 %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8" name="Rechteck 7"/>
            <p:cNvSpPr/>
            <p:nvPr/>
          </p:nvSpPr>
          <p:spPr>
            <a:xfrm>
              <a:off x="7116908" y="596186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>
                  <a:solidFill>
                    <a:srgbClr val="009BDE"/>
                  </a:solidFill>
                </a:rPr>
                <a:t>3</a:t>
              </a:r>
              <a:r>
                <a:rPr lang="de-DE" sz="1200" dirty="0" smtClean="0">
                  <a:solidFill>
                    <a:srgbClr val="009BDE"/>
                  </a:solidFill>
                </a:rPr>
                <a:t>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7422067" y="804206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>
                  <a:solidFill>
                    <a:srgbClr val="009BDE"/>
                  </a:solidFill>
                </a:rPr>
                <a:t>3</a:t>
              </a:r>
              <a:r>
                <a:rPr lang="de-DE" sz="1200" dirty="0" smtClean="0">
                  <a:solidFill>
                    <a:srgbClr val="009BDE"/>
                  </a:solidFill>
                </a:rPr>
                <a:t>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7812592" y="1012226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90 %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8188018" y="1287425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90 %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8502343" y="1586587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50 %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8850158" y="1874172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30 %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9312509" y="2161757"/>
              <a:ext cx="56618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100 %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9770486" y="2561807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30 %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10258120" y="2859197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50 %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10745754" y="3223873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>
                  <a:solidFill>
                    <a:srgbClr val="009BDE"/>
                  </a:solidFill>
                </a:rPr>
                <a:t>9</a:t>
              </a:r>
              <a:r>
                <a:rPr lang="de-DE" sz="1200" dirty="0" smtClean="0">
                  <a:solidFill>
                    <a:srgbClr val="009BDE"/>
                  </a:solidFill>
                </a:rPr>
                <a:t>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11399208" y="3699862"/>
              <a:ext cx="56618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100 %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</p:grpSp>
      <p:sp>
        <p:nvSpPr>
          <p:cNvPr id="5" name="Textfeld 4"/>
          <p:cNvSpPr txBox="1"/>
          <p:nvPr/>
        </p:nvSpPr>
        <p:spPr>
          <a:xfrm>
            <a:off x="6677626" y="4529667"/>
            <a:ext cx="12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Sensor </a:t>
            </a:r>
            <a:r>
              <a:rPr lang="de-DE" sz="1200" dirty="0" err="1" smtClean="0">
                <a:solidFill>
                  <a:schemeClr val="accent1"/>
                </a:solidFill>
              </a:rPr>
              <a:t>camera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of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the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infeed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control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endParaRPr lang="de-DE" sz="1200" dirty="0">
              <a:solidFill>
                <a:schemeClr val="accent1"/>
              </a:solidFill>
            </a:endParaRP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3837" y="1116429"/>
            <a:ext cx="2933625" cy="2197365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573950" y="1079059"/>
            <a:ext cx="2968985" cy="2236750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5"/>
          <a:srcRect l="-9342" r="33680"/>
          <a:stretch/>
        </p:blipFill>
        <p:spPr>
          <a:xfrm>
            <a:off x="2498944" y="3886498"/>
            <a:ext cx="2985727" cy="1315358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19" y="3885939"/>
            <a:ext cx="2718798" cy="1081186"/>
          </a:xfrm>
          <a:prstGeom prst="rect">
            <a:avLst/>
          </a:prstGeom>
        </p:spPr>
      </p:pic>
      <p:cxnSp>
        <p:nvCxnSpPr>
          <p:cNvPr id="22" name="Gerade Verbindung mit Pfeil 21"/>
          <p:cNvCxnSpPr/>
          <p:nvPr/>
        </p:nvCxnSpPr>
        <p:spPr>
          <a:xfrm flipH="1">
            <a:off x="4665133" y="1353611"/>
            <a:ext cx="1604944" cy="65906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 flipH="1" flipV="1">
            <a:off x="2013029" y="3276592"/>
            <a:ext cx="7080946" cy="11499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565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b="1" dirty="0" err="1"/>
              <a:t>Brightness</a:t>
            </a:r>
            <a:r>
              <a:rPr lang="de-DE" b="1" dirty="0"/>
              <a:t> </a:t>
            </a:r>
            <a:r>
              <a:rPr lang="de-DE" b="1" dirty="0" err="1"/>
              <a:t>control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5630999" y="143549"/>
            <a:ext cx="6438318" cy="6406524"/>
            <a:chOff x="5630999" y="143549"/>
            <a:chExt cx="6438318" cy="6406524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0999" y="143549"/>
              <a:ext cx="6438318" cy="6406524"/>
            </a:xfrm>
            <a:prstGeom prst="rect">
              <a:avLst/>
            </a:prstGeom>
          </p:spPr>
        </p:pic>
        <p:sp>
          <p:nvSpPr>
            <p:cNvPr id="6" name="Rechteck 5"/>
            <p:cNvSpPr/>
            <p:nvPr/>
          </p:nvSpPr>
          <p:spPr>
            <a:xfrm>
              <a:off x="6506590" y="160093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50 %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6811749" y="388166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90 %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8" name="Rechteck 7"/>
            <p:cNvSpPr/>
            <p:nvPr/>
          </p:nvSpPr>
          <p:spPr>
            <a:xfrm>
              <a:off x="7116908" y="596186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>
                  <a:solidFill>
                    <a:srgbClr val="009BDE"/>
                  </a:solidFill>
                </a:rPr>
                <a:t>3</a:t>
              </a:r>
              <a:r>
                <a:rPr lang="de-DE" sz="1200" dirty="0" smtClean="0">
                  <a:solidFill>
                    <a:srgbClr val="009BDE"/>
                  </a:solidFill>
                </a:rPr>
                <a:t>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7422067" y="804206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>
                  <a:solidFill>
                    <a:srgbClr val="009BDE"/>
                  </a:solidFill>
                </a:rPr>
                <a:t>3</a:t>
              </a:r>
              <a:r>
                <a:rPr lang="de-DE" sz="1200" dirty="0" smtClean="0">
                  <a:solidFill>
                    <a:srgbClr val="009BDE"/>
                  </a:solidFill>
                </a:rPr>
                <a:t>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7812592" y="1012226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90 %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8188018" y="1287425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90 %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8502343" y="1586587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50 %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8850158" y="1874172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30 %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9312509" y="2161757"/>
              <a:ext cx="56618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100 %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9770486" y="2561807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30 %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10258120" y="2859197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50 %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10745754" y="3223873"/>
              <a:ext cx="48763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>
                  <a:solidFill>
                    <a:srgbClr val="009BDE"/>
                  </a:solidFill>
                </a:rPr>
                <a:t>9</a:t>
              </a:r>
              <a:r>
                <a:rPr lang="de-DE" sz="1200" dirty="0" smtClean="0">
                  <a:solidFill>
                    <a:srgbClr val="009BDE"/>
                  </a:solidFill>
                </a:rPr>
                <a:t>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11399208" y="3699862"/>
              <a:ext cx="56618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200" dirty="0" smtClean="0">
                  <a:solidFill>
                    <a:srgbClr val="009BDE"/>
                  </a:solidFill>
                </a:rPr>
                <a:t>100 %</a:t>
              </a:r>
              <a:endParaRPr lang="de-DE" sz="1200" dirty="0">
                <a:solidFill>
                  <a:srgbClr val="009BDE"/>
                </a:solidFill>
              </a:endParaRPr>
            </a:p>
          </p:txBody>
        </p:sp>
      </p:grpSp>
      <p:pic>
        <p:nvPicPr>
          <p:cNvPr id="20" name="Grafik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1902" y="678964"/>
            <a:ext cx="7898492" cy="6318794"/>
          </a:xfrm>
          <a:prstGeom prst="rect">
            <a:avLst/>
          </a:prstGeom>
        </p:spPr>
      </p:pic>
      <p:cxnSp>
        <p:nvCxnSpPr>
          <p:cNvPr id="22" name="Gerade Verbindung mit Pfeil 21"/>
          <p:cNvCxnSpPr/>
          <p:nvPr/>
        </p:nvCxnSpPr>
        <p:spPr>
          <a:xfrm flipH="1">
            <a:off x="5484672" y="4252773"/>
            <a:ext cx="704850" cy="74295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winkelter Verbinder 23"/>
          <p:cNvCxnSpPr/>
          <p:nvPr/>
        </p:nvCxnSpPr>
        <p:spPr>
          <a:xfrm>
            <a:off x="5021904" y="4812628"/>
            <a:ext cx="292533" cy="92747"/>
          </a:xfrm>
          <a:prstGeom prst="bentConnector3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winkelter Verbinder 26"/>
          <p:cNvCxnSpPr/>
          <p:nvPr/>
        </p:nvCxnSpPr>
        <p:spPr>
          <a:xfrm flipV="1">
            <a:off x="4875637" y="4998207"/>
            <a:ext cx="438800" cy="149040"/>
          </a:xfrm>
          <a:prstGeom prst="bentConnector3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uppieren 42"/>
          <p:cNvGrpSpPr/>
          <p:nvPr/>
        </p:nvGrpSpPr>
        <p:grpSpPr>
          <a:xfrm>
            <a:off x="1952627" y="2692412"/>
            <a:ext cx="3484228" cy="2227177"/>
            <a:chOff x="1952627" y="2692412"/>
            <a:chExt cx="3417659" cy="2227177"/>
          </a:xfrm>
        </p:grpSpPr>
        <p:cxnSp>
          <p:nvCxnSpPr>
            <p:cNvPr id="36" name="Gerader Verbinder 35"/>
            <p:cNvCxnSpPr/>
            <p:nvPr/>
          </p:nvCxnSpPr>
          <p:spPr>
            <a:xfrm flipV="1">
              <a:off x="5370286" y="2692412"/>
              <a:ext cx="0" cy="222717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1952627" y="2700307"/>
              <a:ext cx="341765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ieren 43"/>
          <p:cNvGrpSpPr/>
          <p:nvPr/>
        </p:nvGrpSpPr>
        <p:grpSpPr>
          <a:xfrm>
            <a:off x="1880690" y="2374490"/>
            <a:ext cx="3646381" cy="2545099"/>
            <a:chOff x="1952627" y="2692413"/>
            <a:chExt cx="3417659" cy="2332414"/>
          </a:xfrm>
        </p:grpSpPr>
        <p:cxnSp>
          <p:nvCxnSpPr>
            <p:cNvPr id="45" name="Gerader Verbinder 44"/>
            <p:cNvCxnSpPr/>
            <p:nvPr/>
          </p:nvCxnSpPr>
          <p:spPr>
            <a:xfrm flipV="1">
              <a:off x="5370286" y="2692413"/>
              <a:ext cx="0" cy="233241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r Verbinder 45"/>
            <p:cNvCxnSpPr/>
            <p:nvPr/>
          </p:nvCxnSpPr>
          <p:spPr>
            <a:xfrm flipH="1">
              <a:off x="1952627" y="2700307"/>
              <a:ext cx="341765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uppieren 47"/>
          <p:cNvGrpSpPr/>
          <p:nvPr/>
        </p:nvGrpSpPr>
        <p:grpSpPr>
          <a:xfrm>
            <a:off x="2761880" y="3764186"/>
            <a:ext cx="2576199" cy="1155403"/>
            <a:chOff x="1952627" y="2692412"/>
            <a:chExt cx="3417659" cy="2227177"/>
          </a:xfrm>
        </p:grpSpPr>
        <p:cxnSp>
          <p:nvCxnSpPr>
            <p:cNvPr id="49" name="Gerader Verbinder 48"/>
            <p:cNvCxnSpPr/>
            <p:nvPr/>
          </p:nvCxnSpPr>
          <p:spPr>
            <a:xfrm flipV="1">
              <a:off x="5370286" y="2692412"/>
              <a:ext cx="0" cy="222717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/>
          </p:nvCxnSpPr>
          <p:spPr>
            <a:xfrm flipH="1">
              <a:off x="1952627" y="2700307"/>
              <a:ext cx="341765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feld 4"/>
          <p:cNvSpPr txBox="1"/>
          <p:nvPr/>
        </p:nvSpPr>
        <p:spPr>
          <a:xfrm>
            <a:off x="6677626" y="4529667"/>
            <a:ext cx="12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Sensor </a:t>
            </a:r>
            <a:r>
              <a:rPr lang="de-DE" sz="1200" dirty="0" err="1" smtClean="0">
                <a:solidFill>
                  <a:schemeClr val="accent1"/>
                </a:solidFill>
              </a:rPr>
              <a:t>camera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of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the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infeed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r>
              <a:rPr lang="de-DE" sz="1200" dirty="0" err="1" smtClean="0">
                <a:solidFill>
                  <a:schemeClr val="accent1"/>
                </a:solidFill>
              </a:rPr>
              <a:t>control</a:t>
            </a:r>
            <a:r>
              <a:rPr lang="de-DE" sz="1200" dirty="0" smtClean="0">
                <a:solidFill>
                  <a:schemeClr val="accent1"/>
                </a:solidFill>
              </a:rPr>
              <a:t> </a:t>
            </a:r>
            <a:endParaRPr lang="de-DE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7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7"/>
          <p:cNvSpPr/>
          <p:nvPr/>
        </p:nvSpPr>
        <p:spPr>
          <a:xfrm>
            <a:off x="2052714" y="5701352"/>
            <a:ext cx="11019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rgbClr val="009BDE"/>
                </a:solidFill>
              </a:rPr>
              <a:t>dark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>
                <a:solidFill>
                  <a:srgbClr val="009BDE"/>
                </a:solidFill>
              </a:rPr>
              <a:t>bottle</a:t>
            </a:r>
            <a:endParaRPr lang="de-DE" sz="2000" dirty="0">
              <a:solidFill>
                <a:srgbClr val="009BDE"/>
              </a:solidFill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25" y="1083099"/>
            <a:ext cx="1972235" cy="50292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10482" y="2132635"/>
            <a:ext cx="3916680" cy="2941320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b="1" dirty="0" err="1"/>
              <a:t>Brightness</a:t>
            </a:r>
            <a:r>
              <a:rPr lang="de-DE" b="1" dirty="0"/>
              <a:t> </a:t>
            </a:r>
            <a:r>
              <a:rPr lang="de-DE" b="1" dirty="0" err="1" smtClean="0"/>
              <a:t>control</a:t>
            </a:r>
            <a:r>
              <a:rPr lang="de-DE" b="1" dirty="0" smtClean="0"/>
              <a:t> = </a:t>
            </a:r>
            <a:r>
              <a:rPr lang="de-DE" b="1" dirty="0" err="1" smtClean="0"/>
              <a:t>intellegent</a:t>
            </a:r>
            <a:r>
              <a:rPr lang="de-DE" b="1" dirty="0" smtClean="0"/>
              <a:t> </a:t>
            </a:r>
            <a:r>
              <a:rPr lang="de-DE" b="1" dirty="0" err="1" smtClean="0"/>
              <a:t>adjustment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 </a:t>
            </a:r>
            <a:r>
              <a:rPr lang="de-DE" b="1" dirty="0" err="1" smtClean="0"/>
              <a:t>illumination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sp>
        <p:nvSpPr>
          <p:cNvPr id="23" name="Rechteck 22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/>
          <p:cNvSpPr/>
          <p:nvPr/>
        </p:nvSpPr>
        <p:spPr>
          <a:xfrm>
            <a:off x="1009078" y="3990781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1479439" y="4233634"/>
            <a:ext cx="1320036" cy="2155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/>
          <p:cNvSpPr/>
          <p:nvPr/>
        </p:nvSpPr>
        <p:spPr>
          <a:xfrm>
            <a:off x="2052714" y="3634697"/>
            <a:ext cx="773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1600" dirty="0" err="1" smtClean="0">
                <a:solidFill>
                  <a:srgbClr val="009BDE"/>
                </a:solidFill>
              </a:rPr>
              <a:t>foreign</a:t>
            </a:r>
            <a:endParaRPr lang="de-DE" sz="1600" dirty="0" smtClean="0">
              <a:solidFill>
                <a:srgbClr val="009BDE"/>
              </a:solidFill>
            </a:endParaRPr>
          </a:p>
          <a:p>
            <a:pPr algn="r"/>
            <a:r>
              <a:rPr lang="de-DE" sz="1600" dirty="0" err="1" smtClean="0">
                <a:solidFill>
                  <a:srgbClr val="009BDE"/>
                </a:solidFill>
              </a:rPr>
              <a:t>object</a:t>
            </a:r>
            <a:endParaRPr lang="de-DE" sz="2000" dirty="0">
              <a:solidFill>
                <a:srgbClr val="009BDE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00685" y="2127039"/>
            <a:ext cx="3916680" cy="2941320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>
          <a:xfrm>
            <a:off x="7399249" y="5602299"/>
            <a:ext cx="1784271" cy="338554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chemeClr val="accent2"/>
                </a:solidFill>
              </a:rPr>
              <a:t>adapted</a:t>
            </a:r>
            <a:r>
              <a:rPr lang="de-DE" sz="1600" dirty="0" smtClean="0">
                <a:solidFill>
                  <a:schemeClr val="accent2"/>
                </a:solidFill>
              </a:rPr>
              <a:t> </a:t>
            </a:r>
            <a:r>
              <a:rPr lang="de-DE" sz="1600" dirty="0" err="1">
                <a:solidFill>
                  <a:schemeClr val="accent2"/>
                </a:solidFill>
              </a:rPr>
              <a:t>brightness</a:t>
            </a:r>
            <a:endParaRPr lang="de-DE" sz="2000" dirty="0">
              <a:solidFill>
                <a:schemeClr val="accent2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8080583" y="3984291"/>
            <a:ext cx="470361" cy="470361"/>
          </a:xfrm>
          <a:prstGeom prst="ellipse">
            <a:avLst/>
          </a:prstGeom>
          <a:noFill/>
          <a:ln w="19050">
            <a:solidFill>
              <a:srgbClr val="00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7" name="Gerader Verbinder 16"/>
          <p:cNvCxnSpPr/>
          <p:nvPr/>
        </p:nvCxnSpPr>
        <p:spPr>
          <a:xfrm flipV="1">
            <a:off x="8550944" y="4224202"/>
            <a:ext cx="1500256" cy="2449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/>
          <p:cNvSpPr/>
          <p:nvPr/>
        </p:nvSpPr>
        <p:spPr>
          <a:xfrm>
            <a:off x="9277206" y="3628207"/>
            <a:ext cx="773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1600" dirty="0" err="1" smtClean="0">
                <a:solidFill>
                  <a:srgbClr val="009BDE"/>
                </a:solidFill>
              </a:rPr>
              <a:t>foreign</a:t>
            </a:r>
            <a:endParaRPr lang="de-DE" sz="1600" dirty="0" smtClean="0">
              <a:solidFill>
                <a:srgbClr val="009BDE"/>
              </a:solidFill>
            </a:endParaRPr>
          </a:p>
          <a:p>
            <a:pPr algn="r"/>
            <a:r>
              <a:rPr lang="de-DE" sz="1600" dirty="0" err="1" smtClean="0">
                <a:solidFill>
                  <a:srgbClr val="009BDE"/>
                </a:solidFill>
              </a:rPr>
              <a:t>object</a:t>
            </a:r>
            <a:endParaRPr lang="de-DE" sz="2000" dirty="0">
              <a:solidFill>
                <a:srgbClr val="009BDE"/>
              </a:solidFill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9685" y="1593099"/>
            <a:ext cx="2814669" cy="176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3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0" y="384849"/>
            <a:ext cx="1592521" cy="227597"/>
          </a:xfrm>
        </p:spPr>
        <p:txBody>
          <a:bodyPr/>
          <a:lstStyle/>
          <a:p>
            <a:r>
              <a:rPr lang="de-DE" dirty="0"/>
              <a:t>EMPTY BOTTLE INSPECTION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HEUFT SYSTEMTECHNIK GMBH – </a:t>
            </a:r>
            <a:r>
              <a:rPr lang="de-DE" dirty="0" smtClean="0"/>
              <a:t>heuft.com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cap="all" dirty="0"/>
              <a:t>Thank you for your attention!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677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 smtClean="0"/>
              <a:t>EMPTY BOTTLE INSPECTION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 rot="2700000">
            <a:off x="3169212" y="3343000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4618644" y="2161371"/>
            <a:ext cx="4571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3842327" y="1145708"/>
            <a:ext cx="729672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HEUFT solutions for clip lock bottle sidewall inspection:</a:t>
            </a:r>
          </a:p>
          <a:p>
            <a:pPr lvl="1"/>
            <a:r>
              <a:rPr lang="en-US" dirty="0" smtClean="0"/>
              <a:t> </a:t>
            </a:r>
            <a:r>
              <a:rPr lang="en-GB" sz="1600" dirty="0" smtClean="0"/>
              <a:t>	New </a:t>
            </a:r>
            <a:r>
              <a:rPr lang="en-GB" sz="1600" dirty="0"/>
              <a:t>inspection modules for Clip-lock bottles</a:t>
            </a:r>
          </a:p>
          <a:p>
            <a:pPr marL="1257300" lvl="2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Top-down camera before infeed </a:t>
            </a:r>
            <a:r>
              <a:rPr lang="en-GB" sz="1600" dirty="0" smtClean="0"/>
              <a:t>sidewall</a:t>
            </a:r>
            <a:endParaRPr lang="en-GB" sz="1600" dirty="0"/>
          </a:p>
          <a:p>
            <a:pPr marL="1714500" lvl="3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Detection of clip-lock orientation</a:t>
            </a:r>
          </a:p>
          <a:p>
            <a:pPr marL="1257300" lvl="2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Sidewall inspections </a:t>
            </a:r>
            <a:r>
              <a:rPr lang="en-GB" sz="1600" dirty="0" smtClean="0"/>
              <a:t>with </a:t>
            </a:r>
            <a:r>
              <a:rPr lang="en-GB" sz="1600" dirty="0"/>
              <a:t>dynamic masks for clip-lock area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</p:txBody>
      </p:sp>
      <p:sp>
        <p:nvSpPr>
          <p:cNvPr id="7" name="Rechteck 6"/>
          <p:cNvSpPr/>
          <p:nvPr/>
        </p:nvSpPr>
        <p:spPr>
          <a:xfrm>
            <a:off x="3842326" y="2601840"/>
            <a:ext cx="729672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HEUFT solutions for ACL bottle sidewall inspection:</a:t>
            </a:r>
          </a:p>
          <a:p>
            <a:pPr lvl="1"/>
            <a:r>
              <a:rPr lang="en-US" dirty="0" smtClean="0"/>
              <a:t> 	</a:t>
            </a:r>
            <a:r>
              <a:rPr lang="en-GB" sz="1600" dirty="0" smtClean="0"/>
              <a:t>New </a:t>
            </a:r>
            <a:r>
              <a:rPr lang="en-GB" sz="1600" dirty="0"/>
              <a:t>inspection modules </a:t>
            </a:r>
            <a:r>
              <a:rPr lang="en-GB" sz="1600" dirty="0" smtClean="0"/>
              <a:t>for ACL bottles</a:t>
            </a:r>
          </a:p>
          <a:p>
            <a:pPr marL="1257300" lvl="2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1600" dirty="0" smtClean="0"/>
              <a:t>Integrated cameras in sidewall cabinets</a:t>
            </a:r>
            <a:endParaRPr lang="en-GB" sz="1600" dirty="0"/>
          </a:p>
          <a:p>
            <a:pPr marL="1714500" lvl="3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Detection of </a:t>
            </a:r>
            <a:r>
              <a:rPr lang="en-GB" sz="1600" dirty="0" smtClean="0"/>
              <a:t> ACL label orientation</a:t>
            </a:r>
            <a:endParaRPr lang="en-GB" sz="1600" dirty="0"/>
          </a:p>
          <a:p>
            <a:pPr marL="1257300" lvl="2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Sidewall inspections </a:t>
            </a:r>
            <a:r>
              <a:rPr lang="en-GB" sz="1600" dirty="0" smtClean="0"/>
              <a:t>with </a:t>
            </a:r>
            <a:r>
              <a:rPr lang="en-GB" sz="1600" dirty="0"/>
              <a:t>dynamic masks for clip-lock area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lvl="1"/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</p:txBody>
      </p:sp>
      <p:sp>
        <p:nvSpPr>
          <p:cNvPr id="8" name="Rechteck 7"/>
          <p:cNvSpPr/>
          <p:nvPr/>
        </p:nvSpPr>
        <p:spPr>
          <a:xfrm>
            <a:off x="3842326" y="4117364"/>
            <a:ext cx="72967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HEUFT solutions for Inner finish inspection:</a:t>
            </a:r>
          </a:p>
          <a:p>
            <a:pPr lvl="1"/>
            <a:r>
              <a:rPr lang="en-GB" sz="1600" dirty="0" smtClean="0"/>
              <a:t>	New </a:t>
            </a:r>
            <a:r>
              <a:rPr lang="en-GB" sz="1600" dirty="0"/>
              <a:t>inspection modules for </a:t>
            </a:r>
            <a:r>
              <a:rPr lang="en-GB" sz="1600" dirty="0" smtClean="0"/>
              <a:t>Screw closure </a:t>
            </a:r>
            <a:r>
              <a:rPr lang="en-GB" sz="1600" dirty="0"/>
              <a:t>b</a:t>
            </a:r>
            <a:r>
              <a:rPr lang="en-GB" sz="1600" dirty="0" smtClean="0"/>
              <a:t>ottles</a:t>
            </a:r>
            <a:endParaRPr lang="en-US" sz="1600" dirty="0" smtClean="0"/>
          </a:p>
          <a:p>
            <a:pPr lvl="1"/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</p:txBody>
      </p:sp>
      <p:sp>
        <p:nvSpPr>
          <p:cNvPr id="10" name="Rechteck 9"/>
          <p:cNvSpPr/>
          <p:nvPr/>
        </p:nvSpPr>
        <p:spPr>
          <a:xfrm>
            <a:off x="3842325" y="4888968"/>
            <a:ext cx="729672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HEUFT solutions for bottle </a:t>
            </a:r>
            <a:r>
              <a:rPr lang="en-US" sz="2000" dirty="0" err="1" smtClean="0">
                <a:solidFill>
                  <a:schemeClr val="accent1"/>
                </a:solidFill>
              </a:rPr>
              <a:t>colour</a:t>
            </a:r>
            <a:r>
              <a:rPr lang="en-US" sz="2000" dirty="0" smtClean="0">
                <a:solidFill>
                  <a:schemeClr val="accent1"/>
                </a:solidFill>
              </a:rPr>
              <a:t> tolerances:</a:t>
            </a:r>
          </a:p>
          <a:p>
            <a:pPr lvl="1"/>
            <a:r>
              <a:rPr lang="en-GB" sz="1600" dirty="0" smtClean="0"/>
              <a:t>	New intelligent Infeed control</a:t>
            </a:r>
            <a:endParaRPr lang="en-GB" sz="1600" dirty="0"/>
          </a:p>
          <a:p>
            <a:pPr marL="1257300" lvl="2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Integrated </a:t>
            </a:r>
            <a:r>
              <a:rPr lang="en-GB" sz="1600" dirty="0" smtClean="0"/>
              <a:t>camera  at the infeed check</a:t>
            </a:r>
            <a:endParaRPr lang="en-GB" sz="1600" dirty="0"/>
          </a:p>
          <a:p>
            <a:pPr marL="1714500" lvl="3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1600" dirty="0" smtClean="0"/>
              <a:t>Brightness control of intelligent illumination system</a:t>
            </a:r>
            <a:endParaRPr lang="en-GB" sz="1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0171" y="1041562"/>
            <a:ext cx="962275" cy="1694005"/>
          </a:xfrm>
          <a:prstGeom prst="rect">
            <a:avLst/>
          </a:prstGeom>
        </p:spPr>
      </p:pic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TOPICS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30577" y="2429095"/>
            <a:ext cx="460278" cy="161620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1162" y="4117364"/>
            <a:ext cx="1209009" cy="110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7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13" y="0"/>
            <a:ext cx="12222013" cy="6981825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1715356" y="1388538"/>
            <a:ext cx="12192001" cy="745701"/>
          </a:xfrm>
        </p:spPr>
        <p:txBody>
          <a:bodyPr/>
          <a:lstStyle/>
          <a:p>
            <a:r>
              <a:rPr lang="de-DE" sz="3200" b="1" dirty="0" smtClean="0"/>
              <a:t>CLIP-LOCK</a:t>
            </a:r>
            <a:r>
              <a:rPr lang="de-DE" b="1" dirty="0" smtClean="0"/>
              <a:t> </a:t>
            </a:r>
          </a:p>
          <a:p>
            <a:r>
              <a:rPr lang="de-DE" sz="3200" b="1" dirty="0" smtClean="0"/>
              <a:t>INSPECTION</a:t>
            </a:r>
            <a:endParaRPr lang="en-GB" sz="32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</a:t>
            </a:r>
            <a:r>
              <a:rPr lang="de-DE" dirty="0" smtClean="0"/>
              <a:t>INSPECTION</a:t>
            </a:r>
            <a:endParaRPr lang="de-DE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505" y="446226"/>
            <a:ext cx="2422358" cy="62089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79372"/>
            <a:ext cx="3498707" cy="642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7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1" r="72829" b="21715"/>
          <a:stretch/>
        </p:blipFill>
        <p:spPr>
          <a:xfrm>
            <a:off x="9652000" y="931592"/>
            <a:ext cx="1583266" cy="4632143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27" y="1353414"/>
            <a:ext cx="2700499" cy="4050749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Typical </a:t>
            </a:r>
            <a:r>
              <a:rPr lang="en-US" smtClean="0"/>
              <a:t>Clip-lock bottle </a:t>
            </a:r>
            <a:r>
              <a:rPr lang="en-US" dirty="0"/>
              <a:t>faults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 smtClean="0"/>
              <a:t>EMPTY BOTTLE INSPECTION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 rot="2700000">
            <a:off x="5932465" y="5400201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b="19543"/>
          <a:stretch/>
        </p:blipFill>
        <p:spPr>
          <a:xfrm>
            <a:off x="3516826" y="1601780"/>
            <a:ext cx="4003715" cy="3221279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4626974" y="1236184"/>
            <a:ext cx="1783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9BDE"/>
                </a:solidFill>
              </a:rPr>
              <a:t>Swing top </a:t>
            </a:r>
            <a:r>
              <a:rPr lang="de-DE" sz="1400" dirty="0" err="1">
                <a:solidFill>
                  <a:srgbClr val="009BDE"/>
                </a:solidFill>
              </a:rPr>
              <a:t>orientation</a:t>
            </a:r>
            <a:endParaRPr lang="de-DE" sz="1400" dirty="0">
              <a:solidFill>
                <a:srgbClr val="009BDE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8191404" y="1294003"/>
            <a:ext cx="15437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>
                <a:solidFill>
                  <a:srgbClr val="009BDE"/>
                </a:solidFill>
              </a:rPr>
              <a:t>Previously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>
                <a:solidFill>
                  <a:srgbClr val="009BDE"/>
                </a:solidFill>
              </a:rPr>
              <a:t>n</a:t>
            </a:r>
            <a:r>
              <a:rPr lang="de-DE" sz="1400" dirty="0" smtClean="0">
                <a:solidFill>
                  <a:srgbClr val="009BDE"/>
                </a:solidFill>
              </a:rPr>
              <a:t>ot </a:t>
            </a:r>
            <a:r>
              <a:rPr lang="de-DE" sz="1400" dirty="0" err="1" smtClean="0">
                <a:solidFill>
                  <a:srgbClr val="009BDE"/>
                </a:solidFill>
              </a:rPr>
              <a:t>detectable</a:t>
            </a:r>
            <a:r>
              <a:rPr lang="de-DE" sz="1400" dirty="0" smtClean="0">
                <a:solidFill>
                  <a:srgbClr val="009BDE"/>
                </a:solidFill>
              </a:rPr>
              <a:t> in neck </a:t>
            </a:r>
            <a:r>
              <a:rPr lang="de-DE" sz="1400" dirty="0" err="1" smtClean="0">
                <a:solidFill>
                  <a:srgbClr val="009BDE"/>
                </a:solidFill>
              </a:rPr>
              <a:t>area</a:t>
            </a:r>
            <a:r>
              <a:rPr lang="de-DE" sz="1400" dirty="0" smtClean="0">
                <a:solidFill>
                  <a:srgbClr val="009BDE"/>
                </a:solidFill>
              </a:rPr>
              <a:t>, </a:t>
            </a:r>
            <a:r>
              <a:rPr lang="de-DE" sz="1400" dirty="0" err="1" smtClean="0">
                <a:solidFill>
                  <a:srgbClr val="009BDE"/>
                </a:solidFill>
              </a:rPr>
              <a:t>because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typicaly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blanked</a:t>
            </a:r>
            <a:r>
              <a:rPr lang="de-DE" sz="1400" dirty="0" smtClean="0">
                <a:solidFill>
                  <a:srgbClr val="009BDE"/>
                </a:solidFill>
              </a:rPr>
              <a:t> out </a:t>
            </a:r>
            <a:r>
              <a:rPr lang="de-DE" sz="1400" dirty="0" err="1" smtClean="0">
                <a:solidFill>
                  <a:srgbClr val="009BDE"/>
                </a:solidFill>
              </a:rPr>
              <a:t>inspection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area</a:t>
            </a:r>
            <a:endParaRPr lang="de-DE" sz="1400" dirty="0">
              <a:solidFill>
                <a:srgbClr val="009BDE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54583" y="1516823"/>
            <a:ext cx="1356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solidFill>
                  <a:srgbClr val="009BDE"/>
                </a:solidFill>
              </a:rPr>
              <a:t>Contamination</a:t>
            </a:r>
            <a:endParaRPr lang="de-DE" sz="1400" dirty="0">
              <a:solidFill>
                <a:srgbClr val="009B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4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1st </a:t>
            </a:r>
            <a:r>
              <a:rPr lang="de-DE" dirty="0" err="1" smtClean="0"/>
              <a:t>step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innovation</a:t>
            </a:r>
            <a:r>
              <a:rPr lang="de-DE" dirty="0" smtClean="0"/>
              <a:t> HEUFT </a:t>
            </a:r>
            <a:r>
              <a:rPr lang="de-DE" dirty="0" err="1" smtClean="0"/>
              <a:t>InLine</a:t>
            </a:r>
            <a:r>
              <a:rPr lang="de-DE" dirty="0" smtClean="0"/>
              <a:t> IR </a:t>
            </a:r>
            <a:r>
              <a:rPr lang="de-DE" dirty="0" err="1"/>
              <a:t>m</a:t>
            </a:r>
            <a:r>
              <a:rPr lang="de-DE" dirty="0" err="1" smtClean="0"/>
              <a:t>anufactored</a:t>
            </a:r>
            <a:r>
              <a:rPr lang="de-DE" dirty="0" smtClean="0"/>
              <a:t> 2015 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45" r="37416"/>
          <a:stretch/>
        </p:blipFill>
        <p:spPr>
          <a:xfrm>
            <a:off x="10937526" y="4798769"/>
            <a:ext cx="581031" cy="47227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141" y="4382304"/>
            <a:ext cx="822573" cy="460454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11636752" y="44205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1634274" y="48502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1634274" y="5201485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x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584" y="768540"/>
            <a:ext cx="5537650" cy="3079055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11063470" y="5226560"/>
            <a:ext cx="355723" cy="358399"/>
            <a:chOff x="1816425" y="5558235"/>
            <a:chExt cx="355723" cy="358399"/>
          </a:xfrm>
        </p:grpSpPr>
        <p:sp>
          <p:nvSpPr>
            <p:cNvPr id="16" name="Rechteck 15"/>
            <p:cNvSpPr/>
            <p:nvPr/>
          </p:nvSpPr>
          <p:spPr>
            <a:xfrm>
              <a:off x="1816425" y="5558235"/>
              <a:ext cx="82449" cy="817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/>
            <p:cNvSpPr/>
            <p:nvPr/>
          </p:nvSpPr>
          <p:spPr>
            <a:xfrm>
              <a:off x="1909324" y="5558235"/>
              <a:ext cx="81790" cy="828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/>
            <p:cNvSpPr/>
            <p:nvPr/>
          </p:nvSpPr>
          <p:spPr>
            <a:xfrm>
              <a:off x="2001562" y="5558236"/>
              <a:ext cx="80069" cy="828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/>
            <p:cNvSpPr/>
            <p:nvPr/>
          </p:nvSpPr>
          <p:spPr>
            <a:xfrm>
              <a:off x="2092080" y="5558236"/>
              <a:ext cx="80068" cy="828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1816426" y="5650800"/>
              <a:ext cx="82448" cy="77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1909324" y="5650800"/>
              <a:ext cx="81790" cy="77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/>
            <p:cNvSpPr/>
            <p:nvPr/>
          </p:nvSpPr>
          <p:spPr>
            <a:xfrm>
              <a:off x="2001563" y="5650800"/>
              <a:ext cx="80068" cy="77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/>
            <p:cNvSpPr/>
            <p:nvPr/>
          </p:nvSpPr>
          <p:spPr>
            <a:xfrm>
              <a:off x="2092080" y="5650800"/>
              <a:ext cx="80068" cy="77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/>
            <p:cNvSpPr/>
            <p:nvPr/>
          </p:nvSpPr>
          <p:spPr>
            <a:xfrm>
              <a:off x="1816426" y="5742313"/>
              <a:ext cx="82448" cy="817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1909324" y="5742314"/>
              <a:ext cx="81790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/>
            <p:cNvSpPr/>
            <p:nvPr/>
          </p:nvSpPr>
          <p:spPr>
            <a:xfrm>
              <a:off x="2001563" y="5742314"/>
              <a:ext cx="80068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/>
            <p:cNvSpPr/>
            <p:nvPr/>
          </p:nvSpPr>
          <p:spPr>
            <a:xfrm>
              <a:off x="2092080" y="5742314"/>
              <a:ext cx="80068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/>
            <p:cNvSpPr/>
            <p:nvPr/>
          </p:nvSpPr>
          <p:spPr>
            <a:xfrm>
              <a:off x="1816426" y="5834877"/>
              <a:ext cx="82448" cy="817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/>
            <p:cNvSpPr/>
            <p:nvPr/>
          </p:nvSpPr>
          <p:spPr>
            <a:xfrm>
              <a:off x="1909324" y="5834878"/>
              <a:ext cx="81790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/>
            <p:cNvSpPr/>
            <p:nvPr/>
          </p:nvSpPr>
          <p:spPr>
            <a:xfrm>
              <a:off x="2001563" y="5834878"/>
              <a:ext cx="80068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/>
            <p:cNvSpPr/>
            <p:nvPr/>
          </p:nvSpPr>
          <p:spPr>
            <a:xfrm>
              <a:off x="2092080" y="5834878"/>
              <a:ext cx="80068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2" name="Grafi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050237" y="4239782"/>
            <a:ext cx="1612305" cy="1148588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5764726" y="4238754"/>
            <a:ext cx="1612307" cy="1148590"/>
          </a:xfrm>
          <a:prstGeom prst="rect">
            <a:avLst/>
          </a:prstGeom>
        </p:spPr>
      </p:pic>
      <p:pic>
        <p:nvPicPr>
          <p:cNvPr id="41" name="Grafik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15343" y="4237953"/>
            <a:ext cx="1604196" cy="1142082"/>
          </a:xfrm>
          <a:prstGeom prst="rect">
            <a:avLst/>
          </a:prstGeom>
        </p:spPr>
      </p:pic>
      <p:pic>
        <p:nvPicPr>
          <p:cNvPr id="43" name="Grafik 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9586014" y="4244436"/>
            <a:ext cx="1603387" cy="1146147"/>
          </a:xfrm>
          <a:prstGeom prst="rect">
            <a:avLst/>
          </a:prstGeom>
        </p:spPr>
      </p:pic>
      <p:sp>
        <p:nvSpPr>
          <p:cNvPr id="45" name="Textplatzhalter 2"/>
          <p:cNvSpPr txBox="1">
            <a:spLocks/>
          </p:cNvSpPr>
          <p:nvPr/>
        </p:nvSpPr>
        <p:spPr>
          <a:xfrm>
            <a:off x="469361" y="386584"/>
            <a:ext cx="1594988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/>
              <a:t>EMPTY BOTTLE INSPECTION</a:t>
            </a:r>
            <a:endParaRPr lang="de-DE" dirty="0"/>
          </a:p>
        </p:txBody>
      </p:sp>
      <p:pic>
        <p:nvPicPr>
          <p:cNvPr id="47" name="Grafik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1988207" y="1791663"/>
            <a:ext cx="4430415" cy="3156180"/>
          </a:xfrm>
          <a:prstGeom prst="rect">
            <a:avLst/>
          </a:prstGeom>
        </p:spPr>
      </p:pic>
      <p:pic>
        <p:nvPicPr>
          <p:cNvPr id="49" name="Grafik 4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4" t="4088" r="73386" b="21715"/>
          <a:stretch/>
        </p:blipFill>
        <p:spPr>
          <a:xfrm>
            <a:off x="314036" y="1108363"/>
            <a:ext cx="1524000" cy="4693983"/>
          </a:xfrm>
          <a:prstGeom prst="rect">
            <a:avLst/>
          </a:prstGeom>
        </p:spPr>
      </p:pic>
      <p:sp>
        <p:nvSpPr>
          <p:cNvPr id="51" name="Textfeld 50"/>
          <p:cNvSpPr txBox="1"/>
          <p:nvPr/>
        </p:nvSpPr>
        <p:spPr>
          <a:xfrm>
            <a:off x="2625324" y="5711349"/>
            <a:ext cx="93106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>
                <a:solidFill>
                  <a:srgbClr val="009BDE"/>
                </a:solidFill>
              </a:rPr>
              <a:t>Inspection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areas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activated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by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logical</a:t>
            </a:r>
            <a:r>
              <a:rPr lang="de-DE" sz="1400" dirty="0" smtClean="0">
                <a:solidFill>
                  <a:srgbClr val="009BDE"/>
                </a:solidFill>
              </a:rPr>
              <a:t> links </a:t>
            </a:r>
            <a:r>
              <a:rPr lang="de-DE" sz="1400" dirty="0" err="1" smtClean="0">
                <a:solidFill>
                  <a:srgbClr val="009BDE"/>
                </a:solidFill>
              </a:rPr>
              <a:t>from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determination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of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the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position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of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the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clip</a:t>
            </a:r>
            <a:r>
              <a:rPr lang="de-DE" sz="1400" dirty="0" smtClean="0">
                <a:solidFill>
                  <a:srgbClr val="009BDE"/>
                </a:solidFill>
              </a:rPr>
              <a:t> lock in </a:t>
            </a:r>
            <a:r>
              <a:rPr lang="de-DE" sz="1400" dirty="0" err="1" smtClean="0">
                <a:solidFill>
                  <a:srgbClr val="009BDE"/>
                </a:solidFill>
              </a:rPr>
              <a:t>the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sidewall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inspection</a:t>
            </a:r>
            <a:r>
              <a:rPr lang="de-DE" sz="1400" dirty="0" smtClean="0">
                <a:solidFill>
                  <a:srgbClr val="009BDE"/>
                </a:solidFill>
              </a:rPr>
              <a:t> </a:t>
            </a:r>
            <a:r>
              <a:rPr lang="de-DE" sz="1400" dirty="0" err="1" smtClean="0">
                <a:solidFill>
                  <a:srgbClr val="009BDE"/>
                </a:solidFill>
              </a:rPr>
              <a:t>view</a:t>
            </a:r>
            <a:endParaRPr lang="de-DE" sz="1400" dirty="0">
              <a:solidFill>
                <a:srgbClr val="009BDE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380509" y="828130"/>
            <a:ext cx="2715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 smtClean="0">
                <a:solidFill>
                  <a:schemeClr val="accent1"/>
                </a:solidFill>
              </a:rPr>
              <a:t>Todays</a:t>
            </a:r>
            <a:r>
              <a:rPr lang="de-DE" sz="1600" dirty="0" smtClean="0">
                <a:solidFill>
                  <a:schemeClr val="accent1"/>
                </a:solidFill>
              </a:rPr>
              <a:t> </a:t>
            </a:r>
            <a:r>
              <a:rPr lang="de-DE" sz="1600" dirty="0" err="1" smtClean="0">
                <a:solidFill>
                  <a:schemeClr val="accent1"/>
                </a:solidFill>
              </a:rPr>
              <a:t>technology</a:t>
            </a:r>
            <a:endParaRPr lang="en-GB" sz="1600" dirty="0">
              <a:solidFill>
                <a:schemeClr val="accent1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314036" y="830292"/>
            <a:ext cx="2715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 smtClean="0">
                <a:solidFill>
                  <a:schemeClr val="accent2"/>
                </a:solidFill>
              </a:rPr>
              <a:t>Previsous</a:t>
            </a:r>
            <a:r>
              <a:rPr lang="de-DE" sz="1600" dirty="0" smtClean="0">
                <a:solidFill>
                  <a:schemeClr val="accent2"/>
                </a:solidFill>
              </a:rPr>
              <a:t> </a:t>
            </a:r>
            <a:r>
              <a:rPr lang="de-DE" sz="1600" dirty="0" err="1" smtClean="0">
                <a:solidFill>
                  <a:schemeClr val="accent2"/>
                </a:solidFill>
              </a:rPr>
              <a:t>technology</a:t>
            </a:r>
            <a:endParaRPr lang="en-GB" sz="1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25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648" y="1267513"/>
            <a:ext cx="2970575" cy="4730149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INSPECTION</a:t>
            </a:r>
          </a:p>
        </p:txBody>
      </p:sp>
      <p:sp>
        <p:nvSpPr>
          <p:cNvPr id="6" name="Rechteck 5"/>
          <p:cNvSpPr/>
          <p:nvPr/>
        </p:nvSpPr>
        <p:spPr>
          <a:xfrm>
            <a:off x="2430434" y="5725495"/>
            <a:ext cx="18518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009BDE"/>
                </a:solidFill>
              </a:rPr>
              <a:t>Clip lock </a:t>
            </a:r>
            <a:r>
              <a:rPr lang="de-DE" sz="1600" dirty="0" err="1" smtClean="0">
                <a:solidFill>
                  <a:srgbClr val="009BDE"/>
                </a:solidFill>
              </a:rPr>
              <a:t>orientation</a:t>
            </a:r>
            <a:endParaRPr lang="de-DE" sz="1600" dirty="0">
              <a:solidFill>
                <a:srgbClr val="009BDE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786245" y="4993020"/>
            <a:ext cx="1010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110°-190°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73071" y="4987510"/>
            <a:ext cx="1158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210°-270°</a:t>
            </a:r>
            <a:endParaRPr lang="de-DE" sz="1600" dirty="0">
              <a:solidFill>
                <a:schemeClr val="bg1"/>
              </a:solidFill>
            </a:endParaRPr>
          </a:p>
        </p:txBody>
      </p:sp>
      <p:cxnSp>
        <p:nvCxnSpPr>
          <p:cNvPr id="22" name="Gewinkelter Verbinder 21"/>
          <p:cNvCxnSpPr/>
          <p:nvPr/>
        </p:nvCxnSpPr>
        <p:spPr>
          <a:xfrm rot="16200000" flipH="1">
            <a:off x="3524861" y="2660785"/>
            <a:ext cx="1745099" cy="158719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winkelter Verbinder 25"/>
          <p:cNvCxnSpPr/>
          <p:nvPr/>
        </p:nvCxnSpPr>
        <p:spPr>
          <a:xfrm flipV="1">
            <a:off x="5271247" y="1658472"/>
            <a:ext cx="4670612" cy="2668462"/>
          </a:xfrm>
          <a:prstGeom prst="bentConnector3">
            <a:avLst>
              <a:gd name="adj1" fmla="val 623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r Verbinder 33"/>
          <p:cNvCxnSpPr/>
          <p:nvPr/>
        </p:nvCxnSpPr>
        <p:spPr>
          <a:xfrm flipV="1">
            <a:off x="5351484" y="3632587"/>
            <a:ext cx="831010" cy="78399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Grafik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835" y="1892723"/>
            <a:ext cx="790732" cy="832350"/>
          </a:xfrm>
          <a:prstGeom prst="rect">
            <a:avLst/>
          </a:prstGeom>
        </p:spPr>
      </p:pic>
      <p:sp>
        <p:nvSpPr>
          <p:cNvPr id="16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0" y="6112299"/>
            <a:ext cx="12192001" cy="745701"/>
          </a:xfrm>
        </p:spPr>
        <p:txBody>
          <a:bodyPr/>
          <a:lstStyle/>
          <a:p>
            <a:r>
              <a:rPr lang="de-DE" dirty="0" smtClean="0"/>
              <a:t>2nd </a:t>
            </a:r>
            <a:r>
              <a:rPr lang="de-DE" dirty="0" err="1" smtClean="0"/>
              <a:t>step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innovation</a:t>
            </a:r>
            <a:r>
              <a:rPr lang="de-DE" dirty="0" smtClean="0"/>
              <a:t> HEUFT Clip-lock </a:t>
            </a:r>
            <a:r>
              <a:rPr lang="de-DE" dirty="0" err="1" smtClean="0"/>
              <a:t>orientation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top down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23" y="1631308"/>
            <a:ext cx="7645016" cy="4250797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028" y="1267513"/>
            <a:ext cx="2201896" cy="2206704"/>
          </a:xfrm>
          <a:prstGeom prst="rect">
            <a:avLst/>
          </a:prstGeom>
        </p:spPr>
      </p:pic>
      <p:sp>
        <p:nvSpPr>
          <p:cNvPr id="25" name="Rechteck 24"/>
          <p:cNvSpPr/>
          <p:nvPr/>
        </p:nvSpPr>
        <p:spPr>
          <a:xfrm>
            <a:off x="252793" y="3535134"/>
            <a:ext cx="1614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 smtClean="0">
                <a:solidFill>
                  <a:srgbClr val="009BDE"/>
                </a:solidFill>
              </a:rPr>
              <a:t>Detection</a:t>
            </a:r>
            <a:r>
              <a:rPr lang="de-DE" sz="1600" dirty="0" smtClean="0">
                <a:solidFill>
                  <a:srgbClr val="009BDE"/>
                </a:solidFill>
              </a:rPr>
              <a:t> </a:t>
            </a:r>
            <a:r>
              <a:rPr lang="de-DE" sz="1600" dirty="0" err="1" smtClean="0">
                <a:solidFill>
                  <a:srgbClr val="009BDE"/>
                </a:solidFill>
              </a:rPr>
              <a:t>of</a:t>
            </a:r>
            <a:endParaRPr lang="de-DE" sz="1600" dirty="0" smtClean="0">
              <a:solidFill>
                <a:srgbClr val="009BDE"/>
              </a:solidFill>
            </a:endParaRPr>
          </a:p>
          <a:p>
            <a:r>
              <a:rPr lang="de-DE" sz="1600" dirty="0" err="1" smtClean="0">
                <a:solidFill>
                  <a:srgbClr val="009BDE"/>
                </a:solidFill>
              </a:rPr>
              <a:t>fixation</a:t>
            </a:r>
            <a:r>
              <a:rPr lang="de-DE" sz="1600" dirty="0" smtClean="0">
                <a:solidFill>
                  <a:srgbClr val="009BDE"/>
                </a:solidFill>
              </a:rPr>
              <a:t> clip</a:t>
            </a:r>
            <a:r>
              <a:rPr lang="de-DE" sz="1600" dirty="0">
                <a:solidFill>
                  <a:srgbClr val="009BDE"/>
                </a:solidFill>
              </a:rPr>
              <a:t>-</a:t>
            </a:r>
            <a:r>
              <a:rPr lang="de-DE" sz="1600" dirty="0" err="1" smtClean="0">
                <a:solidFill>
                  <a:srgbClr val="009BDE"/>
                </a:solidFill>
              </a:rPr>
              <a:t>locks</a:t>
            </a:r>
            <a:endParaRPr lang="de-DE" sz="1600" dirty="0">
              <a:solidFill>
                <a:srgbClr val="009B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4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000">
            <a:off x="4212266" y="1500713"/>
            <a:ext cx="3607043" cy="3948072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23" y="1621947"/>
            <a:ext cx="2827431" cy="4518060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6629" y="1202975"/>
            <a:ext cx="3262349" cy="2438843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2800" dirty="0"/>
              <a:t>Additional top-down camera checks the clip-lock fixation and orientation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94988" cy="227597"/>
          </a:xfrm>
        </p:spPr>
        <p:txBody>
          <a:bodyPr/>
          <a:lstStyle/>
          <a:p>
            <a:r>
              <a:rPr lang="de-DE" dirty="0"/>
              <a:t>EMPTY BOTTLE INSPECTION</a:t>
            </a:r>
          </a:p>
        </p:txBody>
      </p:sp>
      <p:sp>
        <p:nvSpPr>
          <p:cNvPr id="8" name="Rechteck 7"/>
          <p:cNvSpPr/>
          <p:nvPr/>
        </p:nvSpPr>
        <p:spPr>
          <a:xfrm rot="2700000">
            <a:off x="5932465" y="5949844"/>
            <a:ext cx="327069" cy="327069"/>
          </a:xfrm>
          <a:prstGeom prst="rect">
            <a:avLst/>
          </a:prstGeom>
          <a:solidFill>
            <a:srgbClr val="00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2175542" y="1608998"/>
            <a:ext cx="1061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00B0F0"/>
                </a:solidFill>
              </a:rPr>
              <a:t>Top-down </a:t>
            </a:r>
          </a:p>
          <a:p>
            <a:r>
              <a:rPr lang="de-DE" sz="2000" dirty="0" err="1" smtClean="0">
                <a:solidFill>
                  <a:srgbClr val="00B0F0"/>
                </a:solidFill>
              </a:rPr>
              <a:t>camera</a:t>
            </a:r>
            <a:endParaRPr lang="de-DE" sz="2000" dirty="0">
              <a:solidFill>
                <a:srgbClr val="00B0F0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4449190" y="1727438"/>
            <a:ext cx="16557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rgbClr val="009BDE"/>
                </a:solidFill>
              </a:rPr>
              <a:t>Clip lock </a:t>
            </a:r>
            <a:r>
              <a:rPr lang="de-DE" sz="1600" dirty="0" err="1" smtClean="0">
                <a:solidFill>
                  <a:srgbClr val="009BDE"/>
                </a:solidFill>
              </a:rPr>
              <a:t>from</a:t>
            </a:r>
            <a:r>
              <a:rPr lang="de-DE" sz="1600" dirty="0" smtClean="0">
                <a:solidFill>
                  <a:srgbClr val="009BDE"/>
                </a:solidFill>
              </a:rPr>
              <a:t> top</a:t>
            </a:r>
            <a:endParaRPr lang="de-DE" sz="2000" dirty="0">
              <a:solidFill>
                <a:srgbClr val="009BDE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5100453" y="3814158"/>
            <a:ext cx="1158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270°-360°</a:t>
            </a:r>
            <a:endParaRPr lang="de-DE" sz="1600" dirty="0">
              <a:solidFill>
                <a:schemeClr val="bg1"/>
              </a:solidFill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4485" y="3639659"/>
            <a:ext cx="3264493" cy="243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2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UFT Standard">
  <a:themeElements>
    <a:clrScheme name="HEUFT Standar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FF6600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FF6600"/>
      </a:hlink>
      <a:folHlink>
        <a:srgbClr val="FF66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44AC939E-4E24-4DBE-ABEF-08551333E6E5}"/>
    </a:ext>
  </a:extLst>
</a:theme>
</file>

<file path=ppt/theme/theme2.xml><?xml version="1.0" encoding="utf-8"?>
<a:theme xmlns:a="http://schemas.openxmlformats.org/drawingml/2006/main" name="HEUFT Beverage">
  <a:themeElements>
    <a:clrScheme name="HEUFT Beverage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52842CF1-28C0-4088-919E-91ED41C9F327}"/>
    </a:ext>
  </a:extLst>
</a:theme>
</file>

<file path=ppt/theme/theme3.xml><?xml version="1.0" encoding="utf-8"?>
<a:theme xmlns:a="http://schemas.openxmlformats.org/drawingml/2006/main" name="HEUFT Food">
  <a:themeElements>
    <a:clrScheme name="HEUFT Foo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62BB47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62BB47"/>
      </a:hlink>
      <a:folHlink>
        <a:srgbClr val="62BB4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7DF88463-1636-4EFA-A225-C3D10F6641F9}"/>
    </a:ext>
  </a:extLst>
</a:theme>
</file>

<file path=ppt/theme/theme4.xml><?xml version="1.0" encoding="utf-8"?>
<a:theme xmlns:a="http://schemas.openxmlformats.org/drawingml/2006/main" name="HEUFT Pharma">
  <a:themeElements>
    <a:clrScheme name="HEUFT Pharma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A2238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A2238E"/>
      </a:hlink>
      <a:folHlink>
        <a:srgbClr val="A2238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53ABF347-D501-4B57-B9E5-8D0D7AFA25D2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Produktpräsentation_D2016</Template>
  <TotalTime>0</TotalTime>
  <Words>806</Words>
  <Application>Microsoft Office PowerPoint</Application>
  <PresentationFormat>Breitbild</PresentationFormat>
  <Paragraphs>187</Paragraphs>
  <Slides>35</Slides>
  <Notes>1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HEUFT Standard</vt:lpstr>
      <vt:lpstr>HEUFT Beverage</vt:lpstr>
      <vt:lpstr>HEUFT Food</vt:lpstr>
      <vt:lpstr>HEUFT Pharma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jge</dc:creator>
  <cp:lastModifiedBy>Martina Frey</cp:lastModifiedBy>
  <cp:revision>205</cp:revision>
  <cp:lastPrinted>2018-03-27T12:52:56Z</cp:lastPrinted>
  <dcterms:created xsi:type="dcterms:W3CDTF">2018-03-27T12:27:26Z</dcterms:created>
  <dcterms:modified xsi:type="dcterms:W3CDTF">2021-04-06T07:43:15Z</dcterms:modified>
</cp:coreProperties>
</file>