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1" r:id="rId1"/>
    <p:sldMasterId id="2147483798" r:id="rId2"/>
    <p:sldMasterId id="2147483805" r:id="rId3"/>
    <p:sldMasterId id="2147483812" r:id="rId4"/>
  </p:sldMasterIdLst>
  <p:notesMasterIdLst>
    <p:notesMasterId r:id="rId33"/>
  </p:notesMasterIdLst>
  <p:sldIdLst>
    <p:sldId id="256" r:id="rId5"/>
    <p:sldId id="257" r:id="rId6"/>
    <p:sldId id="264" r:id="rId7"/>
    <p:sldId id="265" r:id="rId8"/>
    <p:sldId id="294" r:id="rId9"/>
    <p:sldId id="295" r:id="rId10"/>
    <p:sldId id="268" r:id="rId11"/>
    <p:sldId id="296" r:id="rId12"/>
    <p:sldId id="298" r:id="rId13"/>
    <p:sldId id="299" r:id="rId14"/>
    <p:sldId id="271" r:id="rId15"/>
    <p:sldId id="300" r:id="rId16"/>
    <p:sldId id="260" r:id="rId17"/>
    <p:sldId id="282" r:id="rId18"/>
    <p:sldId id="287" r:id="rId19"/>
    <p:sldId id="285" r:id="rId20"/>
    <p:sldId id="301" r:id="rId21"/>
    <p:sldId id="302" r:id="rId22"/>
    <p:sldId id="303" r:id="rId23"/>
    <p:sldId id="288" r:id="rId24"/>
    <p:sldId id="291" r:id="rId25"/>
    <p:sldId id="292" r:id="rId26"/>
    <p:sldId id="289" r:id="rId27"/>
    <p:sldId id="293" r:id="rId28"/>
    <p:sldId id="304" r:id="rId29"/>
    <p:sldId id="305" r:id="rId30"/>
    <p:sldId id="306" r:id="rId31"/>
    <p:sldId id="307" r:id="rId3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4" autoAdjust="0"/>
    <p:restoredTop sz="94660" autoAdjust="0"/>
  </p:normalViewPr>
  <p:slideViewPr>
    <p:cSldViewPr snapToGrid="0" showGuides="1">
      <p:cViewPr varScale="1">
        <p:scale>
          <a:sx n="88" d="100"/>
          <a:sy n="88" d="100"/>
        </p:scale>
        <p:origin x="264" y="5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3" d="100"/>
          <a:sy n="83" d="100"/>
        </p:scale>
        <p:origin x="313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0E5165-90E6-4075-8EA3-BE41231911E9}" type="datetimeFigureOut">
              <a:rPr lang="de-DE" smtClean="0"/>
              <a:t>26.02.2021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5C55A7-2B01-4C3A-B683-9A15AA7F4976}" type="slidenum">
              <a:rPr lang="de-DE" smtClean="0"/>
              <a:t>‹Nr.›</a:t>
            </a:fld>
            <a:endParaRPr lang="de-DE"/>
          </a:p>
        </p:txBody>
      </p:sp>
    </p:spTree>
    <p:extLst>
      <p:ext uri="{BB962C8B-B14F-4D97-AF65-F5344CB8AC3E}">
        <p14:creationId xmlns:p14="http://schemas.microsoft.com/office/powerpoint/2010/main" val="1644168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3</a:t>
            </a:fld>
            <a:endParaRPr lang="de-DE"/>
          </a:p>
        </p:txBody>
      </p:sp>
    </p:spTree>
    <p:extLst>
      <p:ext uri="{BB962C8B-B14F-4D97-AF65-F5344CB8AC3E}">
        <p14:creationId xmlns:p14="http://schemas.microsoft.com/office/powerpoint/2010/main" val="2405983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15</a:t>
            </a:fld>
            <a:endParaRPr lang="de-DE"/>
          </a:p>
        </p:txBody>
      </p:sp>
    </p:spTree>
    <p:extLst>
      <p:ext uri="{BB962C8B-B14F-4D97-AF65-F5344CB8AC3E}">
        <p14:creationId xmlns:p14="http://schemas.microsoft.com/office/powerpoint/2010/main" val="1207436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16</a:t>
            </a:fld>
            <a:endParaRPr lang="de-DE"/>
          </a:p>
        </p:txBody>
      </p:sp>
    </p:spTree>
    <p:extLst>
      <p:ext uri="{BB962C8B-B14F-4D97-AF65-F5344CB8AC3E}">
        <p14:creationId xmlns:p14="http://schemas.microsoft.com/office/powerpoint/2010/main" val="456528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17</a:t>
            </a:fld>
            <a:endParaRPr lang="de-DE"/>
          </a:p>
        </p:txBody>
      </p:sp>
    </p:spTree>
    <p:extLst>
      <p:ext uri="{BB962C8B-B14F-4D97-AF65-F5344CB8AC3E}">
        <p14:creationId xmlns:p14="http://schemas.microsoft.com/office/powerpoint/2010/main" val="1781047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18</a:t>
            </a:fld>
            <a:endParaRPr lang="de-DE"/>
          </a:p>
        </p:txBody>
      </p:sp>
    </p:spTree>
    <p:extLst>
      <p:ext uri="{BB962C8B-B14F-4D97-AF65-F5344CB8AC3E}">
        <p14:creationId xmlns:p14="http://schemas.microsoft.com/office/powerpoint/2010/main" val="3512676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19</a:t>
            </a:fld>
            <a:endParaRPr lang="de-DE"/>
          </a:p>
        </p:txBody>
      </p:sp>
    </p:spTree>
    <p:extLst>
      <p:ext uri="{BB962C8B-B14F-4D97-AF65-F5344CB8AC3E}">
        <p14:creationId xmlns:p14="http://schemas.microsoft.com/office/powerpoint/2010/main" val="838121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20</a:t>
            </a:fld>
            <a:endParaRPr lang="de-DE"/>
          </a:p>
        </p:txBody>
      </p:sp>
    </p:spTree>
    <p:extLst>
      <p:ext uri="{BB962C8B-B14F-4D97-AF65-F5344CB8AC3E}">
        <p14:creationId xmlns:p14="http://schemas.microsoft.com/office/powerpoint/2010/main" val="2754590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23</a:t>
            </a:fld>
            <a:endParaRPr lang="de-DE"/>
          </a:p>
        </p:txBody>
      </p:sp>
    </p:spTree>
    <p:extLst>
      <p:ext uri="{BB962C8B-B14F-4D97-AF65-F5344CB8AC3E}">
        <p14:creationId xmlns:p14="http://schemas.microsoft.com/office/powerpoint/2010/main" val="3744593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25</a:t>
            </a:fld>
            <a:endParaRPr lang="de-DE"/>
          </a:p>
        </p:txBody>
      </p:sp>
    </p:spTree>
    <p:extLst>
      <p:ext uri="{BB962C8B-B14F-4D97-AF65-F5344CB8AC3E}">
        <p14:creationId xmlns:p14="http://schemas.microsoft.com/office/powerpoint/2010/main" val="4038842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85800" y="4400549"/>
            <a:ext cx="5486400" cy="4284663"/>
          </a:xfrm>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26</a:t>
            </a:fld>
            <a:endParaRPr lang="de-DE"/>
          </a:p>
        </p:txBody>
      </p:sp>
    </p:spTree>
    <p:extLst>
      <p:ext uri="{BB962C8B-B14F-4D97-AF65-F5344CB8AC3E}">
        <p14:creationId xmlns:p14="http://schemas.microsoft.com/office/powerpoint/2010/main" val="345319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27</a:t>
            </a:fld>
            <a:endParaRPr lang="de-DE"/>
          </a:p>
        </p:txBody>
      </p:sp>
    </p:spTree>
    <p:extLst>
      <p:ext uri="{BB962C8B-B14F-4D97-AF65-F5344CB8AC3E}">
        <p14:creationId xmlns:p14="http://schemas.microsoft.com/office/powerpoint/2010/main" val="1129106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4</a:t>
            </a:fld>
            <a:endParaRPr lang="de-DE"/>
          </a:p>
        </p:txBody>
      </p:sp>
    </p:spTree>
    <p:extLst>
      <p:ext uri="{BB962C8B-B14F-4D97-AF65-F5344CB8AC3E}">
        <p14:creationId xmlns:p14="http://schemas.microsoft.com/office/powerpoint/2010/main" val="32392920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28</a:t>
            </a:fld>
            <a:endParaRPr lang="de-DE"/>
          </a:p>
        </p:txBody>
      </p:sp>
    </p:spTree>
    <p:extLst>
      <p:ext uri="{BB962C8B-B14F-4D97-AF65-F5344CB8AC3E}">
        <p14:creationId xmlns:p14="http://schemas.microsoft.com/office/powerpoint/2010/main" val="2023273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7</a:t>
            </a:fld>
            <a:endParaRPr lang="de-DE"/>
          </a:p>
        </p:txBody>
      </p:sp>
    </p:spTree>
    <p:extLst>
      <p:ext uri="{BB962C8B-B14F-4D97-AF65-F5344CB8AC3E}">
        <p14:creationId xmlns:p14="http://schemas.microsoft.com/office/powerpoint/2010/main" val="4045103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9</a:t>
            </a:fld>
            <a:endParaRPr lang="de-DE"/>
          </a:p>
        </p:txBody>
      </p:sp>
    </p:spTree>
    <p:extLst>
      <p:ext uri="{BB962C8B-B14F-4D97-AF65-F5344CB8AC3E}">
        <p14:creationId xmlns:p14="http://schemas.microsoft.com/office/powerpoint/2010/main" val="3593063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10</a:t>
            </a:fld>
            <a:endParaRPr lang="de-DE"/>
          </a:p>
        </p:txBody>
      </p:sp>
    </p:spTree>
    <p:extLst>
      <p:ext uri="{BB962C8B-B14F-4D97-AF65-F5344CB8AC3E}">
        <p14:creationId xmlns:p14="http://schemas.microsoft.com/office/powerpoint/2010/main" val="1209156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11</a:t>
            </a:fld>
            <a:endParaRPr lang="de-DE"/>
          </a:p>
        </p:txBody>
      </p:sp>
    </p:spTree>
    <p:extLst>
      <p:ext uri="{BB962C8B-B14F-4D97-AF65-F5344CB8AC3E}">
        <p14:creationId xmlns:p14="http://schemas.microsoft.com/office/powerpoint/2010/main" val="2927512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12</a:t>
            </a:fld>
            <a:endParaRPr lang="de-DE"/>
          </a:p>
        </p:txBody>
      </p:sp>
    </p:spTree>
    <p:extLst>
      <p:ext uri="{BB962C8B-B14F-4D97-AF65-F5344CB8AC3E}">
        <p14:creationId xmlns:p14="http://schemas.microsoft.com/office/powerpoint/2010/main" val="2647348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13</a:t>
            </a:fld>
            <a:endParaRPr lang="de-DE"/>
          </a:p>
        </p:txBody>
      </p:sp>
    </p:spTree>
    <p:extLst>
      <p:ext uri="{BB962C8B-B14F-4D97-AF65-F5344CB8AC3E}">
        <p14:creationId xmlns:p14="http://schemas.microsoft.com/office/powerpoint/2010/main" val="3907761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55C55A7-2B01-4C3A-B683-9A15AA7F4976}" type="slidenum">
              <a:rPr lang="de-DE" smtClean="0"/>
              <a:t>14</a:t>
            </a:fld>
            <a:endParaRPr lang="de-DE"/>
          </a:p>
        </p:txBody>
      </p:sp>
    </p:spTree>
    <p:extLst>
      <p:ext uri="{BB962C8B-B14F-4D97-AF65-F5344CB8AC3E}">
        <p14:creationId xmlns:p14="http://schemas.microsoft.com/office/powerpoint/2010/main" val="3777457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imp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indent="0">
              <a:buNone/>
              <a:defRPr sz="1100" baseline="0"/>
            </a:lvl1pPr>
          </a:lstStyle>
          <a:p>
            <a:pPr lvl="0"/>
            <a:r>
              <a:rPr lang="de-DE" dirty="0" smtClean="0"/>
              <a:t>TOPIC</a:t>
            </a:r>
            <a:endParaRPr lang="de-DE" dirty="0"/>
          </a:p>
        </p:txBody>
      </p:sp>
    </p:spTree>
    <p:extLst>
      <p:ext uri="{BB962C8B-B14F-4D97-AF65-F5344CB8AC3E}">
        <p14:creationId xmlns:p14="http://schemas.microsoft.com/office/powerpoint/2010/main" val="108152263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vice 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6" name="Textplatzhalter 13"/>
          <p:cNvSpPr>
            <a:spLocks noGrp="1"/>
          </p:cNvSpPr>
          <p:nvPr>
            <p:ph type="body" sz="quarter" idx="11" hasCustomPrompt="1"/>
          </p:nvPr>
        </p:nvSpPr>
        <p:spPr>
          <a:xfrm>
            <a:off x="-1" y="2684733"/>
            <a:ext cx="5053264" cy="756299"/>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Short Description</a:t>
            </a:r>
          </a:p>
        </p:txBody>
      </p:sp>
      <p:sp>
        <p:nvSpPr>
          <p:cNvPr id="12" name="Bildplatzhalter 11"/>
          <p:cNvSpPr>
            <a:spLocks noGrp="1"/>
          </p:cNvSpPr>
          <p:nvPr>
            <p:ph type="pic" sz="quarter" idx="12" hasCustomPrompt="1"/>
          </p:nvPr>
        </p:nvSpPr>
        <p:spPr>
          <a:xfrm>
            <a:off x="4908885" y="199"/>
            <a:ext cx="7283116" cy="6857602"/>
          </a:xfrm>
          <a:prstGeom prst="rect">
            <a:avLst/>
          </a:prstGeom>
        </p:spPr>
        <p:txBody>
          <a:bodyPr/>
          <a:lstStyle>
            <a:lvl1pPr marL="0" indent="0">
              <a:buNone/>
              <a:defRPr/>
            </a:lvl1pPr>
          </a:lstStyle>
          <a:p>
            <a:r>
              <a:rPr lang="de-DE" dirty="0" smtClean="0"/>
              <a:t>Device Image</a:t>
            </a:r>
            <a:endParaRPr lang="de-DE" dirty="0"/>
          </a:p>
        </p:txBody>
      </p:sp>
      <p:sp>
        <p:nvSpPr>
          <p:cNvPr id="13" name="Textplatzhalter 13"/>
          <p:cNvSpPr>
            <a:spLocks noGrp="1"/>
          </p:cNvSpPr>
          <p:nvPr>
            <p:ph type="body" sz="quarter" idx="13" hasCustomPrompt="1"/>
          </p:nvPr>
        </p:nvSpPr>
        <p:spPr>
          <a:xfrm>
            <a:off x="0" y="3464046"/>
            <a:ext cx="5053264" cy="696256"/>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Device Name</a:t>
            </a:r>
          </a:p>
        </p:txBody>
      </p:sp>
    </p:spTree>
    <p:extLst>
      <p:ext uri="{BB962C8B-B14F-4D97-AF65-F5344CB8AC3E}">
        <p14:creationId xmlns:p14="http://schemas.microsoft.com/office/powerpoint/2010/main" val="341555869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pplication/Faults">
    <p:spTree>
      <p:nvGrpSpPr>
        <p:cNvPr id="1" name=""/>
        <p:cNvGrpSpPr/>
        <p:nvPr/>
      </p:nvGrpSpPr>
      <p:grpSpPr>
        <a:xfrm>
          <a:off x="0" y="0"/>
          <a:ext cx="0" cy="0"/>
          <a:chOff x="0" y="0"/>
          <a:chExt cx="0" cy="0"/>
        </a:xfrm>
      </p:grpSpPr>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9" name="Rechteck 8"/>
          <p:cNvSpPr/>
          <p:nvPr userDrawn="1"/>
        </p:nvSpPr>
        <p:spPr>
          <a:xfrm>
            <a:off x="0" y="1734180"/>
            <a:ext cx="12192000" cy="1051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14" name="Textplatzhalter 13"/>
          <p:cNvSpPr>
            <a:spLocks noGrp="1"/>
          </p:cNvSpPr>
          <p:nvPr>
            <p:ph type="body" sz="quarter" idx="11" hasCustomPrompt="1"/>
          </p:nvPr>
        </p:nvSpPr>
        <p:spPr>
          <a:xfrm>
            <a:off x="-1" y="1734180"/>
            <a:ext cx="12192001" cy="1051549"/>
          </a:xfrm>
          <a:prstGeom prst="rect">
            <a:avLst/>
          </a:prstGeom>
          <a:noFill/>
          <a:ln>
            <a:noFill/>
          </a:ln>
        </p:spPr>
        <p:txBody>
          <a:bodyPr lIns="684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3649432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eature/Highlight">
    <p:spTree>
      <p:nvGrpSpPr>
        <p:cNvPr id="1" name=""/>
        <p:cNvGrpSpPr/>
        <p:nvPr/>
      </p:nvGrpSpPr>
      <p:grpSpPr>
        <a:xfrm>
          <a:off x="0" y="0"/>
          <a:ext cx="0" cy="0"/>
          <a:chOff x="0" y="0"/>
          <a:chExt cx="0" cy="0"/>
        </a:xfrm>
      </p:grpSpPr>
      <p:sp>
        <p:nvSpPr>
          <p:cNvPr id="9" name="Rechteck 8"/>
          <p:cNvSpPr/>
          <p:nvPr userDrawn="1"/>
        </p:nvSpPr>
        <p:spPr>
          <a:xfrm>
            <a:off x="0" y="196"/>
            <a:ext cx="3332747" cy="6871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7000">
                  <a:schemeClr val="accent1"/>
                </a:gs>
                <a:gs pos="6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14" name="Textplatzhalter 13"/>
          <p:cNvSpPr>
            <a:spLocks noGrp="1"/>
          </p:cNvSpPr>
          <p:nvPr>
            <p:ph type="body" sz="quarter" idx="11" hasCustomPrompt="1"/>
          </p:nvPr>
        </p:nvSpPr>
        <p:spPr>
          <a:xfrm>
            <a:off x="0" y="997100"/>
            <a:ext cx="3332747" cy="4862280"/>
          </a:xfrm>
          <a:prstGeom prst="rect">
            <a:avLst/>
          </a:prstGeom>
          <a:noFill/>
          <a:ln>
            <a:noFill/>
          </a:ln>
        </p:spPr>
        <p:txBody>
          <a:bodyPr wrap="square" lIns="180000" rIns="180000" bIns="36000" anchor="ctr"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256042302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planation/Function">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6112299"/>
            <a:ext cx="12192000" cy="7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6112299"/>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42626307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xplanation/Function 2">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5563737"/>
            <a:ext cx="12192000" cy="1307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5563737"/>
            <a:ext cx="12192001" cy="1294263"/>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113203070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mp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indent="0">
              <a:buNone/>
              <a:defRPr sz="1100" baseline="0"/>
            </a:lvl1pPr>
          </a:lstStyle>
          <a:p>
            <a:pPr lvl="0"/>
            <a:r>
              <a:rPr lang="de-DE" dirty="0" smtClean="0"/>
              <a:t>TOPIC</a:t>
            </a:r>
            <a:endParaRPr lang="de-DE" dirty="0"/>
          </a:p>
        </p:txBody>
      </p:sp>
    </p:spTree>
    <p:extLst>
      <p:ext uri="{BB962C8B-B14F-4D97-AF65-F5344CB8AC3E}">
        <p14:creationId xmlns:p14="http://schemas.microsoft.com/office/powerpoint/2010/main" val="134813406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8" name="Textplatzhalter 13"/>
          <p:cNvSpPr>
            <a:spLocks noGrp="1"/>
          </p:cNvSpPr>
          <p:nvPr>
            <p:ph type="body" sz="quarter" idx="11" hasCustomPrompt="1"/>
          </p:nvPr>
        </p:nvSpPr>
        <p:spPr>
          <a:xfrm>
            <a:off x="-2" y="2684734"/>
            <a:ext cx="12192001" cy="756298"/>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err="1" smtClean="0"/>
              <a:t>Presenter</a:t>
            </a:r>
            <a:endParaRPr lang="de-DE" dirty="0" smtClean="0"/>
          </a:p>
        </p:txBody>
      </p:sp>
      <p:sp>
        <p:nvSpPr>
          <p:cNvPr id="9" name="Textplatzhalter 13"/>
          <p:cNvSpPr>
            <a:spLocks noGrp="1"/>
          </p:cNvSpPr>
          <p:nvPr>
            <p:ph type="body" sz="quarter" idx="13" hasCustomPrompt="1"/>
          </p:nvPr>
        </p:nvSpPr>
        <p:spPr>
          <a:xfrm>
            <a:off x="0" y="3482518"/>
            <a:ext cx="12192000" cy="677784"/>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Title</a:t>
            </a:r>
          </a:p>
        </p:txBody>
      </p:sp>
    </p:spTree>
    <p:extLst>
      <p:ext uri="{BB962C8B-B14F-4D97-AF65-F5344CB8AC3E}">
        <p14:creationId xmlns:p14="http://schemas.microsoft.com/office/powerpoint/2010/main" val="41517991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vice 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6" name="Textplatzhalter 13"/>
          <p:cNvSpPr>
            <a:spLocks noGrp="1"/>
          </p:cNvSpPr>
          <p:nvPr>
            <p:ph type="body" sz="quarter" idx="11" hasCustomPrompt="1"/>
          </p:nvPr>
        </p:nvSpPr>
        <p:spPr>
          <a:xfrm>
            <a:off x="-1" y="2684733"/>
            <a:ext cx="5053264" cy="756299"/>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Short Description</a:t>
            </a:r>
          </a:p>
        </p:txBody>
      </p:sp>
      <p:sp>
        <p:nvSpPr>
          <p:cNvPr id="12" name="Bildplatzhalter 11"/>
          <p:cNvSpPr>
            <a:spLocks noGrp="1"/>
          </p:cNvSpPr>
          <p:nvPr>
            <p:ph type="pic" sz="quarter" idx="12" hasCustomPrompt="1"/>
          </p:nvPr>
        </p:nvSpPr>
        <p:spPr>
          <a:xfrm>
            <a:off x="4908885" y="199"/>
            <a:ext cx="7283116" cy="6857602"/>
          </a:xfrm>
          <a:prstGeom prst="rect">
            <a:avLst/>
          </a:prstGeom>
        </p:spPr>
        <p:txBody>
          <a:bodyPr/>
          <a:lstStyle>
            <a:lvl1pPr marL="0" indent="0">
              <a:buNone/>
              <a:defRPr/>
            </a:lvl1pPr>
          </a:lstStyle>
          <a:p>
            <a:r>
              <a:rPr lang="de-DE" dirty="0" smtClean="0"/>
              <a:t>Device Image</a:t>
            </a:r>
            <a:endParaRPr lang="de-DE" dirty="0"/>
          </a:p>
        </p:txBody>
      </p:sp>
      <p:sp>
        <p:nvSpPr>
          <p:cNvPr id="13" name="Textplatzhalter 13"/>
          <p:cNvSpPr>
            <a:spLocks noGrp="1"/>
          </p:cNvSpPr>
          <p:nvPr>
            <p:ph type="body" sz="quarter" idx="13" hasCustomPrompt="1"/>
          </p:nvPr>
        </p:nvSpPr>
        <p:spPr>
          <a:xfrm>
            <a:off x="0" y="3464046"/>
            <a:ext cx="5053264" cy="696256"/>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Device Name</a:t>
            </a:r>
          </a:p>
        </p:txBody>
      </p:sp>
    </p:spTree>
    <p:extLst>
      <p:ext uri="{BB962C8B-B14F-4D97-AF65-F5344CB8AC3E}">
        <p14:creationId xmlns:p14="http://schemas.microsoft.com/office/powerpoint/2010/main" val="323484414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lication/Faults">
    <p:spTree>
      <p:nvGrpSpPr>
        <p:cNvPr id="1" name=""/>
        <p:cNvGrpSpPr/>
        <p:nvPr/>
      </p:nvGrpSpPr>
      <p:grpSpPr>
        <a:xfrm>
          <a:off x="0" y="0"/>
          <a:ext cx="0" cy="0"/>
          <a:chOff x="0" y="0"/>
          <a:chExt cx="0" cy="0"/>
        </a:xfrm>
      </p:grpSpPr>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9" name="Rechteck 8"/>
          <p:cNvSpPr/>
          <p:nvPr userDrawn="1"/>
        </p:nvSpPr>
        <p:spPr>
          <a:xfrm>
            <a:off x="0" y="1734180"/>
            <a:ext cx="12192000" cy="1051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14" name="Textplatzhalter 13"/>
          <p:cNvSpPr>
            <a:spLocks noGrp="1"/>
          </p:cNvSpPr>
          <p:nvPr>
            <p:ph type="body" sz="quarter" idx="11" hasCustomPrompt="1"/>
          </p:nvPr>
        </p:nvSpPr>
        <p:spPr>
          <a:xfrm>
            <a:off x="-1" y="1734180"/>
            <a:ext cx="12192001" cy="1051549"/>
          </a:xfrm>
          <a:prstGeom prst="rect">
            <a:avLst/>
          </a:prstGeom>
          <a:noFill/>
          <a:ln>
            <a:noFill/>
          </a:ln>
        </p:spPr>
        <p:txBody>
          <a:bodyPr lIns="684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46963672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eature/Highlight">
    <p:spTree>
      <p:nvGrpSpPr>
        <p:cNvPr id="1" name=""/>
        <p:cNvGrpSpPr/>
        <p:nvPr/>
      </p:nvGrpSpPr>
      <p:grpSpPr>
        <a:xfrm>
          <a:off x="0" y="0"/>
          <a:ext cx="0" cy="0"/>
          <a:chOff x="0" y="0"/>
          <a:chExt cx="0" cy="0"/>
        </a:xfrm>
      </p:grpSpPr>
      <p:sp>
        <p:nvSpPr>
          <p:cNvPr id="9" name="Rechteck 8"/>
          <p:cNvSpPr/>
          <p:nvPr userDrawn="1"/>
        </p:nvSpPr>
        <p:spPr>
          <a:xfrm>
            <a:off x="0" y="196"/>
            <a:ext cx="3332747" cy="6871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7000">
                  <a:schemeClr val="accent1"/>
                </a:gs>
                <a:gs pos="6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14" name="Textplatzhalter 13"/>
          <p:cNvSpPr>
            <a:spLocks noGrp="1"/>
          </p:cNvSpPr>
          <p:nvPr>
            <p:ph type="body" sz="quarter" idx="11" hasCustomPrompt="1"/>
          </p:nvPr>
        </p:nvSpPr>
        <p:spPr>
          <a:xfrm>
            <a:off x="0" y="997100"/>
            <a:ext cx="3332747" cy="4862280"/>
          </a:xfrm>
          <a:prstGeom prst="rect">
            <a:avLst/>
          </a:prstGeom>
          <a:noFill/>
          <a:ln>
            <a:noFill/>
          </a:ln>
        </p:spPr>
        <p:txBody>
          <a:bodyPr wrap="square" lIns="180000" rIns="180000" bIns="36000" anchor="ctr"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296280268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8" name="Textplatzhalter 13"/>
          <p:cNvSpPr>
            <a:spLocks noGrp="1"/>
          </p:cNvSpPr>
          <p:nvPr>
            <p:ph type="body" sz="quarter" idx="11" hasCustomPrompt="1"/>
          </p:nvPr>
        </p:nvSpPr>
        <p:spPr>
          <a:xfrm>
            <a:off x="-2" y="2684734"/>
            <a:ext cx="12192001" cy="756298"/>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err="1" smtClean="0"/>
              <a:t>Presenter</a:t>
            </a:r>
            <a:endParaRPr lang="de-DE" dirty="0" smtClean="0"/>
          </a:p>
        </p:txBody>
      </p:sp>
      <p:sp>
        <p:nvSpPr>
          <p:cNvPr id="9" name="Textplatzhalter 13"/>
          <p:cNvSpPr>
            <a:spLocks noGrp="1"/>
          </p:cNvSpPr>
          <p:nvPr>
            <p:ph type="body" sz="quarter" idx="13" hasCustomPrompt="1"/>
          </p:nvPr>
        </p:nvSpPr>
        <p:spPr>
          <a:xfrm>
            <a:off x="0" y="3482518"/>
            <a:ext cx="12192000" cy="677784"/>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Title</a:t>
            </a:r>
          </a:p>
        </p:txBody>
      </p:sp>
    </p:spTree>
    <p:extLst>
      <p:ext uri="{BB962C8B-B14F-4D97-AF65-F5344CB8AC3E}">
        <p14:creationId xmlns:p14="http://schemas.microsoft.com/office/powerpoint/2010/main" val="318122850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xplanation/Function">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6112299"/>
            <a:ext cx="12192000" cy="7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6112299"/>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212864446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xplanation/Function 2">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5563737"/>
            <a:ext cx="12192000" cy="1307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5563737"/>
            <a:ext cx="12192001" cy="1294263"/>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393386612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imp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indent="0">
              <a:buNone/>
              <a:defRPr sz="1100" baseline="0"/>
            </a:lvl1pPr>
          </a:lstStyle>
          <a:p>
            <a:pPr lvl="0"/>
            <a:r>
              <a:rPr lang="de-DE" dirty="0" smtClean="0"/>
              <a:t>TOPIC</a:t>
            </a:r>
            <a:endParaRPr lang="de-DE" dirty="0"/>
          </a:p>
        </p:txBody>
      </p:sp>
    </p:spTree>
    <p:extLst>
      <p:ext uri="{BB962C8B-B14F-4D97-AF65-F5344CB8AC3E}">
        <p14:creationId xmlns:p14="http://schemas.microsoft.com/office/powerpoint/2010/main" val="207010706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8" name="Textplatzhalter 13"/>
          <p:cNvSpPr>
            <a:spLocks noGrp="1"/>
          </p:cNvSpPr>
          <p:nvPr>
            <p:ph type="body" sz="quarter" idx="11" hasCustomPrompt="1"/>
          </p:nvPr>
        </p:nvSpPr>
        <p:spPr>
          <a:xfrm>
            <a:off x="-2" y="2684734"/>
            <a:ext cx="12192001" cy="756298"/>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err="1" smtClean="0"/>
              <a:t>Presenter</a:t>
            </a:r>
            <a:endParaRPr lang="de-DE" dirty="0" smtClean="0"/>
          </a:p>
        </p:txBody>
      </p:sp>
      <p:sp>
        <p:nvSpPr>
          <p:cNvPr id="9" name="Textplatzhalter 13"/>
          <p:cNvSpPr>
            <a:spLocks noGrp="1"/>
          </p:cNvSpPr>
          <p:nvPr>
            <p:ph type="body" sz="quarter" idx="13" hasCustomPrompt="1"/>
          </p:nvPr>
        </p:nvSpPr>
        <p:spPr>
          <a:xfrm>
            <a:off x="0" y="3482518"/>
            <a:ext cx="12192000" cy="677784"/>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Title</a:t>
            </a:r>
          </a:p>
        </p:txBody>
      </p:sp>
    </p:spTree>
    <p:extLst>
      <p:ext uri="{BB962C8B-B14F-4D97-AF65-F5344CB8AC3E}">
        <p14:creationId xmlns:p14="http://schemas.microsoft.com/office/powerpoint/2010/main" val="308601865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ice 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6" name="Textplatzhalter 13"/>
          <p:cNvSpPr>
            <a:spLocks noGrp="1"/>
          </p:cNvSpPr>
          <p:nvPr>
            <p:ph type="body" sz="quarter" idx="11" hasCustomPrompt="1"/>
          </p:nvPr>
        </p:nvSpPr>
        <p:spPr>
          <a:xfrm>
            <a:off x="-1" y="2684733"/>
            <a:ext cx="5053264" cy="756299"/>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Short Description</a:t>
            </a:r>
          </a:p>
        </p:txBody>
      </p:sp>
      <p:sp>
        <p:nvSpPr>
          <p:cNvPr id="12" name="Bildplatzhalter 11"/>
          <p:cNvSpPr>
            <a:spLocks noGrp="1"/>
          </p:cNvSpPr>
          <p:nvPr>
            <p:ph type="pic" sz="quarter" idx="12" hasCustomPrompt="1"/>
          </p:nvPr>
        </p:nvSpPr>
        <p:spPr>
          <a:xfrm>
            <a:off x="4908885" y="199"/>
            <a:ext cx="7283116" cy="6857602"/>
          </a:xfrm>
          <a:prstGeom prst="rect">
            <a:avLst/>
          </a:prstGeom>
        </p:spPr>
        <p:txBody>
          <a:bodyPr/>
          <a:lstStyle>
            <a:lvl1pPr marL="0" indent="0">
              <a:buNone/>
              <a:defRPr/>
            </a:lvl1pPr>
          </a:lstStyle>
          <a:p>
            <a:r>
              <a:rPr lang="de-DE" dirty="0" smtClean="0"/>
              <a:t>Device Image</a:t>
            </a:r>
            <a:endParaRPr lang="de-DE" dirty="0"/>
          </a:p>
        </p:txBody>
      </p:sp>
      <p:sp>
        <p:nvSpPr>
          <p:cNvPr id="13" name="Textplatzhalter 13"/>
          <p:cNvSpPr>
            <a:spLocks noGrp="1"/>
          </p:cNvSpPr>
          <p:nvPr>
            <p:ph type="body" sz="quarter" idx="13" hasCustomPrompt="1"/>
          </p:nvPr>
        </p:nvSpPr>
        <p:spPr>
          <a:xfrm>
            <a:off x="0" y="3464046"/>
            <a:ext cx="5053264" cy="696256"/>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Device Name</a:t>
            </a:r>
          </a:p>
        </p:txBody>
      </p:sp>
    </p:spTree>
    <p:extLst>
      <p:ext uri="{BB962C8B-B14F-4D97-AF65-F5344CB8AC3E}">
        <p14:creationId xmlns:p14="http://schemas.microsoft.com/office/powerpoint/2010/main" val="162942577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pplication/Faults">
    <p:spTree>
      <p:nvGrpSpPr>
        <p:cNvPr id="1" name=""/>
        <p:cNvGrpSpPr/>
        <p:nvPr/>
      </p:nvGrpSpPr>
      <p:grpSpPr>
        <a:xfrm>
          <a:off x="0" y="0"/>
          <a:ext cx="0" cy="0"/>
          <a:chOff x="0" y="0"/>
          <a:chExt cx="0" cy="0"/>
        </a:xfrm>
      </p:grpSpPr>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9" name="Rechteck 8"/>
          <p:cNvSpPr/>
          <p:nvPr userDrawn="1"/>
        </p:nvSpPr>
        <p:spPr>
          <a:xfrm>
            <a:off x="0" y="1734180"/>
            <a:ext cx="12192000" cy="1051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14" name="Textplatzhalter 13"/>
          <p:cNvSpPr>
            <a:spLocks noGrp="1"/>
          </p:cNvSpPr>
          <p:nvPr>
            <p:ph type="body" sz="quarter" idx="11" hasCustomPrompt="1"/>
          </p:nvPr>
        </p:nvSpPr>
        <p:spPr>
          <a:xfrm>
            <a:off x="-1" y="1734180"/>
            <a:ext cx="12192001" cy="1051549"/>
          </a:xfrm>
          <a:prstGeom prst="rect">
            <a:avLst/>
          </a:prstGeom>
          <a:noFill/>
          <a:ln>
            <a:noFill/>
          </a:ln>
        </p:spPr>
        <p:txBody>
          <a:bodyPr lIns="684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334242911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eature/Highlight">
    <p:spTree>
      <p:nvGrpSpPr>
        <p:cNvPr id="1" name=""/>
        <p:cNvGrpSpPr/>
        <p:nvPr/>
      </p:nvGrpSpPr>
      <p:grpSpPr>
        <a:xfrm>
          <a:off x="0" y="0"/>
          <a:ext cx="0" cy="0"/>
          <a:chOff x="0" y="0"/>
          <a:chExt cx="0" cy="0"/>
        </a:xfrm>
      </p:grpSpPr>
      <p:sp>
        <p:nvSpPr>
          <p:cNvPr id="9" name="Rechteck 8"/>
          <p:cNvSpPr/>
          <p:nvPr userDrawn="1"/>
        </p:nvSpPr>
        <p:spPr>
          <a:xfrm>
            <a:off x="0" y="196"/>
            <a:ext cx="3332747" cy="6871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7000">
                  <a:schemeClr val="accent1"/>
                </a:gs>
                <a:gs pos="6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14" name="Textplatzhalter 13"/>
          <p:cNvSpPr>
            <a:spLocks noGrp="1"/>
          </p:cNvSpPr>
          <p:nvPr>
            <p:ph type="body" sz="quarter" idx="11" hasCustomPrompt="1"/>
          </p:nvPr>
        </p:nvSpPr>
        <p:spPr>
          <a:xfrm>
            <a:off x="0" y="997100"/>
            <a:ext cx="3332747" cy="4862280"/>
          </a:xfrm>
          <a:prstGeom prst="rect">
            <a:avLst/>
          </a:prstGeom>
          <a:noFill/>
          <a:ln>
            <a:noFill/>
          </a:ln>
        </p:spPr>
        <p:txBody>
          <a:bodyPr wrap="square" lIns="180000" rIns="180000" bIns="36000" anchor="ctr"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380243203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xplanation/Function">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6112299"/>
            <a:ext cx="12192000" cy="7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6112299"/>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86206651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xplanation/Function 2">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5563737"/>
            <a:ext cx="12192000" cy="1307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5563737"/>
            <a:ext cx="12192001" cy="1294263"/>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2225048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vice 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6" name="Textplatzhalter 13"/>
          <p:cNvSpPr>
            <a:spLocks noGrp="1"/>
          </p:cNvSpPr>
          <p:nvPr>
            <p:ph type="body" sz="quarter" idx="11" hasCustomPrompt="1"/>
          </p:nvPr>
        </p:nvSpPr>
        <p:spPr>
          <a:xfrm>
            <a:off x="-1" y="2684733"/>
            <a:ext cx="5053264" cy="756299"/>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Short Description</a:t>
            </a:r>
          </a:p>
        </p:txBody>
      </p:sp>
      <p:sp>
        <p:nvSpPr>
          <p:cNvPr id="12" name="Bildplatzhalter 11"/>
          <p:cNvSpPr>
            <a:spLocks noGrp="1"/>
          </p:cNvSpPr>
          <p:nvPr>
            <p:ph type="pic" sz="quarter" idx="12" hasCustomPrompt="1"/>
          </p:nvPr>
        </p:nvSpPr>
        <p:spPr>
          <a:xfrm>
            <a:off x="4908885" y="199"/>
            <a:ext cx="7283116" cy="6857602"/>
          </a:xfrm>
          <a:prstGeom prst="rect">
            <a:avLst/>
          </a:prstGeom>
        </p:spPr>
        <p:txBody>
          <a:bodyPr/>
          <a:lstStyle>
            <a:lvl1pPr marL="0" indent="0">
              <a:buNone/>
              <a:defRPr/>
            </a:lvl1pPr>
          </a:lstStyle>
          <a:p>
            <a:r>
              <a:rPr lang="de-DE" dirty="0" smtClean="0"/>
              <a:t>Device Image</a:t>
            </a:r>
            <a:endParaRPr lang="de-DE" dirty="0"/>
          </a:p>
        </p:txBody>
      </p:sp>
      <p:sp>
        <p:nvSpPr>
          <p:cNvPr id="13" name="Textplatzhalter 13"/>
          <p:cNvSpPr>
            <a:spLocks noGrp="1"/>
          </p:cNvSpPr>
          <p:nvPr>
            <p:ph type="body" sz="quarter" idx="13" hasCustomPrompt="1"/>
          </p:nvPr>
        </p:nvSpPr>
        <p:spPr>
          <a:xfrm>
            <a:off x="0" y="3464046"/>
            <a:ext cx="5053264" cy="696256"/>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Device Name</a:t>
            </a:r>
          </a:p>
        </p:txBody>
      </p:sp>
    </p:spTree>
    <p:extLst>
      <p:ext uri="{BB962C8B-B14F-4D97-AF65-F5344CB8AC3E}">
        <p14:creationId xmlns:p14="http://schemas.microsoft.com/office/powerpoint/2010/main" val="313127180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lication/Faults">
    <p:spTree>
      <p:nvGrpSpPr>
        <p:cNvPr id="1" name=""/>
        <p:cNvGrpSpPr/>
        <p:nvPr/>
      </p:nvGrpSpPr>
      <p:grpSpPr>
        <a:xfrm>
          <a:off x="0" y="0"/>
          <a:ext cx="0" cy="0"/>
          <a:chOff x="0" y="0"/>
          <a:chExt cx="0" cy="0"/>
        </a:xfrm>
      </p:grpSpPr>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9" name="Rechteck 8"/>
          <p:cNvSpPr/>
          <p:nvPr userDrawn="1"/>
        </p:nvSpPr>
        <p:spPr>
          <a:xfrm>
            <a:off x="0" y="1734180"/>
            <a:ext cx="12192000" cy="1051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14" name="Textplatzhalter 13"/>
          <p:cNvSpPr>
            <a:spLocks noGrp="1"/>
          </p:cNvSpPr>
          <p:nvPr>
            <p:ph type="body" sz="quarter" idx="11" hasCustomPrompt="1"/>
          </p:nvPr>
        </p:nvSpPr>
        <p:spPr>
          <a:xfrm>
            <a:off x="-1" y="1734180"/>
            <a:ext cx="12192001" cy="1051549"/>
          </a:xfrm>
          <a:prstGeom prst="rect">
            <a:avLst/>
          </a:prstGeom>
          <a:noFill/>
          <a:ln>
            <a:noFill/>
          </a:ln>
        </p:spPr>
        <p:txBody>
          <a:bodyPr lIns="684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391937347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eature/Highlight">
    <p:spTree>
      <p:nvGrpSpPr>
        <p:cNvPr id="1" name=""/>
        <p:cNvGrpSpPr/>
        <p:nvPr/>
      </p:nvGrpSpPr>
      <p:grpSpPr>
        <a:xfrm>
          <a:off x="0" y="0"/>
          <a:ext cx="0" cy="0"/>
          <a:chOff x="0" y="0"/>
          <a:chExt cx="0" cy="0"/>
        </a:xfrm>
      </p:grpSpPr>
      <p:sp>
        <p:nvSpPr>
          <p:cNvPr id="9" name="Rechteck 8"/>
          <p:cNvSpPr/>
          <p:nvPr userDrawn="1"/>
        </p:nvSpPr>
        <p:spPr>
          <a:xfrm>
            <a:off x="0" y="196"/>
            <a:ext cx="3332747" cy="6871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7000">
                  <a:schemeClr val="accent1"/>
                </a:gs>
                <a:gs pos="6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14" name="Textplatzhalter 13"/>
          <p:cNvSpPr>
            <a:spLocks noGrp="1"/>
          </p:cNvSpPr>
          <p:nvPr>
            <p:ph type="body" sz="quarter" idx="11" hasCustomPrompt="1"/>
          </p:nvPr>
        </p:nvSpPr>
        <p:spPr>
          <a:xfrm>
            <a:off x="0" y="997100"/>
            <a:ext cx="3332747" cy="4862280"/>
          </a:xfrm>
          <a:prstGeom prst="rect">
            <a:avLst/>
          </a:prstGeom>
          <a:noFill/>
          <a:ln>
            <a:noFill/>
          </a:ln>
        </p:spPr>
        <p:txBody>
          <a:bodyPr wrap="square" lIns="180000" rIns="180000" bIns="36000" anchor="ctr"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6219121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anation/Function">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6112299"/>
            <a:ext cx="12192000" cy="7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6112299"/>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12361626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planation/Function 2">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5563737"/>
            <a:ext cx="12192000" cy="1307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5563737"/>
            <a:ext cx="12192001" cy="1294263"/>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206260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mp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indent="0">
              <a:buNone/>
              <a:defRPr sz="1100" baseline="0"/>
            </a:lvl1pPr>
          </a:lstStyle>
          <a:p>
            <a:pPr lvl="0"/>
            <a:r>
              <a:rPr lang="de-DE" dirty="0" smtClean="0"/>
              <a:t>TOPIC</a:t>
            </a:r>
            <a:endParaRPr lang="de-DE" dirty="0"/>
          </a:p>
        </p:txBody>
      </p:sp>
    </p:spTree>
    <p:extLst>
      <p:ext uri="{BB962C8B-B14F-4D97-AF65-F5344CB8AC3E}">
        <p14:creationId xmlns:p14="http://schemas.microsoft.com/office/powerpoint/2010/main" val="384612652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8" name="Textplatzhalter 13"/>
          <p:cNvSpPr>
            <a:spLocks noGrp="1"/>
          </p:cNvSpPr>
          <p:nvPr>
            <p:ph type="body" sz="quarter" idx="11" hasCustomPrompt="1"/>
          </p:nvPr>
        </p:nvSpPr>
        <p:spPr>
          <a:xfrm>
            <a:off x="-2" y="2684734"/>
            <a:ext cx="12192001" cy="756298"/>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err="1" smtClean="0"/>
              <a:t>Presenter</a:t>
            </a:r>
            <a:endParaRPr lang="de-DE" dirty="0" smtClean="0"/>
          </a:p>
        </p:txBody>
      </p:sp>
      <p:sp>
        <p:nvSpPr>
          <p:cNvPr id="9" name="Textplatzhalter 13"/>
          <p:cNvSpPr>
            <a:spLocks noGrp="1"/>
          </p:cNvSpPr>
          <p:nvPr>
            <p:ph type="body" sz="quarter" idx="13" hasCustomPrompt="1"/>
          </p:nvPr>
        </p:nvSpPr>
        <p:spPr>
          <a:xfrm>
            <a:off x="0" y="3482518"/>
            <a:ext cx="12192000" cy="677784"/>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Title</a:t>
            </a:r>
          </a:p>
        </p:txBody>
      </p:sp>
    </p:spTree>
    <p:extLst>
      <p:ext uri="{BB962C8B-B14F-4D97-AF65-F5344CB8AC3E}">
        <p14:creationId xmlns:p14="http://schemas.microsoft.com/office/powerpoint/2010/main" val="34017663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image" Target="../media/image2.png"/><Relationship Id="rId4" Type="http://schemas.openxmlformats.org/officeDocument/2006/relationships/slideLayout" Target="../slideLayouts/slideLayout18.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2.png"/><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39427" y="438869"/>
            <a:ext cx="2403977" cy="616182"/>
          </a:xfrm>
          <a:prstGeom prst="rect">
            <a:avLst/>
          </a:prstGeom>
        </p:spPr>
      </p:pic>
      <p:sp>
        <p:nvSpPr>
          <p:cNvPr id="11" name="Textfeld 10"/>
          <p:cNvSpPr txBox="1"/>
          <p:nvPr userDrawn="1"/>
        </p:nvSpPr>
        <p:spPr>
          <a:xfrm>
            <a:off x="9908170" y="6541576"/>
            <a:ext cx="2283830" cy="330072"/>
          </a:xfrm>
          <a:prstGeom prst="rect">
            <a:avLst/>
          </a:prstGeom>
          <a:noFill/>
        </p:spPr>
        <p:txBody>
          <a:bodyPr wrap="none" tIns="72000" bIns="72000" rtlCol="0">
            <a:spAutoFit/>
          </a:bodyPr>
          <a:lstStyle/>
          <a:p>
            <a:r>
              <a:rPr lang="de-DE" sz="1200" dirty="0" smtClean="0">
                <a:solidFill>
                  <a:schemeClr val="tx1">
                    <a:alpha val="25000"/>
                  </a:schemeClr>
                </a:solidFill>
              </a:rPr>
              <a:t>©</a:t>
            </a:r>
            <a:r>
              <a:rPr lang="de-DE" sz="1200" baseline="0" dirty="0" smtClean="0">
                <a:solidFill>
                  <a:schemeClr val="tx1">
                    <a:alpha val="25000"/>
                  </a:schemeClr>
                </a:solidFill>
              </a:rPr>
              <a:t> HEUFT SYSTEMTECHNIK GMBH</a:t>
            </a:r>
            <a:endParaRPr lang="de-DE" sz="1200" dirty="0">
              <a:solidFill>
                <a:schemeClr val="tx1">
                  <a:alpha val="25000"/>
                </a:schemeClr>
              </a:solidFill>
            </a:endParaRPr>
          </a:p>
        </p:txBody>
      </p:sp>
      <p:pic>
        <p:nvPicPr>
          <p:cNvPr id="14" name="Grafik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83755" y="5636525"/>
            <a:ext cx="5808245" cy="1011660"/>
          </a:xfrm>
          <a:prstGeom prst="rect">
            <a:avLst/>
          </a:prstGeom>
        </p:spPr>
      </p:pic>
    </p:spTree>
    <p:extLst>
      <p:ext uri="{BB962C8B-B14F-4D97-AF65-F5344CB8AC3E}">
        <p14:creationId xmlns:p14="http://schemas.microsoft.com/office/powerpoint/2010/main" val="287842827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819"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39427" y="438869"/>
            <a:ext cx="2403977" cy="616182"/>
          </a:xfrm>
          <a:prstGeom prst="rect">
            <a:avLst/>
          </a:prstGeom>
        </p:spPr>
      </p:pic>
      <p:sp>
        <p:nvSpPr>
          <p:cNvPr id="11" name="Textfeld 10"/>
          <p:cNvSpPr txBox="1"/>
          <p:nvPr userDrawn="1"/>
        </p:nvSpPr>
        <p:spPr>
          <a:xfrm>
            <a:off x="9908170" y="6541576"/>
            <a:ext cx="2283830" cy="330072"/>
          </a:xfrm>
          <a:prstGeom prst="rect">
            <a:avLst/>
          </a:prstGeom>
          <a:noFill/>
        </p:spPr>
        <p:txBody>
          <a:bodyPr wrap="none" tIns="72000" bIns="72000" rtlCol="0">
            <a:spAutoFit/>
          </a:bodyPr>
          <a:lstStyle/>
          <a:p>
            <a:r>
              <a:rPr lang="de-DE" sz="1200" dirty="0" smtClean="0">
                <a:solidFill>
                  <a:schemeClr val="tx1">
                    <a:alpha val="25000"/>
                  </a:schemeClr>
                </a:solidFill>
              </a:rPr>
              <a:t>©</a:t>
            </a:r>
            <a:r>
              <a:rPr lang="de-DE" sz="1200" baseline="0" dirty="0" smtClean="0">
                <a:solidFill>
                  <a:schemeClr val="tx1">
                    <a:alpha val="25000"/>
                  </a:schemeClr>
                </a:solidFill>
              </a:rPr>
              <a:t> HEUFT SYSTEMTECHNIK GMBH</a:t>
            </a:r>
            <a:endParaRPr lang="de-DE" sz="1200" dirty="0">
              <a:solidFill>
                <a:schemeClr val="tx1">
                  <a:alpha val="25000"/>
                </a:schemeClr>
              </a:solidFill>
            </a:endParaRPr>
          </a:p>
        </p:txBody>
      </p:sp>
      <p:pic>
        <p:nvPicPr>
          <p:cNvPr id="14" name="Grafik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83755" y="5636525"/>
            <a:ext cx="5808245" cy="1011660"/>
          </a:xfrm>
          <a:prstGeom prst="rect">
            <a:avLst/>
          </a:prstGeom>
        </p:spPr>
      </p:pic>
    </p:spTree>
    <p:extLst>
      <p:ext uri="{BB962C8B-B14F-4D97-AF65-F5344CB8AC3E}">
        <p14:creationId xmlns:p14="http://schemas.microsoft.com/office/powerpoint/2010/main" val="4160139400"/>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20"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39427" y="438869"/>
            <a:ext cx="2403977" cy="616182"/>
          </a:xfrm>
          <a:prstGeom prst="rect">
            <a:avLst/>
          </a:prstGeom>
        </p:spPr>
      </p:pic>
      <p:sp>
        <p:nvSpPr>
          <p:cNvPr id="11" name="Textfeld 10"/>
          <p:cNvSpPr txBox="1"/>
          <p:nvPr userDrawn="1"/>
        </p:nvSpPr>
        <p:spPr>
          <a:xfrm>
            <a:off x="9908170" y="6541576"/>
            <a:ext cx="2283830" cy="330072"/>
          </a:xfrm>
          <a:prstGeom prst="rect">
            <a:avLst/>
          </a:prstGeom>
          <a:noFill/>
        </p:spPr>
        <p:txBody>
          <a:bodyPr wrap="none" tIns="72000" bIns="72000" rtlCol="0">
            <a:spAutoFit/>
          </a:bodyPr>
          <a:lstStyle/>
          <a:p>
            <a:r>
              <a:rPr lang="de-DE" sz="1200" dirty="0" smtClean="0">
                <a:solidFill>
                  <a:schemeClr val="tx1">
                    <a:alpha val="25000"/>
                  </a:schemeClr>
                </a:solidFill>
              </a:rPr>
              <a:t>©</a:t>
            </a:r>
            <a:r>
              <a:rPr lang="de-DE" sz="1200" baseline="0" dirty="0" smtClean="0">
                <a:solidFill>
                  <a:schemeClr val="tx1">
                    <a:alpha val="25000"/>
                  </a:schemeClr>
                </a:solidFill>
              </a:rPr>
              <a:t> HEUFT SYSTEMTECHNIK GMBH</a:t>
            </a:r>
            <a:endParaRPr lang="de-DE" sz="1200" dirty="0">
              <a:solidFill>
                <a:schemeClr val="tx1">
                  <a:alpha val="25000"/>
                </a:schemeClr>
              </a:solidFill>
            </a:endParaRPr>
          </a:p>
        </p:txBody>
      </p:sp>
      <p:pic>
        <p:nvPicPr>
          <p:cNvPr id="14" name="Grafik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83755" y="5636525"/>
            <a:ext cx="5808245" cy="1011660"/>
          </a:xfrm>
          <a:prstGeom prst="rect">
            <a:avLst/>
          </a:prstGeom>
        </p:spPr>
      </p:pic>
    </p:spTree>
    <p:extLst>
      <p:ext uri="{BB962C8B-B14F-4D97-AF65-F5344CB8AC3E}">
        <p14:creationId xmlns:p14="http://schemas.microsoft.com/office/powerpoint/2010/main" val="703351893"/>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21"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39427" y="438869"/>
            <a:ext cx="2403977" cy="616182"/>
          </a:xfrm>
          <a:prstGeom prst="rect">
            <a:avLst/>
          </a:prstGeom>
        </p:spPr>
      </p:pic>
      <p:sp>
        <p:nvSpPr>
          <p:cNvPr id="11" name="Textfeld 10"/>
          <p:cNvSpPr txBox="1"/>
          <p:nvPr userDrawn="1"/>
        </p:nvSpPr>
        <p:spPr>
          <a:xfrm>
            <a:off x="9908170" y="6541576"/>
            <a:ext cx="2283830" cy="330072"/>
          </a:xfrm>
          <a:prstGeom prst="rect">
            <a:avLst/>
          </a:prstGeom>
          <a:noFill/>
        </p:spPr>
        <p:txBody>
          <a:bodyPr wrap="none" tIns="72000" bIns="72000" rtlCol="0">
            <a:spAutoFit/>
          </a:bodyPr>
          <a:lstStyle/>
          <a:p>
            <a:r>
              <a:rPr lang="de-DE" sz="1200" dirty="0" smtClean="0">
                <a:solidFill>
                  <a:schemeClr val="tx1">
                    <a:alpha val="25000"/>
                  </a:schemeClr>
                </a:solidFill>
              </a:rPr>
              <a:t>©</a:t>
            </a:r>
            <a:r>
              <a:rPr lang="de-DE" sz="1200" baseline="0" dirty="0" smtClean="0">
                <a:solidFill>
                  <a:schemeClr val="tx1">
                    <a:alpha val="25000"/>
                  </a:schemeClr>
                </a:solidFill>
              </a:rPr>
              <a:t> HEUFT SYSTEMTECHNIK GMBH</a:t>
            </a:r>
            <a:endParaRPr lang="de-DE" sz="1200" dirty="0">
              <a:solidFill>
                <a:schemeClr val="tx1">
                  <a:alpha val="25000"/>
                </a:schemeClr>
              </a:solidFill>
            </a:endParaRPr>
          </a:p>
        </p:txBody>
      </p:sp>
      <p:pic>
        <p:nvPicPr>
          <p:cNvPr id="14" name="Grafik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83755" y="5636525"/>
            <a:ext cx="5808245" cy="1011660"/>
          </a:xfrm>
          <a:prstGeom prst="rect">
            <a:avLst/>
          </a:prstGeom>
        </p:spPr>
      </p:pic>
    </p:spTree>
    <p:extLst>
      <p:ext uri="{BB962C8B-B14F-4D97-AF65-F5344CB8AC3E}">
        <p14:creationId xmlns:p14="http://schemas.microsoft.com/office/powerpoint/2010/main" val="3847899614"/>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22"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54.png"/></Relationships>
</file>

<file path=ppt/slides/_rels/slide1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56.png"/></Relationships>
</file>

<file path=ppt/slides/_rels/slide1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g"/></Relationships>
</file>

<file path=ppt/slides/_rels/slide1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59.jpg"/></Relationships>
</file>

<file path=ppt/slides/_rels/slide1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63.jpg"/></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66.png"/><Relationship Id="rId4" Type="http://schemas.openxmlformats.org/officeDocument/2006/relationships/image" Target="../media/image65.png"/></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68.png"/></Relationships>
</file>

<file path=ppt/slides/_rels/slide1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75.png"/><Relationship Id="rId4" Type="http://schemas.openxmlformats.org/officeDocument/2006/relationships/image" Target="../media/image74.jpeg"/></Relationships>
</file>

<file path=ppt/slides/_rels/slide2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jp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81.jpg"/><Relationship Id="rId11" Type="http://schemas.openxmlformats.org/officeDocument/2006/relationships/image" Target="../media/image77.wmf"/><Relationship Id="rId5" Type="http://schemas.openxmlformats.org/officeDocument/2006/relationships/image" Target="../media/image80.jpg"/><Relationship Id="rId10" Type="http://schemas.openxmlformats.org/officeDocument/2006/relationships/oleObject" Target="../embeddings/oleObject1.bin"/><Relationship Id="rId4" Type="http://schemas.openxmlformats.org/officeDocument/2006/relationships/image" Target="../media/image79.jpg"/><Relationship Id="rId9" Type="http://schemas.openxmlformats.org/officeDocument/2006/relationships/image" Target="../media/image84.emf"/></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79.jpg"/></Relationships>
</file>

<file path=ppt/slides/_rels/slide2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87.png"/></Relationships>
</file>

<file path=ppt/slides/_rels/slide2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27.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2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101.png"/><Relationship Id="rId4" Type="http://schemas.openxmlformats.org/officeDocument/2006/relationships/image" Target="../media/image100.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0.png"/><Relationship Id="rId7"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a:xfrm>
            <a:off x="469361" y="384849"/>
            <a:ext cx="1841851" cy="227597"/>
          </a:xfrm>
        </p:spPr>
        <p:txBody>
          <a:bodyPr/>
          <a:lstStyle/>
          <a:p>
            <a:r>
              <a:rPr lang="de-DE" dirty="0"/>
              <a:t>EMPTY CONTAINER </a:t>
            </a:r>
            <a:r>
              <a:rPr lang="de-DE" dirty="0" smtClean="0"/>
              <a:t>INSPECTION</a:t>
            </a:r>
            <a:endParaRPr lang="de-DE" dirty="0"/>
          </a:p>
        </p:txBody>
      </p:sp>
      <p:sp>
        <p:nvSpPr>
          <p:cNvPr id="5" name="Textplatzhalter 4"/>
          <p:cNvSpPr>
            <a:spLocks noGrp="1"/>
          </p:cNvSpPr>
          <p:nvPr>
            <p:ph type="body" sz="quarter" idx="11"/>
          </p:nvPr>
        </p:nvSpPr>
        <p:spPr>
          <a:xfrm>
            <a:off x="-2" y="2684733"/>
            <a:ext cx="5486401" cy="756299"/>
          </a:xfrm>
        </p:spPr>
        <p:txBody>
          <a:bodyPr/>
          <a:lstStyle/>
          <a:p>
            <a:r>
              <a:rPr lang="en-GB" dirty="0"/>
              <a:t>X-ray assisted premium empty bottle inspection for an unprecedented detection reliability</a:t>
            </a:r>
          </a:p>
        </p:txBody>
      </p:sp>
      <p:sp>
        <p:nvSpPr>
          <p:cNvPr id="7" name="Textplatzhalter 6"/>
          <p:cNvSpPr>
            <a:spLocks noGrp="1"/>
          </p:cNvSpPr>
          <p:nvPr>
            <p:ph type="body" sz="quarter" idx="13"/>
          </p:nvPr>
        </p:nvSpPr>
        <p:spPr/>
        <p:txBody>
          <a:bodyPr/>
          <a:lstStyle/>
          <a:p>
            <a:r>
              <a:rPr lang="de-DE" b="1" dirty="0" smtClean="0"/>
              <a:t>HEUFT </a:t>
            </a:r>
            <a:r>
              <a:rPr lang="de-DE" b="1" i="1" dirty="0" err="1" smtClean="0"/>
              <a:t>InLine</a:t>
            </a:r>
            <a:r>
              <a:rPr lang="de-DE" b="1" i="1" dirty="0" smtClean="0"/>
              <a:t> </a:t>
            </a:r>
            <a:r>
              <a:rPr lang="de-DE" b="1" i="1" baseline="30000" dirty="0" smtClean="0">
                <a:latin typeface="Verdana" panose="020B0604030504040204" pitchFamily="34" charset="0"/>
                <a:ea typeface="Verdana" panose="020B0604030504040204" pitchFamily="34" charset="0"/>
                <a:cs typeface="Verdana" panose="020B0604030504040204" pitchFamily="34" charset="0"/>
              </a:rPr>
              <a:t>II</a:t>
            </a:r>
            <a:r>
              <a:rPr lang="de-DE" b="1" i="1" dirty="0" smtClean="0"/>
              <a:t> IXS</a:t>
            </a:r>
            <a:endParaRPr lang="de-DE" b="1" i="1" dirty="0"/>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4376" y="1004142"/>
            <a:ext cx="8205810" cy="4745510"/>
          </a:xfrm>
          <a:prstGeom prst="rect">
            <a:avLst/>
          </a:prstGeom>
        </p:spPr>
      </p:pic>
      <p:pic>
        <p:nvPicPr>
          <p:cNvPr id="12" name="Grafik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2609" y="5015615"/>
            <a:ext cx="2862232" cy="1479628"/>
          </a:xfrm>
          <a:prstGeom prst="rect">
            <a:avLst/>
          </a:prstGeom>
        </p:spPr>
      </p:pic>
      <p:pic>
        <p:nvPicPr>
          <p:cNvPr id="13" name="Grafik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3225" y="5277795"/>
            <a:ext cx="1654163" cy="1104788"/>
          </a:xfrm>
          <a:prstGeom prst="rect">
            <a:avLst/>
          </a:prstGeom>
        </p:spPr>
      </p:pic>
      <p:grpSp>
        <p:nvGrpSpPr>
          <p:cNvPr id="11" name="Gruppieren 10"/>
          <p:cNvGrpSpPr/>
          <p:nvPr/>
        </p:nvGrpSpPr>
        <p:grpSpPr>
          <a:xfrm>
            <a:off x="90553" y="4186793"/>
            <a:ext cx="2517074" cy="2308450"/>
            <a:chOff x="90553" y="4186793"/>
            <a:chExt cx="2517074" cy="2308450"/>
          </a:xfrm>
        </p:grpSpPr>
        <p:grpSp>
          <p:nvGrpSpPr>
            <p:cNvPr id="3" name="Gruppieren 2"/>
            <p:cNvGrpSpPr/>
            <p:nvPr/>
          </p:nvGrpSpPr>
          <p:grpSpPr>
            <a:xfrm>
              <a:off x="955802" y="4186793"/>
              <a:ext cx="991983" cy="2217374"/>
              <a:chOff x="955802" y="4186793"/>
              <a:chExt cx="991983" cy="2217374"/>
            </a:xfrm>
          </p:grpSpPr>
          <p:grpSp>
            <p:nvGrpSpPr>
              <p:cNvPr id="9" name="Gruppieren 8"/>
              <p:cNvGrpSpPr/>
              <p:nvPr/>
            </p:nvGrpSpPr>
            <p:grpSpPr>
              <a:xfrm>
                <a:off x="955802" y="4186793"/>
                <a:ext cx="991983" cy="2217374"/>
                <a:chOff x="955802" y="4525255"/>
                <a:chExt cx="991983" cy="2217374"/>
              </a:xfrm>
            </p:grpSpPr>
            <p:pic>
              <p:nvPicPr>
                <p:cNvPr id="10" name="Grafi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5802" y="4525255"/>
                  <a:ext cx="991983" cy="2217374"/>
                </a:xfrm>
                <a:prstGeom prst="rect">
                  <a:avLst/>
                </a:prstGeom>
              </p:spPr>
            </p:pic>
            <p:sp>
              <p:nvSpPr>
                <p:cNvPr id="15" name="Ellipse 14"/>
                <p:cNvSpPr/>
                <p:nvPr/>
              </p:nvSpPr>
              <p:spPr>
                <a:xfrm>
                  <a:off x="1319794" y="5633942"/>
                  <a:ext cx="238415" cy="238415"/>
                </a:xfrm>
                <a:prstGeom prst="ellipse">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2" name="Ellipse 21"/>
              <p:cNvSpPr/>
              <p:nvPr/>
            </p:nvSpPr>
            <p:spPr>
              <a:xfrm>
                <a:off x="1314320" y="4430511"/>
                <a:ext cx="238415" cy="238415"/>
              </a:xfrm>
              <a:prstGeom prst="ellipse">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 name="Gruppieren 1"/>
            <p:cNvGrpSpPr/>
            <p:nvPr/>
          </p:nvGrpSpPr>
          <p:grpSpPr>
            <a:xfrm>
              <a:off x="1785676" y="4234271"/>
              <a:ext cx="821951" cy="2240106"/>
              <a:chOff x="1785676" y="4234271"/>
              <a:chExt cx="821951" cy="2240106"/>
            </a:xfrm>
          </p:grpSpPr>
          <p:pic>
            <p:nvPicPr>
              <p:cNvPr id="20" name="Grafik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85676" y="4234271"/>
                <a:ext cx="821951" cy="2240106"/>
              </a:xfrm>
              <a:prstGeom prst="rect">
                <a:avLst/>
              </a:prstGeom>
            </p:spPr>
          </p:pic>
          <p:sp>
            <p:nvSpPr>
              <p:cNvPr id="23" name="Ellipse 22"/>
              <p:cNvSpPr/>
              <p:nvPr/>
            </p:nvSpPr>
            <p:spPr>
              <a:xfrm>
                <a:off x="2203230" y="5630444"/>
                <a:ext cx="238415" cy="238415"/>
              </a:xfrm>
              <a:prstGeom prst="ellipse">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6" name="Gruppieren 5"/>
            <p:cNvGrpSpPr/>
            <p:nvPr/>
          </p:nvGrpSpPr>
          <p:grpSpPr>
            <a:xfrm>
              <a:off x="90553" y="4237003"/>
              <a:ext cx="1044259" cy="2258240"/>
              <a:chOff x="90553" y="4237003"/>
              <a:chExt cx="1044259" cy="2258240"/>
            </a:xfrm>
          </p:grpSpPr>
          <p:pic>
            <p:nvPicPr>
              <p:cNvPr id="17" name="Grafik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553" y="4237003"/>
                <a:ext cx="1044259" cy="2258240"/>
              </a:xfrm>
              <a:prstGeom prst="rect">
                <a:avLst/>
              </a:prstGeom>
            </p:spPr>
          </p:pic>
          <p:sp>
            <p:nvSpPr>
              <p:cNvPr id="24" name="Ellipse 23"/>
              <p:cNvSpPr/>
              <p:nvPr/>
            </p:nvSpPr>
            <p:spPr>
              <a:xfrm>
                <a:off x="272748" y="6091874"/>
                <a:ext cx="238415" cy="238415"/>
              </a:xfrm>
              <a:prstGeom prst="ellipse">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9342836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841851" cy="227597"/>
          </a:xfrm>
        </p:spPr>
        <p:txBody>
          <a:bodyPr/>
          <a:lstStyle/>
          <a:p>
            <a:r>
              <a:rPr lang="de-DE" dirty="0"/>
              <a:t>EMPTY CONTAINER INSPECTION</a:t>
            </a:r>
          </a:p>
        </p:txBody>
      </p:sp>
      <p:sp>
        <p:nvSpPr>
          <p:cNvPr id="3" name="Textplatzhalter 2"/>
          <p:cNvSpPr>
            <a:spLocks noGrp="1"/>
          </p:cNvSpPr>
          <p:nvPr>
            <p:ph type="body" sz="quarter" idx="11"/>
          </p:nvPr>
        </p:nvSpPr>
        <p:spPr/>
        <p:txBody>
          <a:bodyPr/>
          <a:lstStyle/>
          <a:p>
            <a:r>
              <a:rPr lang="en-GB" dirty="0"/>
              <a:t>Base inspection</a:t>
            </a:r>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9927" y="674940"/>
            <a:ext cx="7086599" cy="5909309"/>
          </a:xfrm>
          <a:prstGeom prst="rect">
            <a:avLst/>
          </a:prstGeom>
        </p:spPr>
      </p:pic>
    </p:spTree>
    <p:extLst>
      <p:ext uri="{BB962C8B-B14F-4D97-AF65-F5344CB8AC3E}">
        <p14:creationId xmlns:p14="http://schemas.microsoft.com/office/powerpoint/2010/main" val="26674374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841851" cy="227597"/>
          </a:xfrm>
        </p:spPr>
        <p:txBody>
          <a:bodyPr/>
          <a:lstStyle/>
          <a:p>
            <a:r>
              <a:rPr lang="de-DE" dirty="0"/>
              <a:t>EMPTY CONTAINER INSPECTION</a:t>
            </a:r>
          </a:p>
        </p:txBody>
      </p:sp>
      <p:sp>
        <p:nvSpPr>
          <p:cNvPr id="3" name="Textplatzhalter 2"/>
          <p:cNvSpPr>
            <a:spLocks noGrp="1"/>
          </p:cNvSpPr>
          <p:nvPr>
            <p:ph type="body" sz="quarter" idx="11"/>
          </p:nvPr>
        </p:nvSpPr>
        <p:spPr/>
        <p:txBody>
          <a:bodyPr/>
          <a:lstStyle/>
          <a:p>
            <a:r>
              <a:rPr lang="en-GB" dirty="0"/>
              <a:t>Typical faults in the base area</a:t>
            </a:r>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7341" y="3086907"/>
            <a:ext cx="1722765" cy="2534571"/>
          </a:xfrm>
          <a:prstGeom prst="rect">
            <a:avLst/>
          </a:prstGeom>
        </p:spPr>
      </p:pic>
      <p:pic>
        <p:nvPicPr>
          <p:cNvPr id="6" name="Grafi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6750" y="4048739"/>
            <a:ext cx="1698703" cy="2499171"/>
          </a:xfrm>
          <a:prstGeom prst="rect">
            <a:avLst/>
          </a:prstGeom>
        </p:spPr>
      </p:pic>
      <p:pic>
        <p:nvPicPr>
          <p:cNvPr id="7" name="Grafik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2663" y="2210333"/>
            <a:ext cx="2008970" cy="2955642"/>
          </a:xfrm>
          <a:prstGeom prst="rect">
            <a:avLst/>
          </a:prstGeom>
        </p:spPr>
      </p:pic>
      <p:pic>
        <p:nvPicPr>
          <p:cNvPr id="8" name="Grafik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472" y="4000239"/>
            <a:ext cx="1694692" cy="2493269"/>
          </a:xfrm>
          <a:prstGeom prst="rect">
            <a:avLst/>
          </a:prstGeom>
        </p:spPr>
      </p:pic>
      <p:pic>
        <p:nvPicPr>
          <p:cNvPr id="9" name="Grafik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43270" y="2978623"/>
            <a:ext cx="1704554" cy="2507778"/>
          </a:xfrm>
          <a:prstGeom prst="rect">
            <a:avLst/>
          </a:prstGeom>
        </p:spPr>
      </p:pic>
      <p:grpSp>
        <p:nvGrpSpPr>
          <p:cNvPr id="10" name="Gruppieren 9"/>
          <p:cNvGrpSpPr/>
          <p:nvPr/>
        </p:nvGrpSpPr>
        <p:grpSpPr>
          <a:xfrm>
            <a:off x="8319260" y="4539303"/>
            <a:ext cx="1205096" cy="638704"/>
            <a:chOff x="2076783" y="3073487"/>
            <a:chExt cx="1205096" cy="638704"/>
          </a:xfrm>
        </p:grpSpPr>
        <p:cxnSp>
          <p:nvCxnSpPr>
            <p:cNvPr id="11" name="Gerader Verbinder 10"/>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a:off x="2157872" y="3562066"/>
              <a:ext cx="982998"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feld 12"/>
            <p:cNvSpPr txBox="1"/>
            <p:nvPr/>
          </p:nvSpPr>
          <p:spPr>
            <a:xfrm>
              <a:off x="2076783" y="3073487"/>
              <a:ext cx="1205096" cy="523220"/>
            </a:xfrm>
            <a:prstGeom prst="rect">
              <a:avLst/>
            </a:prstGeom>
            <a:noFill/>
          </p:spPr>
          <p:txBody>
            <a:bodyPr wrap="square" rtlCol="0">
              <a:spAutoFit/>
            </a:bodyPr>
            <a:lstStyle/>
            <a:p>
              <a:r>
                <a:rPr lang="de-DE" sz="1400" dirty="0"/>
                <a:t>Glass in </a:t>
              </a:r>
              <a:r>
                <a:rPr lang="de-DE" sz="1400" dirty="0" err="1"/>
                <a:t>glass</a:t>
              </a:r>
              <a:r>
                <a:rPr lang="de-DE" sz="1400" dirty="0"/>
                <a:t> </a:t>
              </a:r>
              <a:r>
                <a:rPr lang="de-DE" sz="1400" dirty="0" err="1"/>
                <a:t>detection</a:t>
              </a:r>
              <a:endParaRPr lang="de-DE" sz="1400" dirty="0"/>
            </a:p>
          </p:txBody>
        </p:sp>
      </p:grpSp>
      <p:grpSp>
        <p:nvGrpSpPr>
          <p:cNvPr id="14" name="Gruppieren 13"/>
          <p:cNvGrpSpPr/>
          <p:nvPr/>
        </p:nvGrpSpPr>
        <p:grpSpPr>
          <a:xfrm>
            <a:off x="6079375" y="4939096"/>
            <a:ext cx="1205096" cy="408138"/>
            <a:chOff x="2076783" y="3304053"/>
            <a:chExt cx="1205096" cy="408138"/>
          </a:xfrm>
        </p:grpSpPr>
        <p:cxnSp>
          <p:nvCxnSpPr>
            <p:cNvPr id="15" name="Gerader Verbinder 14"/>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Gerader Verbinder 15"/>
            <p:cNvCxnSpPr/>
            <p:nvPr/>
          </p:nvCxnSpPr>
          <p:spPr>
            <a:xfrm>
              <a:off x="2157872" y="3562066"/>
              <a:ext cx="982998"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2076783" y="3304053"/>
              <a:ext cx="1205096" cy="307777"/>
            </a:xfrm>
            <a:prstGeom prst="rect">
              <a:avLst/>
            </a:prstGeom>
            <a:noFill/>
          </p:spPr>
          <p:txBody>
            <a:bodyPr wrap="square" rtlCol="0">
              <a:spAutoFit/>
            </a:bodyPr>
            <a:lstStyle/>
            <a:p>
              <a:r>
                <a:rPr lang="de-DE" sz="1400" dirty="0"/>
                <a:t>Chip</a:t>
              </a:r>
            </a:p>
          </p:txBody>
        </p:sp>
      </p:grpSp>
      <p:grpSp>
        <p:nvGrpSpPr>
          <p:cNvPr id="18" name="Gruppieren 17"/>
          <p:cNvGrpSpPr/>
          <p:nvPr/>
        </p:nvGrpSpPr>
        <p:grpSpPr>
          <a:xfrm>
            <a:off x="4222522" y="3571507"/>
            <a:ext cx="2235176" cy="427404"/>
            <a:chOff x="1028524" y="3284787"/>
            <a:chExt cx="2235176" cy="427404"/>
          </a:xfrm>
        </p:grpSpPr>
        <p:cxnSp>
          <p:nvCxnSpPr>
            <p:cNvPr id="19" name="Gerader Verbinder 18"/>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r Verbinder 19"/>
            <p:cNvCxnSpPr/>
            <p:nvPr/>
          </p:nvCxnSpPr>
          <p:spPr>
            <a:xfrm>
              <a:off x="1099029" y="3562066"/>
              <a:ext cx="2041841"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1028524" y="3284787"/>
              <a:ext cx="2182850" cy="307777"/>
            </a:xfrm>
            <a:prstGeom prst="rect">
              <a:avLst/>
            </a:prstGeom>
            <a:noFill/>
          </p:spPr>
          <p:txBody>
            <a:bodyPr wrap="square" rtlCol="0">
              <a:spAutoFit/>
            </a:bodyPr>
            <a:lstStyle/>
            <a:p>
              <a:r>
                <a:rPr lang="de-DE" sz="1400" dirty="0"/>
                <a:t>Transparent </a:t>
              </a:r>
              <a:r>
                <a:rPr lang="de-DE" sz="1400" dirty="0" err="1"/>
                <a:t>foreign</a:t>
              </a:r>
              <a:r>
                <a:rPr lang="de-DE" sz="1400" dirty="0"/>
                <a:t> </a:t>
              </a:r>
              <a:r>
                <a:rPr lang="de-DE" sz="1400" dirty="0" err="1"/>
                <a:t>object</a:t>
              </a:r>
              <a:endParaRPr lang="de-DE" sz="1400" dirty="0"/>
            </a:p>
          </p:txBody>
        </p:sp>
      </p:grpSp>
      <p:grpSp>
        <p:nvGrpSpPr>
          <p:cNvPr id="24" name="Gruppieren 23"/>
          <p:cNvGrpSpPr/>
          <p:nvPr/>
        </p:nvGrpSpPr>
        <p:grpSpPr>
          <a:xfrm>
            <a:off x="420148" y="4463564"/>
            <a:ext cx="2235176" cy="427404"/>
            <a:chOff x="1028524" y="3284787"/>
            <a:chExt cx="2235176" cy="427404"/>
          </a:xfrm>
        </p:grpSpPr>
        <p:cxnSp>
          <p:nvCxnSpPr>
            <p:cNvPr id="25" name="Gerader Verbinder 24"/>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Gerader Verbinder 25"/>
            <p:cNvCxnSpPr/>
            <p:nvPr/>
          </p:nvCxnSpPr>
          <p:spPr>
            <a:xfrm>
              <a:off x="1099029" y="3562066"/>
              <a:ext cx="2041841"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1028524" y="3284787"/>
              <a:ext cx="2182850" cy="307777"/>
            </a:xfrm>
            <a:prstGeom prst="rect">
              <a:avLst/>
            </a:prstGeom>
            <a:noFill/>
          </p:spPr>
          <p:txBody>
            <a:bodyPr wrap="square" rtlCol="0">
              <a:spAutoFit/>
            </a:bodyPr>
            <a:lstStyle/>
            <a:p>
              <a:r>
                <a:rPr lang="de-DE" sz="1400" dirty="0"/>
                <a:t>Residual liquid </a:t>
              </a:r>
              <a:r>
                <a:rPr lang="de-DE" sz="1400" dirty="0" err="1"/>
                <a:t>detection</a:t>
              </a:r>
              <a:endParaRPr lang="de-DE" sz="1400" dirty="0"/>
            </a:p>
          </p:txBody>
        </p:sp>
      </p:grpSp>
      <p:grpSp>
        <p:nvGrpSpPr>
          <p:cNvPr id="28" name="Gruppieren 27"/>
          <p:cNvGrpSpPr/>
          <p:nvPr/>
        </p:nvGrpSpPr>
        <p:grpSpPr>
          <a:xfrm>
            <a:off x="4221311" y="5347234"/>
            <a:ext cx="1211823" cy="523220"/>
            <a:chOff x="1977958" y="2765789"/>
            <a:chExt cx="1211823" cy="523220"/>
          </a:xfrm>
        </p:grpSpPr>
        <p:cxnSp>
          <p:nvCxnSpPr>
            <p:cNvPr id="29" name="Gerader Verbinder 28"/>
            <p:cNvCxnSpPr/>
            <p:nvPr/>
          </p:nvCxnSpPr>
          <p:spPr>
            <a:xfrm flipH="1" flipV="1">
              <a:off x="1977958" y="3124984"/>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Gerader Verbinder 29"/>
            <p:cNvCxnSpPr/>
            <p:nvPr/>
          </p:nvCxnSpPr>
          <p:spPr>
            <a:xfrm>
              <a:off x="2100642" y="3275109"/>
              <a:ext cx="1002672"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feld 30"/>
            <p:cNvSpPr txBox="1"/>
            <p:nvPr/>
          </p:nvSpPr>
          <p:spPr>
            <a:xfrm>
              <a:off x="2065970" y="2765789"/>
              <a:ext cx="1123811" cy="523220"/>
            </a:xfrm>
            <a:prstGeom prst="rect">
              <a:avLst/>
            </a:prstGeom>
            <a:noFill/>
          </p:spPr>
          <p:txBody>
            <a:bodyPr wrap="square" rtlCol="0">
              <a:spAutoFit/>
            </a:bodyPr>
            <a:lstStyle/>
            <a:p>
              <a:pPr algn="r"/>
              <a:r>
                <a:rPr lang="de-DE" sz="1400" dirty="0" err="1"/>
                <a:t>Foreign</a:t>
              </a:r>
              <a:r>
                <a:rPr lang="de-DE" sz="1400" dirty="0"/>
                <a:t> </a:t>
              </a:r>
              <a:r>
                <a:rPr lang="de-DE" sz="1400" dirty="0" err="1"/>
                <a:t>object</a:t>
              </a:r>
              <a:endParaRPr lang="de-DE" sz="1400" dirty="0"/>
            </a:p>
          </p:txBody>
        </p:sp>
      </p:grpSp>
    </p:spTree>
    <p:extLst>
      <p:ext uri="{BB962C8B-B14F-4D97-AF65-F5344CB8AC3E}">
        <p14:creationId xmlns:p14="http://schemas.microsoft.com/office/powerpoint/2010/main" val="2660808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841851" cy="227597"/>
          </a:xfrm>
        </p:spPr>
        <p:txBody>
          <a:bodyPr/>
          <a:lstStyle/>
          <a:p>
            <a:r>
              <a:rPr lang="de-DE" dirty="0" smtClean="0"/>
              <a:t>EMPTY CONTAINER INSPECTION</a:t>
            </a:r>
            <a:endParaRPr lang="de-DE" dirty="0"/>
          </a:p>
        </p:txBody>
      </p:sp>
      <p:sp>
        <p:nvSpPr>
          <p:cNvPr id="3" name="Textplatzhalter 2"/>
          <p:cNvSpPr>
            <a:spLocks noGrp="1"/>
          </p:cNvSpPr>
          <p:nvPr>
            <p:ph type="body" sz="quarter" idx="11"/>
          </p:nvPr>
        </p:nvSpPr>
        <p:spPr/>
        <p:txBody>
          <a:bodyPr/>
          <a:lstStyle/>
          <a:p>
            <a:pPr algn="r"/>
            <a:r>
              <a:rPr lang="de-DE" dirty="0"/>
              <a:t>Optical </a:t>
            </a:r>
            <a:r>
              <a:rPr lang="de-DE" dirty="0" err="1"/>
              <a:t>base</a:t>
            </a:r>
            <a:r>
              <a:rPr lang="de-DE" dirty="0"/>
              <a:t> </a:t>
            </a:r>
            <a:r>
              <a:rPr lang="de-DE" dirty="0" err="1"/>
              <a:t>inspection</a:t>
            </a:r>
            <a:endParaRPr lang="de-DE" dirty="0"/>
          </a:p>
        </p:txBody>
      </p:sp>
      <p:pic>
        <p:nvPicPr>
          <p:cNvPr id="5" name="Grafik 4"/>
          <p:cNvPicPr>
            <a:picLocks noChangeAspect="1"/>
          </p:cNvPicPr>
          <p:nvPr/>
        </p:nvPicPr>
        <p:blipFill rotWithShape="1">
          <a:blip r:embed="rId3" cstate="print">
            <a:extLst>
              <a:ext uri="{28A0092B-C50C-407E-A947-70E740481C1C}">
                <a14:useLocalDpi xmlns:a14="http://schemas.microsoft.com/office/drawing/2010/main" val="0"/>
              </a:ext>
            </a:extLst>
          </a:blip>
          <a:srcRect l="7256"/>
          <a:stretch/>
        </p:blipFill>
        <p:spPr>
          <a:xfrm>
            <a:off x="3344778" y="155655"/>
            <a:ext cx="6157933" cy="6521873"/>
          </a:xfrm>
          <a:prstGeom prst="rect">
            <a:avLst/>
          </a:prstGeom>
        </p:spPr>
      </p:pic>
      <p:grpSp>
        <p:nvGrpSpPr>
          <p:cNvPr id="6" name="Gruppieren 5"/>
          <p:cNvGrpSpPr/>
          <p:nvPr/>
        </p:nvGrpSpPr>
        <p:grpSpPr>
          <a:xfrm>
            <a:off x="6459840" y="229974"/>
            <a:ext cx="1673506" cy="418568"/>
            <a:chOff x="1480782" y="3293623"/>
            <a:chExt cx="1673506" cy="418568"/>
          </a:xfrm>
        </p:grpSpPr>
        <p:cxnSp>
          <p:nvCxnSpPr>
            <p:cNvPr id="7" name="Gerader Verbinder 6"/>
            <p:cNvCxnSpPr/>
            <p:nvPr/>
          </p:nvCxnSpPr>
          <p:spPr>
            <a:xfrm flipH="1">
              <a:off x="1480782"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Gerader Verbinder 7"/>
            <p:cNvCxnSpPr/>
            <p:nvPr/>
          </p:nvCxnSpPr>
          <p:spPr>
            <a:xfrm>
              <a:off x="1603612" y="3562066"/>
              <a:ext cx="900972"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1526331" y="3293623"/>
              <a:ext cx="1627957" cy="307777"/>
            </a:xfrm>
            <a:prstGeom prst="rect">
              <a:avLst/>
            </a:prstGeom>
            <a:noFill/>
          </p:spPr>
          <p:txBody>
            <a:bodyPr wrap="square" rtlCol="0">
              <a:spAutoFit/>
            </a:bodyPr>
            <a:lstStyle/>
            <a:p>
              <a:r>
                <a:rPr lang="de-DE" sz="1400" dirty="0"/>
                <a:t>Optic </a:t>
              </a:r>
              <a:r>
                <a:rPr lang="de-DE" sz="1400" dirty="0" err="1"/>
                <a:t>tower</a:t>
              </a:r>
              <a:endParaRPr lang="de-DE" sz="1400" dirty="0"/>
            </a:p>
          </p:txBody>
        </p:sp>
      </p:grpSp>
      <p:pic>
        <p:nvPicPr>
          <p:cNvPr id="11" name="Grafik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45805" y="1373601"/>
            <a:ext cx="2417070" cy="1790704"/>
          </a:xfrm>
          <a:prstGeom prst="rect">
            <a:avLst/>
          </a:prstGeom>
        </p:spPr>
      </p:pic>
      <p:sp>
        <p:nvSpPr>
          <p:cNvPr id="12" name="Textfeld 11"/>
          <p:cNvSpPr txBox="1"/>
          <p:nvPr/>
        </p:nvSpPr>
        <p:spPr>
          <a:xfrm>
            <a:off x="9244576" y="3201799"/>
            <a:ext cx="1228221" cy="307777"/>
          </a:xfrm>
          <a:prstGeom prst="rect">
            <a:avLst/>
          </a:prstGeom>
          <a:noFill/>
        </p:spPr>
        <p:txBody>
          <a:bodyPr wrap="none" rtlCol="0">
            <a:spAutoFit/>
          </a:bodyPr>
          <a:lstStyle/>
          <a:p>
            <a:r>
              <a:rPr lang="de-DE" sz="1400" dirty="0" err="1"/>
              <a:t>Foreign</a:t>
            </a:r>
            <a:r>
              <a:rPr lang="de-DE" sz="1400" dirty="0"/>
              <a:t> </a:t>
            </a:r>
            <a:r>
              <a:rPr lang="de-DE" sz="1400" dirty="0" err="1"/>
              <a:t>object</a:t>
            </a:r>
            <a:endParaRPr lang="de-DE" sz="1400" dirty="0"/>
          </a:p>
        </p:txBody>
      </p:sp>
      <p:grpSp>
        <p:nvGrpSpPr>
          <p:cNvPr id="13" name="Gruppieren 12"/>
          <p:cNvGrpSpPr/>
          <p:nvPr/>
        </p:nvGrpSpPr>
        <p:grpSpPr>
          <a:xfrm>
            <a:off x="6488070" y="4475747"/>
            <a:ext cx="4833646" cy="923608"/>
            <a:chOff x="1345107" y="2351502"/>
            <a:chExt cx="4833646" cy="923608"/>
          </a:xfrm>
        </p:grpSpPr>
        <p:cxnSp>
          <p:nvCxnSpPr>
            <p:cNvPr id="14" name="Gerader Verbinder 13"/>
            <p:cNvCxnSpPr/>
            <p:nvPr/>
          </p:nvCxnSpPr>
          <p:spPr>
            <a:xfrm flipH="1" flipV="1">
              <a:off x="1345107" y="2351502"/>
              <a:ext cx="755681" cy="9236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Gerader Verbinder 14"/>
            <p:cNvCxnSpPr/>
            <p:nvPr/>
          </p:nvCxnSpPr>
          <p:spPr>
            <a:xfrm>
              <a:off x="2100642" y="3275109"/>
              <a:ext cx="3909669"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2114097" y="2529975"/>
              <a:ext cx="4064656" cy="738664"/>
            </a:xfrm>
            <a:prstGeom prst="rect">
              <a:avLst/>
            </a:prstGeom>
            <a:noFill/>
          </p:spPr>
          <p:txBody>
            <a:bodyPr wrap="square" rtlCol="0">
              <a:spAutoFit/>
            </a:bodyPr>
            <a:lstStyle/>
            <a:p>
              <a:r>
                <a:rPr lang="de-DE" sz="1400" dirty="0"/>
                <a:t>Intelligent multiple ring </a:t>
              </a:r>
              <a:r>
                <a:rPr lang="de-DE" sz="1400" dirty="0" err="1" smtClean="0"/>
                <a:t>strobe</a:t>
              </a:r>
              <a:endParaRPr lang="de-DE" sz="1400" dirty="0" smtClean="0"/>
            </a:p>
            <a:p>
              <a:pPr marL="285750" indent="-285750">
                <a:buFont typeface="Arial" panose="020B0604020202020204" pitchFamily="34" charset="0"/>
                <a:buChar char="•"/>
              </a:pPr>
              <a:r>
                <a:rPr lang="en-US" sz="1400" dirty="0"/>
                <a:t>flexible adaptation to the container </a:t>
              </a:r>
              <a:r>
                <a:rPr lang="en-US" sz="1400" dirty="0" smtClean="0"/>
                <a:t>diameter</a:t>
              </a:r>
            </a:p>
            <a:p>
              <a:pPr marL="285750" indent="-285750">
                <a:buFont typeface="Arial" panose="020B0604020202020204" pitchFamily="34" charset="0"/>
                <a:buChar char="•"/>
              </a:pPr>
              <a:r>
                <a:rPr lang="en-US" sz="1400" dirty="0"/>
                <a:t>dynamic brightness control per ring</a:t>
              </a:r>
              <a:endParaRPr lang="de-DE" sz="1400" dirty="0"/>
            </a:p>
          </p:txBody>
        </p:sp>
      </p:grpSp>
    </p:spTree>
    <p:extLst>
      <p:ext uri="{BB962C8B-B14F-4D97-AF65-F5344CB8AC3E}">
        <p14:creationId xmlns:p14="http://schemas.microsoft.com/office/powerpoint/2010/main" val="266801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841851" cy="227597"/>
          </a:xfrm>
        </p:spPr>
        <p:txBody>
          <a:bodyPr/>
          <a:lstStyle/>
          <a:p>
            <a:r>
              <a:rPr lang="de-DE" dirty="0"/>
              <a:t>EMPTY CONTAINER INSPECTION</a:t>
            </a:r>
          </a:p>
        </p:txBody>
      </p:sp>
      <p:sp>
        <p:nvSpPr>
          <p:cNvPr id="3" name="Textplatzhalter 2"/>
          <p:cNvSpPr>
            <a:spLocks noGrp="1"/>
          </p:cNvSpPr>
          <p:nvPr>
            <p:ph type="body" sz="quarter" idx="11"/>
          </p:nvPr>
        </p:nvSpPr>
        <p:spPr/>
        <p:txBody>
          <a:bodyPr>
            <a:normAutofit/>
          </a:bodyPr>
          <a:lstStyle/>
          <a:p>
            <a:pPr algn="r"/>
            <a:r>
              <a:rPr lang="en-US" dirty="0"/>
              <a:t>Combination of pulsed X-ray and optical camera technology</a:t>
            </a:r>
            <a:endParaRPr lang="de-DE" dirty="0"/>
          </a:p>
        </p:txBody>
      </p:sp>
      <p:pic>
        <p:nvPicPr>
          <p:cNvPr id="8" name="Grafik 7"/>
          <p:cNvPicPr>
            <a:picLocks noChangeAspect="1"/>
          </p:cNvPicPr>
          <p:nvPr/>
        </p:nvPicPr>
        <p:blipFill rotWithShape="1">
          <a:blip r:embed="rId3" cstate="print">
            <a:extLst>
              <a:ext uri="{28A0092B-C50C-407E-A947-70E740481C1C}">
                <a14:useLocalDpi xmlns:a14="http://schemas.microsoft.com/office/drawing/2010/main" val="0"/>
              </a:ext>
            </a:extLst>
          </a:blip>
          <a:srcRect l="17429"/>
          <a:stretch/>
        </p:blipFill>
        <p:spPr>
          <a:xfrm>
            <a:off x="3343275" y="1123950"/>
            <a:ext cx="7229476" cy="4520256"/>
          </a:xfrm>
          <a:prstGeom prst="rect">
            <a:avLst/>
          </a:prstGeom>
        </p:spPr>
      </p:pic>
      <p:sp>
        <p:nvSpPr>
          <p:cNvPr id="11" name="Textfeld 10"/>
          <p:cNvSpPr txBox="1"/>
          <p:nvPr/>
        </p:nvSpPr>
        <p:spPr>
          <a:xfrm>
            <a:off x="9886950" y="3057525"/>
            <a:ext cx="1866901" cy="307777"/>
          </a:xfrm>
          <a:prstGeom prst="rect">
            <a:avLst/>
          </a:prstGeom>
          <a:noFill/>
        </p:spPr>
        <p:txBody>
          <a:bodyPr wrap="square" rtlCol="0">
            <a:spAutoFit/>
          </a:bodyPr>
          <a:lstStyle/>
          <a:p>
            <a:r>
              <a:rPr lang="de-DE" sz="1400"/>
              <a:t>Optical base inspection</a:t>
            </a:r>
            <a:endParaRPr lang="de-DE" sz="1400" dirty="0"/>
          </a:p>
        </p:txBody>
      </p:sp>
      <p:sp>
        <p:nvSpPr>
          <p:cNvPr id="12" name="Textfeld 11"/>
          <p:cNvSpPr txBox="1"/>
          <p:nvPr/>
        </p:nvSpPr>
        <p:spPr>
          <a:xfrm>
            <a:off x="9886949" y="5120985"/>
            <a:ext cx="1866901" cy="307777"/>
          </a:xfrm>
          <a:prstGeom prst="rect">
            <a:avLst/>
          </a:prstGeom>
          <a:noFill/>
        </p:spPr>
        <p:txBody>
          <a:bodyPr wrap="square" rtlCol="0">
            <a:spAutoFit/>
          </a:bodyPr>
          <a:lstStyle/>
          <a:p>
            <a:r>
              <a:rPr lang="de-DE" sz="1400" dirty="0"/>
              <a:t>X-</a:t>
            </a:r>
            <a:r>
              <a:rPr lang="de-DE" sz="1400" dirty="0" err="1"/>
              <a:t>ray</a:t>
            </a:r>
            <a:r>
              <a:rPr lang="de-DE" sz="1400" dirty="0"/>
              <a:t> </a:t>
            </a:r>
            <a:r>
              <a:rPr lang="de-DE" sz="1400" dirty="0" err="1"/>
              <a:t>base</a:t>
            </a:r>
            <a:r>
              <a:rPr lang="de-DE" sz="1400" dirty="0"/>
              <a:t> </a:t>
            </a:r>
            <a:r>
              <a:rPr lang="de-DE" sz="1400" dirty="0" err="1"/>
              <a:t>inspection</a:t>
            </a:r>
            <a:endParaRPr lang="de-DE" sz="1400" dirty="0"/>
          </a:p>
        </p:txBody>
      </p:sp>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4407" y="1498471"/>
            <a:ext cx="1769444" cy="1568580"/>
          </a:xfrm>
          <a:prstGeom prst="rect">
            <a:avLst/>
          </a:prstGeom>
        </p:spPr>
      </p:pic>
      <p:pic>
        <p:nvPicPr>
          <p:cNvPr id="9" name="Grafik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407" y="3571338"/>
            <a:ext cx="1769444" cy="1568580"/>
          </a:xfrm>
          <a:prstGeom prst="rect">
            <a:avLst/>
          </a:prstGeom>
        </p:spPr>
      </p:pic>
    </p:spTree>
    <p:extLst>
      <p:ext uri="{BB962C8B-B14F-4D97-AF65-F5344CB8AC3E}">
        <p14:creationId xmlns:p14="http://schemas.microsoft.com/office/powerpoint/2010/main" val="13960577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en-GB" dirty="0"/>
              <a:t>Danger: glass splinter in residual </a:t>
            </a:r>
            <a:r>
              <a:rPr lang="en-GB" dirty="0" smtClean="0"/>
              <a:t>liquid (water)</a:t>
            </a:r>
            <a:endParaRPr lang="en-GB" dirty="0"/>
          </a:p>
        </p:txBody>
      </p:sp>
      <p:sp>
        <p:nvSpPr>
          <p:cNvPr id="3" name="Textplatzhalter 2"/>
          <p:cNvSpPr>
            <a:spLocks noGrp="1"/>
          </p:cNvSpPr>
          <p:nvPr>
            <p:ph type="body" sz="quarter" idx="10"/>
          </p:nvPr>
        </p:nvSpPr>
        <p:spPr>
          <a:xfrm>
            <a:off x="469361" y="384849"/>
            <a:ext cx="1841851" cy="227597"/>
          </a:xfrm>
        </p:spPr>
        <p:txBody>
          <a:bodyPr/>
          <a:lstStyle/>
          <a:p>
            <a:r>
              <a:rPr lang="de-DE" dirty="0"/>
              <a:t>EMPTY CONTAINER INSPECTION</a:t>
            </a:r>
          </a:p>
        </p:txBody>
      </p:sp>
      <p:pic>
        <p:nvPicPr>
          <p:cNvPr id="13" name="Grafik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7210" y="1504997"/>
            <a:ext cx="4876800" cy="3714750"/>
          </a:xfrm>
          <a:prstGeom prst="rect">
            <a:avLst/>
          </a:prstGeom>
        </p:spPr>
      </p:pic>
      <p:pic>
        <p:nvPicPr>
          <p:cNvPr id="18" name="Grafik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432" y="1505500"/>
            <a:ext cx="5162550" cy="3714750"/>
          </a:xfrm>
          <a:prstGeom prst="rect">
            <a:avLst/>
          </a:prstGeom>
        </p:spPr>
      </p:pic>
      <p:sp>
        <p:nvSpPr>
          <p:cNvPr id="23" name="Textfeld 22"/>
          <p:cNvSpPr txBox="1"/>
          <p:nvPr/>
        </p:nvSpPr>
        <p:spPr>
          <a:xfrm>
            <a:off x="814986" y="1196718"/>
            <a:ext cx="3519736" cy="307777"/>
          </a:xfrm>
          <a:prstGeom prst="rect">
            <a:avLst/>
          </a:prstGeom>
          <a:noFill/>
        </p:spPr>
        <p:txBody>
          <a:bodyPr wrap="square" rtlCol="0">
            <a:spAutoFit/>
          </a:bodyPr>
          <a:lstStyle/>
          <a:p>
            <a:r>
              <a:rPr lang="en-US" sz="1400" dirty="0"/>
              <a:t>Glass splinter in residual liquid (water)</a:t>
            </a:r>
            <a:endParaRPr lang="de-DE" sz="1400" dirty="0"/>
          </a:p>
        </p:txBody>
      </p:sp>
      <p:sp>
        <p:nvSpPr>
          <p:cNvPr id="24" name="Textfeld 23"/>
          <p:cNvSpPr txBox="1"/>
          <p:nvPr/>
        </p:nvSpPr>
        <p:spPr>
          <a:xfrm>
            <a:off x="6057899" y="1196717"/>
            <a:ext cx="4943475" cy="307777"/>
          </a:xfrm>
          <a:prstGeom prst="rect">
            <a:avLst/>
          </a:prstGeom>
          <a:noFill/>
        </p:spPr>
        <p:txBody>
          <a:bodyPr wrap="square" rtlCol="0">
            <a:spAutoFit/>
          </a:bodyPr>
          <a:lstStyle/>
          <a:p>
            <a:r>
              <a:rPr lang="en-US" sz="1400" dirty="0"/>
              <a:t>Surface tension of the water</a:t>
            </a:r>
            <a:endParaRPr lang="de-DE" sz="1400" dirty="0"/>
          </a:p>
        </p:txBody>
      </p:sp>
      <p:pic>
        <p:nvPicPr>
          <p:cNvPr id="4" name="Grafik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1281" y="1504494"/>
            <a:ext cx="5589958" cy="3715253"/>
          </a:xfrm>
          <a:prstGeom prst="rect">
            <a:avLst/>
          </a:prstGeom>
          <a:ln>
            <a:solidFill>
              <a:schemeClr val="bg1">
                <a:lumMod val="65000"/>
              </a:schemeClr>
            </a:solidFill>
          </a:ln>
        </p:spPr>
      </p:pic>
      <p:pic>
        <p:nvPicPr>
          <p:cNvPr id="5" name="Grafik 4"/>
          <p:cNvPicPr>
            <a:picLocks noChangeAspect="1"/>
          </p:cNvPicPr>
          <p:nvPr/>
        </p:nvPicPr>
        <p:blipFill rotWithShape="1">
          <a:blip r:embed="rId6" cstate="print">
            <a:extLst>
              <a:ext uri="{28A0092B-C50C-407E-A947-70E740481C1C}">
                <a14:useLocalDpi xmlns:a14="http://schemas.microsoft.com/office/drawing/2010/main" val="0"/>
              </a:ext>
            </a:extLst>
          </a:blip>
          <a:srcRect t="37506" b="12525"/>
          <a:stretch/>
        </p:blipFill>
        <p:spPr>
          <a:xfrm>
            <a:off x="308024" y="1495425"/>
            <a:ext cx="5589958" cy="3724323"/>
          </a:xfrm>
          <a:prstGeom prst="rect">
            <a:avLst/>
          </a:prstGeom>
          <a:ln>
            <a:noFill/>
          </a:ln>
        </p:spPr>
      </p:pic>
      <p:sp>
        <p:nvSpPr>
          <p:cNvPr id="6" name="Ellipse 5"/>
          <p:cNvSpPr/>
          <p:nvPr/>
        </p:nvSpPr>
        <p:spPr>
          <a:xfrm>
            <a:off x="4432417" y="4527855"/>
            <a:ext cx="990600" cy="99060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341533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en-US" dirty="0"/>
              <a:t>Optical versus X-rays:  2 mm x 2 mm glass in residual liquid</a:t>
            </a:r>
            <a:endParaRPr lang="de-DE" dirty="0"/>
          </a:p>
        </p:txBody>
      </p:sp>
      <p:sp>
        <p:nvSpPr>
          <p:cNvPr id="3" name="Textplatzhalter 2"/>
          <p:cNvSpPr>
            <a:spLocks noGrp="1"/>
          </p:cNvSpPr>
          <p:nvPr>
            <p:ph type="body" sz="quarter" idx="10"/>
          </p:nvPr>
        </p:nvSpPr>
        <p:spPr>
          <a:xfrm>
            <a:off x="469361" y="384849"/>
            <a:ext cx="1841851" cy="227597"/>
          </a:xfrm>
        </p:spPr>
        <p:txBody>
          <a:bodyPr/>
          <a:lstStyle/>
          <a:p>
            <a:r>
              <a:rPr lang="de-DE" dirty="0"/>
              <a:t>EMPTY CONTAINER INSPECTION</a:t>
            </a:r>
          </a:p>
        </p:txBody>
      </p:sp>
      <p:pic>
        <p:nvPicPr>
          <p:cNvPr id="13" name="Grafik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7210" y="1504997"/>
            <a:ext cx="4876800" cy="3714750"/>
          </a:xfrm>
          <a:prstGeom prst="rect">
            <a:avLst/>
          </a:prstGeom>
        </p:spPr>
      </p:pic>
      <p:pic>
        <p:nvPicPr>
          <p:cNvPr id="18" name="Grafik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432" y="1505500"/>
            <a:ext cx="5162550" cy="3714750"/>
          </a:xfrm>
          <a:prstGeom prst="rect">
            <a:avLst/>
          </a:prstGeom>
        </p:spPr>
      </p:pic>
      <p:sp>
        <p:nvSpPr>
          <p:cNvPr id="23" name="Textfeld 22"/>
          <p:cNvSpPr txBox="1"/>
          <p:nvPr/>
        </p:nvSpPr>
        <p:spPr>
          <a:xfrm>
            <a:off x="642689" y="1196718"/>
            <a:ext cx="2674018" cy="307777"/>
          </a:xfrm>
          <a:prstGeom prst="rect">
            <a:avLst/>
          </a:prstGeom>
          <a:noFill/>
        </p:spPr>
        <p:txBody>
          <a:bodyPr wrap="square" rtlCol="0">
            <a:spAutoFit/>
          </a:bodyPr>
          <a:lstStyle/>
          <a:p>
            <a:r>
              <a:rPr lang="de-DE" sz="1400" dirty="0"/>
              <a:t>Optical </a:t>
            </a:r>
            <a:r>
              <a:rPr lang="de-DE" sz="1400" dirty="0" err="1"/>
              <a:t>base</a:t>
            </a:r>
            <a:r>
              <a:rPr lang="de-DE" sz="1400" dirty="0"/>
              <a:t> </a:t>
            </a:r>
            <a:r>
              <a:rPr lang="de-DE" sz="1400" dirty="0" err="1"/>
              <a:t>inspection</a:t>
            </a:r>
            <a:endParaRPr lang="de-DE" sz="1400" dirty="0"/>
          </a:p>
        </p:txBody>
      </p:sp>
      <p:sp>
        <p:nvSpPr>
          <p:cNvPr id="24" name="Textfeld 23"/>
          <p:cNvSpPr txBox="1"/>
          <p:nvPr/>
        </p:nvSpPr>
        <p:spPr>
          <a:xfrm>
            <a:off x="6476499" y="1196717"/>
            <a:ext cx="2674018" cy="307777"/>
          </a:xfrm>
          <a:prstGeom prst="rect">
            <a:avLst/>
          </a:prstGeom>
          <a:noFill/>
        </p:spPr>
        <p:txBody>
          <a:bodyPr wrap="square" rtlCol="0">
            <a:spAutoFit/>
          </a:bodyPr>
          <a:lstStyle/>
          <a:p>
            <a:r>
              <a:rPr lang="de-DE" sz="1400" dirty="0"/>
              <a:t>X-</a:t>
            </a:r>
            <a:r>
              <a:rPr lang="de-DE" sz="1400" dirty="0" err="1"/>
              <a:t>ray</a:t>
            </a:r>
            <a:r>
              <a:rPr lang="de-DE" sz="1400" dirty="0"/>
              <a:t> </a:t>
            </a:r>
            <a:r>
              <a:rPr lang="de-DE" sz="1400" dirty="0" err="1"/>
              <a:t>base</a:t>
            </a:r>
            <a:r>
              <a:rPr lang="de-DE" sz="1400" dirty="0"/>
              <a:t> </a:t>
            </a:r>
            <a:r>
              <a:rPr lang="de-DE" sz="1400" dirty="0" err="1"/>
              <a:t>inspection</a:t>
            </a:r>
            <a:endParaRPr lang="de-DE" sz="1400" dirty="0"/>
          </a:p>
        </p:txBody>
      </p:sp>
    </p:spTree>
    <p:extLst>
      <p:ext uri="{BB962C8B-B14F-4D97-AF65-F5344CB8AC3E}">
        <p14:creationId xmlns:p14="http://schemas.microsoft.com/office/powerpoint/2010/main" val="1479199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en-US" dirty="0"/>
              <a:t>Optical versus X-rays:  3 mm x 3 mm glass in residual liquid</a:t>
            </a:r>
            <a:endParaRPr lang="de-DE" dirty="0"/>
          </a:p>
        </p:txBody>
      </p:sp>
      <p:sp>
        <p:nvSpPr>
          <p:cNvPr id="3" name="Textplatzhalter 2"/>
          <p:cNvSpPr>
            <a:spLocks noGrp="1"/>
          </p:cNvSpPr>
          <p:nvPr>
            <p:ph type="body" sz="quarter" idx="10"/>
          </p:nvPr>
        </p:nvSpPr>
        <p:spPr>
          <a:xfrm>
            <a:off x="469361" y="384849"/>
            <a:ext cx="1841851" cy="227597"/>
          </a:xfrm>
        </p:spPr>
        <p:txBody>
          <a:bodyPr/>
          <a:lstStyle/>
          <a:p>
            <a:r>
              <a:rPr lang="de-DE"/>
              <a:t>EMPTY CONTAINER INSPECTION</a:t>
            </a:r>
            <a:endParaRPr lang="de-DE"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5785" y="1512015"/>
            <a:ext cx="4848225" cy="3695700"/>
          </a:xfrm>
          <a:prstGeom prst="rect">
            <a:avLst/>
          </a:prstGeom>
        </p:spPr>
      </p:pic>
      <p:pic>
        <p:nvPicPr>
          <p:cNvPr id="4" name="Grafi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432" y="1512015"/>
            <a:ext cx="5153025" cy="3695700"/>
          </a:xfrm>
          <a:prstGeom prst="rect">
            <a:avLst/>
          </a:prstGeom>
        </p:spPr>
      </p:pic>
      <p:sp>
        <p:nvSpPr>
          <p:cNvPr id="9" name="Textfeld 8"/>
          <p:cNvSpPr txBox="1"/>
          <p:nvPr/>
        </p:nvSpPr>
        <p:spPr>
          <a:xfrm>
            <a:off x="642689" y="1196718"/>
            <a:ext cx="2674018" cy="307777"/>
          </a:xfrm>
          <a:prstGeom prst="rect">
            <a:avLst/>
          </a:prstGeom>
          <a:noFill/>
        </p:spPr>
        <p:txBody>
          <a:bodyPr wrap="square" rtlCol="0">
            <a:spAutoFit/>
          </a:bodyPr>
          <a:lstStyle/>
          <a:p>
            <a:r>
              <a:rPr lang="de-DE" sz="1400" dirty="0"/>
              <a:t>Optical </a:t>
            </a:r>
            <a:r>
              <a:rPr lang="de-DE" sz="1400" dirty="0" err="1"/>
              <a:t>base</a:t>
            </a:r>
            <a:r>
              <a:rPr lang="de-DE" sz="1400" dirty="0"/>
              <a:t> </a:t>
            </a:r>
            <a:r>
              <a:rPr lang="de-DE" sz="1400" dirty="0" err="1"/>
              <a:t>inspection</a:t>
            </a:r>
            <a:endParaRPr lang="de-DE" sz="1400" dirty="0"/>
          </a:p>
        </p:txBody>
      </p:sp>
      <p:sp>
        <p:nvSpPr>
          <p:cNvPr id="10" name="Textfeld 9"/>
          <p:cNvSpPr txBox="1"/>
          <p:nvPr/>
        </p:nvSpPr>
        <p:spPr>
          <a:xfrm>
            <a:off x="6476499" y="1196717"/>
            <a:ext cx="2674018" cy="307777"/>
          </a:xfrm>
          <a:prstGeom prst="rect">
            <a:avLst/>
          </a:prstGeom>
          <a:noFill/>
        </p:spPr>
        <p:txBody>
          <a:bodyPr wrap="square" rtlCol="0">
            <a:spAutoFit/>
          </a:bodyPr>
          <a:lstStyle/>
          <a:p>
            <a:r>
              <a:rPr lang="de-DE" sz="1400" dirty="0"/>
              <a:t>X-</a:t>
            </a:r>
            <a:r>
              <a:rPr lang="de-DE" sz="1400" dirty="0" err="1"/>
              <a:t>ray</a:t>
            </a:r>
            <a:r>
              <a:rPr lang="de-DE" sz="1400" dirty="0"/>
              <a:t> </a:t>
            </a:r>
            <a:r>
              <a:rPr lang="de-DE" sz="1400" dirty="0" err="1"/>
              <a:t>base</a:t>
            </a:r>
            <a:r>
              <a:rPr lang="de-DE" sz="1400" dirty="0"/>
              <a:t> </a:t>
            </a:r>
            <a:r>
              <a:rPr lang="de-DE" sz="1400" dirty="0" err="1"/>
              <a:t>inspection</a:t>
            </a:r>
            <a:endParaRPr lang="de-DE" sz="1400" dirty="0"/>
          </a:p>
        </p:txBody>
      </p:sp>
    </p:spTree>
    <p:extLst>
      <p:ext uri="{BB962C8B-B14F-4D97-AF65-F5344CB8AC3E}">
        <p14:creationId xmlns:p14="http://schemas.microsoft.com/office/powerpoint/2010/main" val="31774484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DE" dirty="0"/>
              <a:t>IR residual liquid </a:t>
            </a:r>
            <a:r>
              <a:rPr lang="de-DE" dirty="0" err="1"/>
              <a:t>detection</a:t>
            </a:r>
            <a:endParaRPr lang="de-DE" dirty="0"/>
          </a:p>
        </p:txBody>
      </p:sp>
      <p:sp>
        <p:nvSpPr>
          <p:cNvPr id="3" name="Textplatzhalter 2"/>
          <p:cNvSpPr>
            <a:spLocks noGrp="1"/>
          </p:cNvSpPr>
          <p:nvPr>
            <p:ph type="body" sz="quarter" idx="10"/>
          </p:nvPr>
        </p:nvSpPr>
        <p:spPr>
          <a:xfrm>
            <a:off x="469361" y="384849"/>
            <a:ext cx="1841851" cy="227597"/>
          </a:xfrm>
        </p:spPr>
        <p:txBody>
          <a:bodyPr/>
          <a:lstStyle/>
          <a:p>
            <a:r>
              <a:rPr lang="de-DE" dirty="0" smtClean="0"/>
              <a:t>EMPTY CONTAINER INSPECTION</a:t>
            </a:r>
            <a:endParaRPr lang="de-DE" dirty="0"/>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424" y="-108284"/>
            <a:ext cx="8184370" cy="6522356"/>
          </a:xfrm>
          <a:prstGeom prst="rect">
            <a:avLst/>
          </a:prstGeom>
        </p:spPr>
      </p:pic>
      <p:pic>
        <p:nvPicPr>
          <p:cNvPr id="6" name="Grafi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8699" y="1159101"/>
            <a:ext cx="1743813" cy="2847415"/>
          </a:xfrm>
          <a:prstGeom prst="rect">
            <a:avLst/>
          </a:prstGeom>
        </p:spPr>
      </p:pic>
      <p:pic>
        <p:nvPicPr>
          <p:cNvPr id="7" name="Grafik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3982" y="4152564"/>
            <a:ext cx="1182434" cy="1538371"/>
          </a:xfrm>
          <a:prstGeom prst="rect">
            <a:avLst/>
          </a:prstGeom>
        </p:spPr>
      </p:pic>
      <p:cxnSp>
        <p:nvCxnSpPr>
          <p:cNvPr id="9" name="Gerader Verbinder 8"/>
          <p:cNvCxnSpPr/>
          <p:nvPr/>
        </p:nvCxnSpPr>
        <p:spPr>
          <a:xfrm flipH="1">
            <a:off x="3633537" y="4247147"/>
            <a:ext cx="372979" cy="3729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Gerader Verbinder 10"/>
          <p:cNvCxnSpPr/>
          <p:nvPr/>
        </p:nvCxnSpPr>
        <p:spPr>
          <a:xfrm flipH="1">
            <a:off x="1058779" y="4620127"/>
            <a:ext cx="2574758"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feld 11"/>
          <p:cNvSpPr txBox="1"/>
          <p:nvPr/>
        </p:nvSpPr>
        <p:spPr>
          <a:xfrm>
            <a:off x="997874" y="4152564"/>
            <a:ext cx="2133982" cy="523220"/>
          </a:xfrm>
          <a:prstGeom prst="rect">
            <a:avLst/>
          </a:prstGeom>
          <a:noFill/>
        </p:spPr>
        <p:txBody>
          <a:bodyPr wrap="none" rtlCol="0">
            <a:spAutoFit/>
          </a:bodyPr>
          <a:lstStyle/>
          <a:p>
            <a:r>
              <a:rPr lang="en-US" sz="1400" dirty="0"/>
              <a:t>Dynamic adaptation to </a:t>
            </a:r>
            <a:r>
              <a:rPr lang="en-US" sz="1400" dirty="0" smtClean="0"/>
              <a:t>the</a:t>
            </a:r>
            <a:br>
              <a:rPr lang="en-US" sz="1400" dirty="0" smtClean="0"/>
            </a:br>
            <a:r>
              <a:rPr lang="en-US" sz="1400" dirty="0" smtClean="0"/>
              <a:t>container </a:t>
            </a:r>
            <a:r>
              <a:rPr lang="en-US" sz="1400" dirty="0"/>
              <a:t>diameter</a:t>
            </a:r>
            <a:endParaRPr lang="de-DE" sz="1400" dirty="0"/>
          </a:p>
        </p:txBody>
      </p:sp>
      <p:cxnSp>
        <p:nvCxnSpPr>
          <p:cNvPr id="14" name="Gerader Verbinder 13"/>
          <p:cNvCxnSpPr/>
          <p:nvPr/>
        </p:nvCxnSpPr>
        <p:spPr>
          <a:xfrm flipH="1">
            <a:off x="4680284" y="4764505"/>
            <a:ext cx="44877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Gerader Verbinder 15"/>
          <p:cNvCxnSpPr/>
          <p:nvPr/>
        </p:nvCxnSpPr>
        <p:spPr>
          <a:xfrm flipV="1">
            <a:off x="9168063" y="4402142"/>
            <a:ext cx="362363" cy="362363"/>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7073359" y="4466237"/>
            <a:ext cx="1556773" cy="307777"/>
          </a:xfrm>
          <a:prstGeom prst="rect">
            <a:avLst/>
          </a:prstGeom>
          <a:noFill/>
        </p:spPr>
        <p:txBody>
          <a:bodyPr wrap="none" rtlCol="0">
            <a:spAutoFit/>
          </a:bodyPr>
          <a:lstStyle/>
          <a:p>
            <a:r>
              <a:rPr lang="de-DE" sz="1400" dirty="0"/>
              <a:t>IR LED </a:t>
            </a:r>
            <a:r>
              <a:rPr lang="de-DE" sz="1400" dirty="0" err="1"/>
              <a:t>illumination</a:t>
            </a:r>
            <a:endParaRPr lang="de-DE" sz="1400" dirty="0"/>
          </a:p>
        </p:txBody>
      </p:sp>
      <p:cxnSp>
        <p:nvCxnSpPr>
          <p:cNvPr id="19" name="Gerader Verbinder 18"/>
          <p:cNvCxnSpPr/>
          <p:nvPr/>
        </p:nvCxnSpPr>
        <p:spPr>
          <a:xfrm>
            <a:off x="10214810" y="2691096"/>
            <a:ext cx="172424" cy="1724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Gerader Verbinder 20"/>
          <p:cNvCxnSpPr/>
          <p:nvPr/>
        </p:nvCxnSpPr>
        <p:spPr>
          <a:xfrm>
            <a:off x="10384269" y="2863519"/>
            <a:ext cx="468215"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feld 21"/>
          <p:cNvSpPr txBox="1"/>
          <p:nvPr/>
        </p:nvSpPr>
        <p:spPr>
          <a:xfrm>
            <a:off x="10604821" y="2623419"/>
            <a:ext cx="344966" cy="307777"/>
          </a:xfrm>
          <a:prstGeom prst="rect">
            <a:avLst/>
          </a:prstGeom>
          <a:noFill/>
        </p:spPr>
        <p:txBody>
          <a:bodyPr wrap="none" rtlCol="0">
            <a:spAutoFit/>
          </a:bodyPr>
          <a:lstStyle/>
          <a:p>
            <a:r>
              <a:rPr lang="de-DE" sz="1400" dirty="0" smtClean="0"/>
              <a:t>Öl</a:t>
            </a:r>
            <a:endParaRPr lang="de-DE" sz="1400" dirty="0"/>
          </a:p>
        </p:txBody>
      </p:sp>
    </p:spTree>
    <p:extLst>
      <p:ext uri="{BB962C8B-B14F-4D97-AF65-F5344CB8AC3E}">
        <p14:creationId xmlns:p14="http://schemas.microsoft.com/office/powerpoint/2010/main" val="13995057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DE" dirty="0"/>
              <a:t>HF residual liquid </a:t>
            </a:r>
            <a:r>
              <a:rPr lang="de-DE" dirty="0" err="1"/>
              <a:t>detection</a:t>
            </a:r>
            <a:endParaRPr lang="de-DE" dirty="0"/>
          </a:p>
        </p:txBody>
      </p:sp>
      <p:sp>
        <p:nvSpPr>
          <p:cNvPr id="3" name="Textplatzhalter 2"/>
          <p:cNvSpPr>
            <a:spLocks noGrp="1"/>
          </p:cNvSpPr>
          <p:nvPr>
            <p:ph type="body" sz="quarter" idx="10"/>
          </p:nvPr>
        </p:nvSpPr>
        <p:spPr>
          <a:xfrm>
            <a:off x="469361" y="384849"/>
            <a:ext cx="1841851" cy="227597"/>
          </a:xfrm>
        </p:spPr>
        <p:txBody>
          <a:bodyPr/>
          <a:lstStyle/>
          <a:p>
            <a:r>
              <a:rPr lang="de-DE" dirty="0" smtClean="0"/>
              <a:t>EMPTY CONTAINER INSPECTION</a:t>
            </a:r>
            <a:endParaRPr lang="de-DE" dirty="0"/>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2526" y="283245"/>
            <a:ext cx="7152380" cy="5918018"/>
          </a:xfrm>
          <a:prstGeom prst="rect">
            <a:avLst/>
          </a:prstGeom>
        </p:spPr>
      </p:pic>
      <p:pic>
        <p:nvPicPr>
          <p:cNvPr id="6" name="Grafi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1251" y="1888958"/>
            <a:ext cx="2349223" cy="3677045"/>
          </a:xfrm>
          <a:prstGeom prst="rect">
            <a:avLst/>
          </a:prstGeom>
        </p:spPr>
      </p:pic>
      <p:cxnSp>
        <p:nvCxnSpPr>
          <p:cNvPr id="7" name="Gerader Verbinder 6"/>
          <p:cNvCxnSpPr/>
          <p:nvPr/>
        </p:nvCxnSpPr>
        <p:spPr>
          <a:xfrm flipH="1">
            <a:off x="3621506" y="3513220"/>
            <a:ext cx="372979" cy="372979"/>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Gerader Verbinder 7"/>
          <p:cNvCxnSpPr/>
          <p:nvPr/>
        </p:nvCxnSpPr>
        <p:spPr>
          <a:xfrm flipH="1">
            <a:off x="1046748" y="3886200"/>
            <a:ext cx="2574758"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985843" y="3418637"/>
            <a:ext cx="2133982" cy="523220"/>
          </a:xfrm>
          <a:prstGeom prst="rect">
            <a:avLst/>
          </a:prstGeom>
          <a:noFill/>
        </p:spPr>
        <p:txBody>
          <a:bodyPr wrap="none" rtlCol="0">
            <a:spAutoFit/>
          </a:bodyPr>
          <a:lstStyle/>
          <a:p>
            <a:r>
              <a:rPr lang="en-US" sz="1400" dirty="0"/>
              <a:t>Dynamic adaptation to </a:t>
            </a:r>
            <a:r>
              <a:rPr lang="en-US" sz="1400" dirty="0" smtClean="0"/>
              <a:t>the</a:t>
            </a:r>
            <a:br>
              <a:rPr lang="en-US" sz="1400" dirty="0" smtClean="0"/>
            </a:br>
            <a:r>
              <a:rPr lang="en-US" sz="1400" dirty="0" smtClean="0"/>
              <a:t>container </a:t>
            </a:r>
            <a:r>
              <a:rPr lang="en-US" sz="1400" dirty="0"/>
              <a:t>diameter</a:t>
            </a:r>
            <a:endParaRPr lang="de-DE" sz="1400" dirty="0"/>
          </a:p>
        </p:txBody>
      </p:sp>
      <p:cxnSp>
        <p:nvCxnSpPr>
          <p:cNvPr id="10" name="Gerader Verbinder 9"/>
          <p:cNvCxnSpPr/>
          <p:nvPr/>
        </p:nvCxnSpPr>
        <p:spPr>
          <a:xfrm flipH="1">
            <a:off x="9733175" y="2794540"/>
            <a:ext cx="372979" cy="3729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Gerader Verbinder 10"/>
          <p:cNvCxnSpPr/>
          <p:nvPr/>
        </p:nvCxnSpPr>
        <p:spPr>
          <a:xfrm flipH="1">
            <a:off x="8313821" y="3167520"/>
            <a:ext cx="141935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feld 11"/>
          <p:cNvSpPr txBox="1"/>
          <p:nvPr/>
        </p:nvSpPr>
        <p:spPr>
          <a:xfrm>
            <a:off x="8228856" y="2902261"/>
            <a:ext cx="1247521" cy="307777"/>
          </a:xfrm>
          <a:prstGeom prst="rect">
            <a:avLst/>
          </a:prstGeom>
          <a:noFill/>
        </p:spPr>
        <p:txBody>
          <a:bodyPr wrap="none" rtlCol="0">
            <a:spAutoFit/>
          </a:bodyPr>
          <a:lstStyle/>
          <a:p>
            <a:r>
              <a:rPr lang="de-DE" sz="1400" dirty="0"/>
              <a:t>Residual liquid</a:t>
            </a:r>
          </a:p>
        </p:txBody>
      </p:sp>
      <p:cxnSp>
        <p:nvCxnSpPr>
          <p:cNvPr id="14" name="Gerader Verbinder 13"/>
          <p:cNvCxnSpPr/>
          <p:nvPr/>
        </p:nvCxnSpPr>
        <p:spPr>
          <a:xfrm flipH="1">
            <a:off x="9360196" y="5126570"/>
            <a:ext cx="372979" cy="3729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Gerader Verbinder 14"/>
          <p:cNvCxnSpPr/>
          <p:nvPr/>
        </p:nvCxnSpPr>
        <p:spPr>
          <a:xfrm flipH="1">
            <a:off x="7940842" y="5499550"/>
            <a:ext cx="1419354"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7855877" y="5234291"/>
            <a:ext cx="1082348" cy="307777"/>
          </a:xfrm>
          <a:prstGeom prst="rect">
            <a:avLst/>
          </a:prstGeom>
          <a:noFill/>
        </p:spPr>
        <p:txBody>
          <a:bodyPr wrap="none" rtlCol="0">
            <a:spAutoFit/>
          </a:bodyPr>
          <a:lstStyle/>
          <a:p>
            <a:r>
              <a:rPr lang="de-DE" sz="1400" dirty="0" err="1"/>
              <a:t>Electric</a:t>
            </a:r>
            <a:r>
              <a:rPr lang="de-DE" sz="1400" dirty="0"/>
              <a:t> </a:t>
            </a:r>
            <a:r>
              <a:rPr lang="de-DE" sz="1400" dirty="0" err="1"/>
              <a:t>field</a:t>
            </a:r>
            <a:endParaRPr lang="de-DE" sz="1400" dirty="0"/>
          </a:p>
        </p:txBody>
      </p:sp>
    </p:spTree>
    <p:extLst>
      <p:ext uri="{BB962C8B-B14F-4D97-AF65-F5344CB8AC3E}">
        <p14:creationId xmlns:p14="http://schemas.microsoft.com/office/powerpoint/2010/main" val="15830987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841851" cy="227597"/>
          </a:xfrm>
        </p:spPr>
        <p:txBody>
          <a:bodyPr/>
          <a:lstStyle/>
          <a:p>
            <a:r>
              <a:rPr lang="de-DE" dirty="0" smtClean="0"/>
              <a:t>EMPTY CONTAINER INSPECTION</a:t>
            </a:r>
            <a:endParaRPr lang="de-DE" dirty="0"/>
          </a:p>
        </p:txBody>
      </p:sp>
      <p:sp>
        <p:nvSpPr>
          <p:cNvPr id="3" name="Textplatzhalter 2"/>
          <p:cNvSpPr>
            <a:spLocks noGrp="1"/>
          </p:cNvSpPr>
          <p:nvPr>
            <p:ph type="body" sz="quarter" idx="11"/>
          </p:nvPr>
        </p:nvSpPr>
        <p:spPr/>
        <p:txBody>
          <a:bodyPr/>
          <a:lstStyle/>
          <a:p>
            <a:pPr algn="r"/>
            <a:r>
              <a:rPr lang="de-DE" dirty="0" smtClean="0"/>
              <a:t>Intelligent</a:t>
            </a:r>
            <a:br>
              <a:rPr lang="de-DE" dirty="0" smtClean="0"/>
            </a:br>
            <a:r>
              <a:rPr lang="de-DE" dirty="0" err="1" smtClean="0"/>
              <a:t>infeed</a:t>
            </a:r>
            <a:r>
              <a:rPr lang="de-DE" dirty="0" smtClean="0"/>
              <a:t> </a:t>
            </a:r>
            <a:r>
              <a:rPr lang="de-DE" dirty="0"/>
              <a:t>check</a:t>
            </a:r>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2748" y="960592"/>
            <a:ext cx="8859252" cy="5958562"/>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10263" y="1047427"/>
            <a:ext cx="2960754" cy="1743900"/>
          </a:xfrm>
          <a:prstGeom prst="rect">
            <a:avLst/>
          </a:prstGeom>
        </p:spPr>
      </p:pic>
      <p:pic>
        <p:nvPicPr>
          <p:cNvPr id="8" name="Grafik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8386" y="5023185"/>
            <a:ext cx="2372631" cy="1744582"/>
          </a:xfrm>
          <a:prstGeom prst="rect">
            <a:avLst/>
          </a:prstGeom>
        </p:spPr>
      </p:pic>
      <p:cxnSp>
        <p:nvCxnSpPr>
          <p:cNvPr id="16" name="Gerader Verbinder 15"/>
          <p:cNvCxnSpPr/>
          <p:nvPr/>
        </p:nvCxnSpPr>
        <p:spPr>
          <a:xfrm flipV="1">
            <a:off x="7579232" y="1862444"/>
            <a:ext cx="841547" cy="336887"/>
          </a:xfrm>
          <a:prstGeom prst="line">
            <a:avLst/>
          </a:prstGeom>
        </p:spPr>
        <p:style>
          <a:lnRef idx="1">
            <a:schemeClr val="accent1"/>
          </a:lnRef>
          <a:fillRef idx="0">
            <a:schemeClr val="accent1"/>
          </a:fillRef>
          <a:effectRef idx="0">
            <a:schemeClr val="accent1"/>
          </a:effectRef>
          <a:fontRef idx="minor">
            <a:schemeClr val="tx1"/>
          </a:fontRef>
        </p:style>
      </p:cxnSp>
      <p:pic>
        <p:nvPicPr>
          <p:cNvPr id="22" name="Grafik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08995" y="922092"/>
            <a:ext cx="2606228" cy="2563200"/>
          </a:xfrm>
          <a:prstGeom prst="rect">
            <a:avLst/>
          </a:prstGeom>
        </p:spPr>
      </p:pic>
      <p:cxnSp>
        <p:nvCxnSpPr>
          <p:cNvPr id="10" name="Gerader Verbinder 9"/>
          <p:cNvCxnSpPr/>
          <p:nvPr/>
        </p:nvCxnSpPr>
        <p:spPr>
          <a:xfrm flipV="1">
            <a:off x="6737685" y="5570621"/>
            <a:ext cx="841547" cy="3368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Gerader Verbinder 12"/>
          <p:cNvCxnSpPr/>
          <p:nvPr/>
        </p:nvCxnSpPr>
        <p:spPr>
          <a:xfrm flipV="1">
            <a:off x="7579895" y="2199331"/>
            <a:ext cx="0" cy="3359258"/>
          </a:xfrm>
          <a:prstGeom prst="line">
            <a:avLst/>
          </a:prstGeom>
        </p:spPr>
        <p:style>
          <a:lnRef idx="1">
            <a:schemeClr val="accent1"/>
          </a:lnRef>
          <a:fillRef idx="0">
            <a:schemeClr val="accent1"/>
          </a:fillRef>
          <a:effectRef idx="0">
            <a:schemeClr val="accent1"/>
          </a:effectRef>
          <a:fontRef idx="minor">
            <a:schemeClr val="tx1"/>
          </a:fontRef>
        </p:style>
      </p:cxnSp>
      <p:sp>
        <p:nvSpPr>
          <p:cNvPr id="17" name="Ellipse 16"/>
          <p:cNvSpPr/>
          <p:nvPr/>
        </p:nvSpPr>
        <p:spPr>
          <a:xfrm>
            <a:off x="8150882" y="1138104"/>
            <a:ext cx="2122454" cy="212245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9" name="Gerader Verbinder 18"/>
          <p:cNvCxnSpPr/>
          <p:nvPr/>
        </p:nvCxnSpPr>
        <p:spPr>
          <a:xfrm>
            <a:off x="4391526" y="2538663"/>
            <a:ext cx="0" cy="2526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Gerader Verbinder 20"/>
          <p:cNvCxnSpPr>
            <a:endCxn id="7" idx="2"/>
          </p:cNvCxnSpPr>
          <p:nvPr/>
        </p:nvCxnSpPr>
        <p:spPr>
          <a:xfrm>
            <a:off x="4391526" y="2791327"/>
            <a:ext cx="99911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Gerader Verbinder 22"/>
          <p:cNvCxnSpPr/>
          <p:nvPr/>
        </p:nvCxnSpPr>
        <p:spPr>
          <a:xfrm>
            <a:off x="5390640" y="2791327"/>
            <a:ext cx="0" cy="7820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Gerader Verbinder 24"/>
          <p:cNvCxnSpPr/>
          <p:nvPr/>
        </p:nvCxnSpPr>
        <p:spPr>
          <a:xfrm>
            <a:off x="4920916" y="2538663"/>
            <a:ext cx="0" cy="156411"/>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Gerader Verbinder 26"/>
          <p:cNvCxnSpPr/>
          <p:nvPr/>
        </p:nvCxnSpPr>
        <p:spPr>
          <a:xfrm>
            <a:off x="4920916" y="2695074"/>
            <a:ext cx="11309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Gerader Verbinder 28"/>
          <p:cNvCxnSpPr/>
          <p:nvPr/>
        </p:nvCxnSpPr>
        <p:spPr>
          <a:xfrm>
            <a:off x="6051884" y="2695074"/>
            <a:ext cx="0" cy="962526"/>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Gerader Verbinder 32"/>
          <p:cNvCxnSpPr/>
          <p:nvPr/>
        </p:nvCxnSpPr>
        <p:spPr>
          <a:xfrm>
            <a:off x="6136105" y="2538663"/>
            <a:ext cx="0" cy="156411"/>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Gerader Verbinder 34"/>
          <p:cNvCxnSpPr/>
          <p:nvPr/>
        </p:nvCxnSpPr>
        <p:spPr>
          <a:xfrm>
            <a:off x="6136105" y="2695074"/>
            <a:ext cx="6015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Gerader Verbinder 36"/>
          <p:cNvCxnSpPr/>
          <p:nvPr/>
        </p:nvCxnSpPr>
        <p:spPr>
          <a:xfrm>
            <a:off x="6737685" y="2695074"/>
            <a:ext cx="0" cy="125128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67822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8000" y="2719998"/>
            <a:ext cx="1311347" cy="3073469"/>
          </a:xfrm>
          <a:prstGeom prst="rect">
            <a:avLst/>
          </a:prstGeom>
        </p:spPr>
      </p:pic>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90" y="2930302"/>
            <a:ext cx="1633006" cy="2848267"/>
          </a:xfrm>
          <a:prstGeom prst="rect">
            <a:avLst/>
          </a:prstGeom>
        </p:spPr>
      </p:pic>
      <p:sp>
        <p:nvSpPr>
          <p:cNvPr id="2" name="Textplatzhalter 1"/>
          <p:cNvSpPr>
            <a:spLocks noGrp="1"/>
          </p:cNvSpPr>
          <p:nvPr>
            <p:ph type="body" sz="quarter" idx="10"/>
          </p:nvPr>
        </p:nvSpPr>
        <p:spPr>
          <a:xfrm>
            <a:off x="469361" y="384849"/>
            <a:ext cx="1841851" cy="227597"/>
          </a:xfrm>
        </p:spPr>
        <p:txBody>
          <a:bodyPr/>
          <a:lstStyle/>
          <a:p>
            <a:r>
              <a:rPr lang="de-DE" dirty="0"/>
              <a:t>EMPTY CONTAINER INSPECTION</a:t>
            </a:r>
          </a:p>
        </p:txBody>
      </p:sp>
      <p:sp>
        <p:nvSpPr>
          <p:cNvPr id="3" name="Textplatzhalter 2"/>
          <p:cNvSpPr>
            <a:spLocks noGrp="1"/>
          </p:cNvSpPr>
          <p:nvPr>
            <p:ph type="body" sz="quarter" idx="11"/>
          </p:nvPr>
        </p:nvSpPr>
        <p:spPr/>
        <p:txBody>
          <a:bodyPr/>
          <a:lstStyle/>
          <a:p>
            <a:r>
              <a:rPr lang="en-GB" dirty="0"/>
              <a:t>Premium X-ray empty bottle </a:t>
            </a:r>
            <a:r>
              <a:rPr lang="en-GB" dirty="0" smtClean="0"/>
              <a:t>inspection</a:t>
            </a:r>
            <a:r>
              <a:rPr lang="de-DE" dirty="0" smtClean="0"/>
              <a:t>.</a:t>
            </a:r>
            <a:endParaRPr lang="de-DE" dirty="0"/>
          </a:p>
        </p:txBody>
      </p:sp>
      <p:pic>
        <p:nvPicPr>
          <p:cNvPr id="8" name="Grafik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06622" y="3267452"/>
            <a:ext cx="1037367" cy="2613984"/>
          </a:xfrm>
          <a:prstGeom prst="rect">
            <a:avLst/>
          </a:prstGeom>
        </p:spPr>
      </p:pic>
      <p:pic>
        <p:nvPicPr>
          <p:cNvPr id="9" name="Grafik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56191" y="4662281"/>
            <a:ext cx="1400819" cy="1022722"/>
          </a:xfrm>
          <a:prstGeom prst="rect">
            <a:avLst/>
          </a:prstGeom>
        </p:spPr>
      </p:pic>
      <p:pic>
        <p:nvPicPr>
          <p:cNvPr id="10" name="Grafik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41493" y="4467542"/>
            <a:ext cx="1235244" cy="1204363"/>
          </a:xfrm>
          <a:prstGeom prst="rect">
            <a:avLst/>
          </a:prstGeom>
        </p:spPr>
      </p:pic>
      <p:pic>
        <p:nvPicPr>
          <p:cNvPr id="12" name="Grafik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68850" y="4538930"/>
            <a:ext cx="1821901" cy="1134041"/>
          </a:xfrm>
          <a:prstGeom prst="rect">
            <a:avLst/>
          </a:prstGeom>
        </p:spPr>
      </p:pic>
      <p:pic>
        <p:nvPicPr>
          <p:cNvPr id="13" name="Grafik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58472" y="2953316"/>
            <a:ext cx="992195" cy="2706557"/>
          </a:xfrm>
          <a:prstGeom prst="rect">
            <a:avLst/>
          </a:prstGeom>
        </p:spPr>
      </p:pic>
      <p:grpSp>
        <p:nvGrpSpPr>
          <p:cNvPr id="14" name="Gruppieren 13"/>
          <p:cNvGrpSpPr/>
          <p:nvPr/>
        </p:nvGrpSpPr>
        <p:grpSpPr>
          <a:xfrm>
            <a:off x="547216" y="4365820"/>
            <a:ext cx="1589253" cy="635739"/>
            <a:chOff x="547216" y="4175320"/>
            <a:chExt cx="1589253" cy="635739"/>
          </a:xfrm>
        </p:grpSpPr>
        <p:sp>
          <p:nvSpPr>
            <p:cNvPr id="15" name="Ellipse 14"/>
            <p:cNvSpPr/>
            <p:nvPr/>
          </p:nvSpPr>
          <p:spPr>
            <a:xfrm>
              <a:off x="547216" y="4536141"/>
              <a:ext cx="274918" cy="274918"/>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r Verbinder 15"/>
            <p:cNvCxnSpPr>
              <a:stCxn id="15" idx="6"/>
            </p:cNvCxnSpPr>
            <p:nvPr/>
          </p:nvCxnSpPr>
          <p:spPr>
            <a:xfrm>
              <a:off x="822134" y="4673600"/>
              <a:ext cx="1208552"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1094517" y="4175320"/>
              <a:ext cx="1041952" cy="523220"/>
            </a:xfrm>
            <a:prstGeom prst="rect">
              <a:avLst/>
            </a:prstGeom>
            <a:noFill/>
          </p:spPr>
          <p:txBody>
            <a:bodyPr wrap="none" rtlCol="0">
              <a:spAutoFit/>
            </a:bodyPr>
            <a:lstStyle/>
            <a:p>
              <a:pPr algn="r"/>
              <a:r>
                <a:rPr lang="de-DE" sz="1400" dirty="0"/>
                <a:t>Crack in </a:t>
              </a:r>
              <a:r>
                <a:rPr lang="de-DE" sz="1400" dirty="0" err="1"/>
                <a:t>the</a:t>
              </a:r>
              <a:endParaRPr lang="de-DE" sz="1400" dirty="0"/>
            </a:p>
            <a:p>
              <a:pPr algn="r"/>
              <a:r>
                <a:rPr lang="de-DE" sz="1400" dirty="0" err="1"/>
                <a:t>sidewall</a:t>
              </a:r>
              <a:endParaRPr lang="de-DE" sz="1400" dirty="0"/>
            </a:p>
          </p:txBody>
        </p:sp>
      </p:grpSp>
      <p:grpSp>
        <p:nvGrpSpPr>
          <p:cNvPr id="18" name="Gruppieren 17"/>
          <p:cNvGrpSpPr/>
          <p:nvPr/>
        </p:nvGrpSpPr>
        <p:grpSpPr>
          <a:xfrm>
            <a:off x="2219605" y="4550699"/>
            <a:ext cx="1689006" cy="395854"/>
            <a:chOff x="806823" y="4415205"/>
            <a:chExt cx="1689006" cy="395854"/>
          </a:xfrm>
        </p:grpSpPr>
        <p:sp>
          <p:nvSpPr>
            <p:cNvPr id="19" name="Ellipse 18"/>
            <p:cNvSpPr/>
            <p:nvPr/>
          </p:nvSpPr>
          <p:spPr>
            <a:xfrm>
              <a:off x="806823" y="4536141"/>
              <a:ext cx="274918" cy="274918"/>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0" name="Gerader Verbinder 19"/>
            <p:cNvCxnSpPr>
              <a:stCxn id="19" idx="6"/>
            </p:cNvCxnSpPr>
            <p:nvPr/>
          </p:nvCxnSpPr>
          <p:spPr>
            <a:xfrm>
              <a:off x="1081741" y="4673600"/>
              <a:ext cx="1312489"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1264006" y="4415205"/>
              <a:ext cx="1231823" cy="307777"/>
            </a:xfrm>
            <a:prstGeom prst="rect">
              <a:avLst/>
            </a:prstGeom>
            <a:noFill/>
          </p:spPr>
          <p:txBody>
            <a:bodyPr wrap="square" rtlCol="0">
              <a:spAutoFit/>
            </a:bodyPr>
            <a:lstStyle/>
            <a:p>
              <a:pPr algn="r"/>
              <a:r>
                <a:rPr lang="de-DE" sz="1400" dirty="0"/>
                <a:t>Bird swing</a:t>
              </a:r>
            </a:p>
          </p:txBody>
        </p:sp>
      </p:grpSp>
      <p:grpSp>
        <p:nvGrpSpPr>
          <p:cNvPr id="22" name="Gruppieren 21"/>
          <p:cNvGrpSpPr/>
          <p:nvPr/>
        </p:nvGrpSpPr>
        <p:grpSpPr>
          <a:xfrm>
            <a:off x="6274173" y="4977978"/>
            <a:ext cx="1568077" cy="523220"/>
            <a:chOff x="-465979" y="4193248"/>
            <a:chExt cx="1568077" cy="523220"/>
          </a:xfrm>
        </p:grpSpPr>
        <p:cxnSp>
          <p:nvCxnSpPr>
            <p:cNvPr id="24" name="Gerader Verbinder 23"/>
            <p:cNvCxnSpPr/>
            <p:nvPr/>
          </p:nvCxnSpPr>
          <p:spPr>
            <a:xfrm>
              <a:off x="-372114" y="4673600"/>
              <a:ext cx="1474212"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465979" y="4193248"/>
              <a:ext cx="1329109" cy="523220"/>
            </a:xfrm>
            <a:prstGeom prst="rect">
              <a:avLst/>
            </a:prstGeom>
            <a:noFill/>
          </p:spPr>
          <p:txBody>
            <a:bodyPr wrap="square" rtlCol="0">
              <a:spAutoFit/>
            </a:bodyPr>
            <a:lstStyle/>
            <a:p>
              <a:r>
                <a:rPr lang="de-DE" sz="1400" dirty="0"/>
                <a:t>Glass </a:t>
              </a:r>
              <a:r>
                <a:rPr lang="de-DE" sz="1400" dirty="0" err="1"/>
                <a:t>splinter</a:t>
              </a:r>
              <a:r>
                <a:rPr lang="de-DE" sz="1400" dirty="0"/>
                <a:t> in residual liquid</a:t>
              </a:r>
            </a:p>
          </p:txBody>
        </p:sp>
      </p:grpSp>
      <p:grpSp>
        <p:nvGrpSpPr>
          <p:cNvPr id="26" name="Gruppieren 25"/>
          <p:cNvGrpSpPr/>
          <p:nvPr/>
        </p:nvGrpSpPr>
        <p:grpSpPr>
          <a:xfrm>
            <a:off x="9976910" y="4087419"/>
            <a:ext cx="1068735" cy="418972"/>
            <a:chOff x="27502" y="4406583"/>
            <a:chExt cx="1068735" cy="418972"/>
          </a:xfrm>
        </p:grpSpPr>
        <p:sp>
          <p:nvSpPr>
            <p:cNvPr id="27" name="Ellipse 26"/>
            <p:cNvSpPr/>
            <p:nvPr/>
          </p:nvSpPr>
          <p:spPr>
            <a:xfrm>
              <a:off x="792327" y="4521645"/>
              <a:ext cx="303910" cy="30391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8" name="Gerader Verbinder 27"/>
            <p:cNvCxnSpPr>
              <a:endCxn id="27" idx="2"/>
            </p:cNvCxnSpPr>
            <p:nvPr/>
          </p:nvCxnSpPr>
          <p:spPr>
            <a:xfrm>
              <a:off x="126921" y="4673600"/>
              <a:ext cx="665406"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Textfeld 28"/>
            <p:cNvSpPr txBox="1"/>
            <p:nvPr/>
          </p:nvSpPr>
          <p:spPr>
            <a:xfrm>
              <a:off x="27502" y="4406583"/>
              <a:ext cx="764825" cy="307777"/>
            </a:xfrm>
            <a:prstGeom prst="rect">
              <a:avLst/>
            </a:prstGeom>
            <a:noFill/>
          </p:spPr>
          <p:txBody>
            <a:bodyPr wrap="none" rtlCol="0">
              <a:spAutoFit/>
            </a:bodyPr>
            <a:lstStyle/>
            <a:p>
              <a:r>
                <a:rPr lang="de-DE" sz="1400" dirty="0" err="1" smtClean="0"/>
                <a:t>Scuffing</a:t>
              </a:r>
              <a:endParaRPr lang="de-DE" sz="1400" dirty="0"/>
            </a:p>
          </p:txBody>
        </p:sp>
      </p:grpSp>
      <p:grpSp>
        <p:nvGrpSpPr>
          <p:cNvPr id="30" name="Gruppieren 29"/>
          <p:cNvGrpSpPr/>
          <p:nvPr/>
        </p:nvGrpSpPr>
        <p:grpSpPr>
          <a:xfrm>
            <a:off x="8827181" y="4285999"/>
            <a:ext cx="1167757" cy="1216418"/>
            <a:chOff x="8827181" y="4095499"/>
            <a:chExt cx="1167757" cy="1216418"/>
          </a:xfrm>
        </p:grpSpPr>
        <p:grpSp>
          <p:nvGrpSpPr>
            <p:cNvPr id="31" name="Gruppieren 30"/>
            <p:cNvGrpSpPr/>
            <p:nvPr/>
          </p:nvGrpSpPr>
          <p:grpSpPr>
            <a:xfrm>
              <a:off x="8827181" y="4095499"/>
              <a:ext cx="1167757" cy="1216418"/>
              <a:chOff x="792326" y="3609137"/>
              <a:chExt cx="1167757" cy="1216418"/>
            </a:xfrm>
          </p:grpSpPr>
          <p:sp>
            <p:nvSpPr>
              <p:cNvPr id="33" name="Ellipse 32"/>
              <p:cNvSpPr/>
              <p:nvPr/>
            </p:nvSpPr>
            <p:spPr>
              <a:xfrm>
                <a:off x="792326" y="4533873"/>
                <a:ext cx="306493" cy="29168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Textfeld 33"/>
              <p:cNvSpPr txBox="1"/>
              <p:nvPr/>
            </p:nvSpPr>
            <p:spPr>
              <a:xfrm>
                <a:off x="910308" y="3609137"/>
                <a:ext cx="1049775" cy="523220"/>
              </a:xfrm>
              <a:prstGeom prst="rect">
                <a:avLst/>
              </a:prstGeom>
              <a:noFill/>
            </p:spPr>
            <p:txBody>
              <a:bodyPr wrap="none" rtlCol="0">
                <a:spAutoFit/>
              </a:bodyPr>
              <a:lstStyle/>
              <a:p>
                <a:r>
                  <a:rPr lang="de-DE" sz="1400" dirty="0"/>
                  <a:t>Residual </a:t>
                </a:r>
                <a:r>
                  <a:rPr lang="de-DE" sz="1400" dirty="0" err="1"/>
                  <a:t>lye</a:t>
                </a:r>
                <a:endParaRPr lang="de-DE" sz="1400" dirty="0"/>
              </a:p>
              <a:p>
                <a:endParaRPr lang="de-DE" sz="1400" dirty="0"/>
              </a:p>
            </p:txBody>
          </p:sp>
        </p:grpSp>
        <p:cxnSp>
          <p:nvCxnSpPr>
            <p:cNvPr id="32" name="Gerader Verbinder 31"/>
            <p:cNvCxnSpPr>
              <a:endCxn id="33" idx="0"/>
            </p:cNvCxnSpPr>
            <p:nvPr/>
          </p:nvCxnSpPr>
          <p:spPr>
            <a:xfrm>
              <a:off x="8980428" y="4204696"/>
              <a:ext cx="0" cy="81553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5" name="Gruppieren 34"/>
          <p:cNvGrpSpPr/>
          <p:nvPr/>
        </p:nvGrpSpPr>
        <p:grpSpPr>
          <a:xfrm>
            <a:off x="5388875" y="3642368"/>
            <a:ext cx="1073693" cy="1550971"/>
            <a:chOff x="8827181" y="3760946"/>
            <a:chExt cx="1073693" cy="1550971"/>
          </a:xfrm>
        </p:grpSpPr>
        <p:grpSp>
          <p:nvGrpSpPr>
            <p:cNvPr id="36" name="Gruppieren 35"/>
            <p:cNvGrpSpPr/>
            <p:nvPr/>
          </p:nvGrpSpPr>
          <p:grpSpPr>
            <a:xfrm>
              <a:off x="8827181" y="3760946"/>
              <a:ext cx="1073693" cy="1550971"/>
              <a:chOff x="792326" y="3274584"/>
              <a:chExt cx="1073693" cy="1550971"/>
            </a:xfrm>
          </p:grpSpPr>
          <p:sp>
            <p:nvSpPr>
              <p:cNvPr id="38" name="Ellipse 37"/>
              <p:cNvSpPr/>
              <p:nvPr/>
            </p:nvSpPr>
            <p:spPr>
              <a:xfrm>
                <a:off x="792326" y="4533873"/>
                <a:ext cx="302313" cy="29168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Textfeld 38"/>
              <p:cNvSpPr txBox="1"/>
              <p:nvPr/>
            </p:nvSpPr>
            <p:spPr>
              <a:xfrm>
                <a:off x="910308" y="3274584"/>
                <a:ext cx="955711" cy="307777"/>
              </a:xfrm>
              <a:prstGeom prst="rect">
                <a:avLst/>
              </a:prstGeom>
              <a:noFill/>
            </p:spPr>
            <p:txBody>
              <a:bodyPr wrap="none" rtlCol="0">
                <a:spAutoFit/>
              </a:bodyPr>
              <a:lstStyle/>
              <a:p>
                <a:r>
                  <a:rPr lang="de-DE" sz="1400" dirty="0"/>
                  <a:t>Finish </a:t>
                </a:r>
                <a:r>
                  <a:rPr lang="de-DE" sz="1400" dirty="0" err="1"/>
                  <a:t>chip</a:t>
                </a:r>
                <a:endParaRPr lang="de-DE" sz="1400" dirty="0"/>
              </a:p>
            </p:txBody>
          </p:sp>
        </p:grpSp>
        <p:cxnSp>
          <p:nvCxnSpPr>
            <p:cNvPr id="37" name="Gerader Verbinder 36"/>
            <p:cNvCxnSpPr>
              <a:endCxn id="38" idx="0"/>
            </p:cNvCxnSpPr>
            <p:nvPr/>
          </p:nvCxnSpPr>
          <p:spPr>
            <a:xfrm flipH="1">
              <a:off x="8978338" y="3859102"/>
              <a:ext cx="2090" cy="1161133"/>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0" name="Gruppieren 39"/>
          <p:cNvGrpSpPr/>
          <p:nvPr/>
        </p:nvGrpSpPr>
        <p:grpSpPr>
          <a:xfrm>
            <a:off x="4110038" y="4159765"/>
            <a:ext cx="957371" cy="1033574"/>
            <a:chOff x="8842745" y="4278343"/>
            <a:chExt cx="957371" cy="1033574"/>
          </a:xfrm>
        </p:grpSpPr>
        <p:grpSp>
          <p:nvGrpSpPr>
            <p:cNvPr id="41" name="Gruppieren 40"/>
            <p:cNvGrpSpPr/>
            <p:nvPr/>
          </p:nvGrpSpPr>
          <p:grpSpPr>
            <a:xfrm>
              <a:off x="8842745" y="4278343"/>
              <a:ext cx="957371" cy="1033574"/>
              <a:chOff x="807890" y="3791981"/>
              <a:chExt cx="957371" cy="1033574"/>
            </a:xfrm>
          </p:grpSpPr>
          <p:sp>
            <p:nvSpPr>
              <p:cNvPr id="43" name="Ellipse 42"/>
              <p:cNvSpPr/>
              <p:nvPr/>
            </p:nvSpPr>
            <p:spPr>
              <a:xfrm>
                <a:off x="807890" y="4533873"/>
                <a:ext cx="295275" cy="29168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Textfeld 43"/>
              <p:cNvSpPr txBox="1"/>
              <p:nvPr/>
            </p:nvSpPr>
            <p:spPr>
              <a:xfrm>
                <a:off x="889700" y="3791981"/>
                <a:ext cx="875561" cy="307777"/>
              </a:xfrm>
              <a:prstGeom prst="rect">
                <a:avLst/>
              </a:prstGeom>
              <a:noFill/>
            </p:spPr>
            <p:txBody>
              <a:bodyPr wrap="none" rtlCol="0">
                <a:spAutoFit/>
              </a:bodyPr>
              <a:lstStyle/>
              <a:p>
                <a:r>
                  <a:rPr lang="de-DE" sz="1400" dirty="0"/>
                  <a:t>Base </a:t>
                </a:r>
                <a:r>
                  <a:rPr lang="de-DE" sz="1400" dirty="0" err="1"/>
                  <a:t>chip</a:t>
                </a:r>
                <a:endParaRPr lang="de-DE" sz="1400" dirty="0"/>
              </a:p>
            </p:txBody>
          </p:sp>
        </p:grpSp>
        <p:cxnSp>
          <p:nvCxnSpPr>
            <p:cNvPr id="42" name="Gerader Verbinder 41"/>
            <p:cNvCxnSpPr>
              <a:endCxn id="43" idx="0"/>
            </p:cNvCxnSpPr>
            <p:nvPr/>
          </p:nvCxnSpPr>
          <p:spPr>
            <a:xfrm>
              <a:off x="8980428" y="4375311"/>
              <a:ext cx="9955" cy="644924"/>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60464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399422" cy="227597"/>
          </a:xfrm>
        </p:spPr>
        <p:txBody>
          <a:bodyPr/>
          <a:lstStyle/>
          <a:p>
            <a:r>
              <a:rPr lang="de-DE" dirty="0" smtClean="0"/>
              <a:t>PERFORMANCE RECORD</a:t>
            </a:r>
            <a:endParaRPr lang="de-DE" dirty="0"/>
          </a:p>
        </p:txBody>
      </p:sp>
      <p:sp>
        <p:nvSpPr>
          <p:cNvPr id="3" name="Textplatzhalter 2"/>
          <p:cNvSpPr>
            <a:spLocks noGrp="1"/>
          </p:cNvSpPr>
          <p:nvPr>
            <p:ph type="body" sz="quarter" idx="11"/>
          </p:nvPr>
        </p:nvSpPr>
        <p:spPr/>
        <p:txBody>
          <a:bodyPr/>
          <a:lstStyle/>
          <a:p>
            <a:pPr algn="r"/>
            <a:r>
              <a:rPr lang="en-US" dirty="0"/>
              <a:t>Independent performance record by the VLB Berlin</a:t>
            </a: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711" y="1321703"/>
            <a:ext cx="2816095" cy="398447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RightFacing"/>
            <a:lightRig rig="soft" dir="t"/>
          </a:scene3d>
          <a:sp3d contourW="12700" prstMaterial="matte">
            <a:contourClr>
              <a:srgbClr val="C0C0C0"/>
            </a:contourClr>
          </a:sp3d>
        </p:spPr>
      </p:pic>
      <p:pic>
        <p:nvPicPr>
          <p:cNvPr id="8" name="Grafik 7"/>
          <p:cNvPicPr>
            <a:picLocks noChangeAspect="1"/>
          </p:cNvPicPr>
          <p:nvPr/>
        </p:nvPicPr>
        <p:blipFill rotWithShape="1">
          <a:blip r:embed="rId4" cstate="print">
            <a:extLst>
              <a:ext uri="{28A0092B-C50C-407E-A947-70E740481C1C}">
                <a14:useLocalDpi xmlns:a14="http://schemas.microsoft.com/office/drawing/2010/main" val="0"/>
              </a:ext>
            </a:extLst>
          </a:blip>
          <a:srcRect l="3805" t="11250" r="5960" b="12361"/>
          <a:stretch/>
        </p:blipFill>
        <p:spPr>
          <a:xfrm>
            <a:off x="7243399" y="1953377"/>
            <a:ext cx="3593302" cy="2949725"/>
          </a:xfrm>
          <a:prstGeom prst="rect">
            <a:avLst/>
          </a:prstGeom>
        </p:spPr>
      </p:pic>
      <p:pic>
        <p:nvPicPr>
          <p:cNvPr id="13" name="Grafik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10662" y="3048000"/>
            <a:ext cx="2108746" cy="205263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144056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en-GB" dirty="0"/>
              <a:t>About the VLB Berlin</a:t>
            </a:r>
          </a:p>
        </p:txBody>
      </p:sp>
      <p:sp>
        <p:nvSpPr>
          <p:cNvPr id="3" name="Textplatzhalter 2"/>
          <p:cNvSpPr>
            <a:spLocks noGrp="1"/>
          </p:cNvSpPr>
          <p:nvPr>
            <p:ph type="body" sz="quarter" idx="10"/>
          </p:nvPr>
        </p:nvSpPr>
        <p:spPr>
          <a:xfrm>
            <a:off x="469361" y="384849"/>
            <a:ext cx="1399422" cy="227597"/>
          </a:xfrm>
        </p:spPr>
        <p:txBody>
          <a:bodyPr/>
          <a:lstStyle/>
          <a:p>
            <a:r>
              <a:rPr lang="de-DE" dirty="0" smtClean="0"/>
              <a:t>PERFORMANCE RECORD</a:t>
            </a:r>
            <a:endParaRPr lang="de-DE" dirty="0"/>
          </a:p>
        </p:txBody>
      </p:sp>
      <p:pic>
        <p:nvPicPr>
          <p:cNvPr id="4"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361" y="1613575"/>
            <a:ext cx="1486797" cy="2139275"/>
          </a:xfrm>
          <a:prstGeom prst="rect">
            <a:avLst/>
          </a:prstGeom>
        </p:spPr>
      </p:pic>
      <p:sp>
        <p:nvSpPr>
          <p:cNvPr id="5" name="Textfeld 4"/>
          <p:cNvSpPr txBox="1"/>
          <p:nvPr/>
        </p:nvSpPr>
        <p:spPr>
          <a:xfrm>
            <a:off x="2590799" y="1390650"/>
            <a:ext cx="8686801" cy="3416320"/>
          </a:xfrm>
          <a:prstGeom prst="rect">
            <a:avLst/>
          </a:prstGeom>
          <a:noFill/>
        </p:spPr>
        <p:txBody>
          <a:bodyPr wrap="square" rtlCol="0">
            <a:spAutoFit/>
          </a:bodyPr>
          <a:lstStyle/>
          <a:p>
            <a:pPr marL="285750" indent="-285750">
              <a:lnSpc>
                <a:spcPct val="150000"/>
              </a:lnSpc>
              <a:buClr>
                <a:schemeClr val="accent1"/>
              </a:buClr>
              <a:buFont typeface="Wingdings" panose="05000000000000000000" pitchFamily="2" charset="2"/>
              <a:buChar char="§"/>
            </a:pPr>
            <a:r>
              <a:rPr lang="de-DE" sz="2400" dirty="0"/>
              <a:t>Versuchs- und Lehranstalt für Brauerei in Berlin (VLB) e.V. (Research </a:t>
            </a:r>
            <a:r>
              <a:rPr lang="de-DE" sz="2400" dirty="0" err="1"/>
              <a:t>and</a:t>
            </a:r>
            <a:r>
              <a:rPr lang="de-DE" sz="2400" dirty="0"/>
              <a:t> Educational Institute </a:t>
            </a:r>
            <a:r>
              <a:rPr lang="de-DE" sz="2400" dirty="0" err="1"/>
              <a:t>for</a:t>
            </a:r>
            <a:r>
              <a:rPr lang="de-DE" sz="2400" dirty="0"/>
              <a:t> </a:t>
            </a:r>
            <a:r>
              <a:rPr lang="de-DE" sz="2400" dirty="0" err="1"/>
              <a:t>Brewing</a:t>
            </a:r>
            <a:r>
              <a:rPr lang="de-DE" sz="2400" dirty="0"/>
              <a:t> in Berlin</a:t>
            </a:r>
            <a:r>
              <a:rPr lang="de-DE" sz="2400" dirty="0" smtClean="0"/>
              <a:t>)</a:t>
            </a:r>
          </a:p>
          <a:p>
            <a:pPr marL="285750" indent="-285750">
              <a:lnSpc>
                <a:spcPct val="150000"/>
              </a:lnSpc>
              <a:buClr>
                <a:schemeClr val="accent1"/>
              </a:buClr>
              <a:buFont typeface="Wingdings" panose="05000000000000000000" pitchFamily="2" charset="2"/>
              <a:buChar char="§"/>
            </a:pPr>
            <a:r>
              <a:rPr lang="en-US" sz="2400" dirty="0"/>
              <a:t>Working internationally and rooted in </a:t>
            </a:r>
            <a:r>
              <a:rPr lang="en-US" sz="2400" dirty="0" smtClean="0"/>
              <a:t>Germany</a:t>
            </a:r>
          </a:p>
          <a:p>
            <a:pPr marL="285750" indent="-285750">
              <a:lnSpc>
                <a:spcPct val="150000"/>
              </a:lnSpc>
              <a:buClr>
                <a:schemeClr val="accent1"/>
              </a:buClr>
              <a:buFont typeface="Wingdings" panose="05000000000000000000" pitchFamily="2" charset="2"/>
              <a:buChar char="§"/>
            </a:pPr>
            <a:r>
              <a:rPr lang="en-US" sz="2400" dirty="0"/>
              <a:t>One of the largest independent institutes in the </a:t>
            </a:r>
            <a:r>
              <a:rPr lang="en-US" sz="2400" dirty="0" smtClean="0"/>
              <a:t>world</a:t>
            </a:r>
          </a:p>
          <a:p>
            <a:pPr marL="285750" indent="-285750">
              <a:lnSpc>
                <a:spcPct val="150000"/>
              </a:lnSpc>
              <a:buClr>
                <a:schemeClr val="accent1"/>
              </a:buClr>
              <a:buFont typeface="Wingdings" panose="05000000000000000000" pitchFamily="2" charset="2"/>
              <a:buChar char="§"/>
            </a:pPr>
            <a:r>
              <a:rPr lang="en-US" sz="2400" dirty="0"/>
              <a:t>Research, teaching, services and information </a:t>
            </a:r>
            <a:r>
              <a:rPr lang="en-US" sz="2400" dirty="0" smtClean="0"/>
              <a:t>provision</a:t>
            </a:r>
          </a:p>
          <a:p>
            <a:pPr marL="285750" indent="-285750">
              <a:lnSpc>
                <a:spcPct val="150000"/>
              </a:lnSpc>
              <a:buClr>
                <a:schemeClr val="accent1"/>
              </a:buClr>
              <a:buFont typeface="Wingdings" panose="05000000000000000000" pitchFamily="2" charset="2"/>
              <a:buChar char="§"/>
            </a:pPr>
            <a:r>
              <a:rPr lang="de-DE" sz="2400" dirty="0"/>
              <a:t>Beer </a:t>
            </a:r>
            <a:r>
              <a:rPr lang="de-DE" sz="2400" dirty="0" err="1"/>
              <a:t>and</a:t>
            </a:r>
            <a:r>
              <a:rPr lang="de-DE" sz="2400" dirty="0"/>
              <a:t> </a:t>
            </a:r>
            <a:r>
              <a:rPr lang="de-DE" sz="2400" dirty="0" err="1"/>
              <a:t>beverage</a:t>
            </a:r>
            <a:r>
              <a:rPr lang="de-DE" sz="2400" dirty="0"/>
              <a:t> </a:t>
            </a:r>
            <a:r>
              <a:rPr lang="de-DE" sz="2400" dirty="0" err="1"/>
              <a:t>industry</a:t>
            </a:r>
            <a:endParaRPr lang="de-DE" sz="2400" dirty="0"/>
          </a:p>
        </p:txBody>
      </p:sp>
    </p:spTree>
    <p:extLst>
      <p:ext uri="{BB962C8B-B14F-4D97-AF65-F5344CB8AC3E}">
        <p14:creationId xmlns:p14="http://schemas.microsoft.com/office/powerpoint/2010/main" val="34609446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en-GB" dirty="0"/>
              <a:t>Test procedure</a:t>
            </a:r>
          </a:p>
        </p:txBody>
      </p:sp>
      <p:sp>
        <p:nvSpPr>
          <p:cNvPr id="3" name="Textplatzhalter 2"/>
          <p:cNvSpPr>
            <a:spLocks noGrp="1"/>
          </p:cNvSpPr>
          <p:nvPr>
            <p:ph type="body" sz="quarter" idx="10"/>
          </p:nvPr>
        </p:nvSpPr>
        <p:spPr>
          <a:xfrm>
            <a:off x="469361" y="384849"/>
            <a:ext cx="1399422" cy="227597"/>
          </a:xfrm>
        </p:spPr>
        <p:txBody>
          <a:bodyPr/>
          <a:lstStyle/>
          <a:p>
            <a:r>
              <a:rPr lang="de-DE" dirty="0"/>
              <a:t>PERFORMANCE </a:t>
            </a:r>
            <a:r>
              <a:rPr lang="de-DE" dirty="0" smtClean="0"/>
              <a:t>RECORD</a:t>
            </a:r>
            <a:endParaRPr lang="de-DE" dirty="0"/>
          </a:p>
        </p:txBody>
      </p:sp>
      <p:pic>
        <p:nvPicPr>
          <p:cNvPr id="7" name="Grafik 6"/>
          <p:cNvPicPr>
            <a:picLocks noChangeAspect="1"/>
          </p:cNvPicPr>
          <p:nvPr/>
        </p:nvPicPr>
        <p:blipFill rotWithShape="1">
          <a:blip r:embed="rId3">
            <a:extLst>
              <a:ext uri="{28A0092B-C50C-407E-A947-70E740481C1C}">
                <a14:useLocalDpi xmlns:a14="http://schemas.microsoft.com/office/drawing/2010/main" val="0"/>
              </a:ext>
            </a:extLst>
          </a:blip>
          <a:srcRect l="44327" r="11719" b="63681"/>
          <a:stretch/>
        </p:blipFill>
        <p:spPr>
          <a:xfrm>
            <a:off x="8846288" y="1140429"/>
            <a:ext cx="1194903" cy="987313"/>
          </a:xfrm>
          <a:prstGeom prst="rect">
            <a:avLst/>
          </a:prstGeom>
        </p:spPr>
      </p:pic>
      <p:pic>
        <p:nvPicPr>
          <p:cNvPr id="8" name="Grafik 7"/>
          <p:cNvPicPr>
            <a:picLocks noChangeAspect="1"/>
          </p:cNvPicPr>
          <p:nvPr/>
        </p:nvPicPr>
        <p:blipFill rotWithShape="1">
          <a:blip r:embed="rId4">
            <a:extLst>
              <a:ext uri="{28A0092B-C50C-407E-A947-70E740481C1C}">
                <a14:useLocalDpi xmlns:a14="http://schemas.microsoft.com/office/drawing/2010/main" val="0"/>
              </a:ext>
            </a:extLst>
          </a:blip>
          <a:srcRect l="10895" t="10613" r="65092" b="4680"/>
          <a:stretch/>
        </p:blipFill>
        <p:spPr>
          <a:xfrm>
            <a:off x="1474471" y="1180866"/>
            <a:ext cx="1238491" cy="879676"/>
          </a:xfrm>
          <a:prstGeom prst="rect">
            <a:avLst/>
          </a:prstGeom>
        </p:spPr>
      </p:pic>
      <p:pic>
        <p:nvPicPr>
          <p:cNvPr id="9" name="Grafik 8"/>
          <p:cNvPicPr>
            <a:picLocks noChangeAspect="1"/>
          </p:cNvPicPr>
          <p:nvPr/>
        </p:nvPicPr>
        <p:blipFill rotWithShape="1">
          <a:blip r:embed="rId4">
            <a:extLst>
              <a:ext uri="{28A0092B-C50C-407E-A947-70E740481C1C}">
                <a14:useLocalDpi xmlns:a14="http://schemas.microsoft.com/office/drawing/2010/main" val="0"/>
              </a:ext>
            </a:extLst>
          </a:blip>
          <a:srcRect l="66423" t="10613" r="9316" b="4680"/>
          <a:stretch/>
        </p:blipFill>
        <p:spPr>
          <a:xfrm>
            <a:off x="5161549" y="1160029"/>
            <a:ext cx="1251285" cy="879676"/>
          </a:xfrm>
          <a:prstGeom prst="rect">
            <a:avLst/>
          </a:prstGeom>
        </p:spPr>
      </p:pic>
      <p:sp>
        <p:nvSpPr>
          <p:cNvPr id="10" name="Textfeld 9"/>
          <p:cNvSpPr txBox="1"/>
          <p:nvPr/>
        </p:nvSpPr>
        <p:spPr>
          <a:xfrm>
            <a:off x="1340785" y="2107786"/>
            <a:ext cx="1505861" cy="369332"/>
          </a:xfrm>
          <a:prstGeom prst="rect">
            <a:avLst/>
          </a:prstGeom>
          <a:noFill/>
        </p:spPr>
        <p:txBody>
          <a:bodyPr wrap="none" rtlCol="0">
            <a:spAutoFit/>
          </a:bodyPr>
          <a:lstStyle/>
          <a:p>
            <a:r>
              <a:rPr lang="en-GB" dirty="0"/>
              <a:t>Sharp settings</a:t>
            </a:r>
          </a:p>
        </p:txBody>
      </p:sp>
      <p:sp>
        <p:nvSpPr>
          <p:cNvPr id="11" name="Textfeld 10"/>
          <p:cNvSpPr txBox="1"/>
          <p:nvPr/>
        </p:nvSpPr>
        <p:spPr>
          <a:xfrm>
            <a:off x="4837315" y="2107786"/>
            <a:ext cx="1899751" cy="369332"/>
          </a:xfrm>
          <a:prstGeom prst="rect">
            <a:avLst/>
          </a:prstGeom>
          <a:noFill/>
        </p:spPr>
        <p:txBody>
          <a:bodyPr wrap="none" rtlCol="0">
            <a:spAutoFit/>
          </a:bodyPr>
          <a:lstStyle/>
          <a:p>
            <a:r>
              <a:rPr lang="en-GB" dirty="0"/>
              <a:t>Operating settings</a:t>
            </a:r>
          </a:p>
        </p:txBody>
      </p:sp>
      <p:sp>
        <p:nvSpPr>
          <p:cNvPr id="12" name="Textfeld 11"/>
          <p:cNvSpPr txBox="1"/>
          <p:nvPr/>
        </p:nvSpPr>
        <p:spPr>
          <a:xfrm>
            <a:off x="8275882" y="2108372"/>
            <a:ext cx="2852640" cy="369332"/>
          </a:xfrm>
          <a:prstGeom prst="rect">
            <a:avLst/>
          </a:prstGeom>
          <a:noFill/>
        </p:spPr>
        <p:txBody>
          <a:bodyPr wrap="none" rtlCol="0">
            <a:spAutoFit/>
          </a:bodyPr>
          <a:lstStyle/>
          <a:p>
            <a:r>
              <a:rPr lang="en-GB" dirty="0"/>
              <a:t>HEUFT X-ray base inspection</a:t>
            </a:r>
          </a:p>
        </p:txBody>
      </p:sp>
      <p:pic>
        <p:nvPicPr>
          <p:cNvPr id="4" name="Grafik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2373" y="2927149"/>
            <a:ext cx="781050" cy="1352550"/>
          </a:xfrm>
          <a:prstGeom prst="rect">
            <a:avLst/>
          </a:prstGeom>
        </p:spPr>
      </p:pic>
      <p:pic>
        <p:nvPicPr>
          <p:cNvPr id="13" name="Grafik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12574" y="2936774"/>
            <a:ext cx="781050" cy="1352550"/>
          </a:xfrm>
          <a:prstGeom prst="rect">
            <a:avLst/>
          </a:prstGeom>
        </p:spPr>
      </p:pic>
      <p:pic>
        <p:nvPicPr>
          <p:cNvPr id="14" name="Grafik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2417" y="2966100"/>
            <a:ext cx="1352550" cy="1352550"/>
          </a:xfrm>
          <a:prstGeom prst="rect">
            <a:avLst/>
          </a:prstGeom>
        </p:spPr>
      </p:pic>
      <p:pic>
        <p:nvPicPr>
          <p:cNvPr id="15" name="Grafik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36837" y="2950121"/>
            <a:ext cx="781050" cy="1352550"/>
          </a:xfrm>
          <a:prstGeom prst="rect">
            <a:avLst/>
          </a:prstGeom>
        </p:spPr>
      </p:pic>
      <p:sp>
        <p:nvSpPr>
          <p:cNvPr id="17" name="Textfeld 16"/>
          <p:cNvSpPr txBox="1"/>
          <p:nvPr/>
        </p:nvSpPr>
        <p:spPr>
          <a:xfrm>
            <a:off x="786192" y="3575707"/>
            <a:ext cx="944489" cy="369332"/>
          </a:xfrm>
          <a:prstGeom prst="rect">
            <a:avLst/>
          </a:prstGeom>
          <a:noFill/>
        </p:spPr>
        <p:txBody>
          <a:bodyPr wrap="none" rtlCol="0">
            <a:spAutoFit/>
          </a:bodyPr>
          <a:lstStyle/>
          <a:p>
            <a:r>
              <a:rPr lang="de-DE" dirty="0" smtClean="0"/>
              <a:t>(21+8) x</a:t>
            </a:r>
            <a:endParaRPr lang="de-DE" dirty="0"/>
          </a:p>
        </p:txBody>
      </p:sp>
      <p:sp>
        <p:nvSpPr>
          <p:cNvPr id="19" name="Textfeld 18"/>
          <p:cNvSpPr txBox="1"/>
          <p:nvPr/>
        </p:nvSpPr>
        <p:spPr>
          <a:xfrm>
            <a:off x="4474532" y="3572490"/>
            <a:ext cx="570990" cy="369332"/>
          </a:xfrm>
          <a:prstGeom prst="rect">
            <a:avLst/>
          </a:prstGeom>
          <a:noFill/>
        </p:spPr>
        <p:txBody>
          <a:bodyPr wrap="none" rtlCol="0">
            <a:spAutoFit/>
          </a:bodyPr>
          <a:lstStyle/>
          <a:p>
            <a:r>
              <a:rPr lang="de-DE" dirty="0" smtClean="0"/>
              <a:t>25 x</a:t>
            </a:r>
            <a:endParaRPr lang="de-DE" dirty="0"/>
          </a:p>
        </p:txBody>
      </p:sp>
      <p:sp>
        <p:nvSpPr>
          <p:cNvPr id="20" name="Textfeld 19"/>
          <p:cNvSpPr txBox="1"/>
          <p:nvPr/>
        </p:nvSpPr>
        <p:spPr>
          <a:xfrm>
            <a:off x="2933173" y="3593550"/>
            <a:ext cx="453970" cy="369332"/>
          </a:xfrm>
          <a:prstGeom prst="rect">
            <a:avLst/>
          </a:prstGeom>
          <a:noFill/>
        </p:spPr>
        <p:txBody>
          <a:bodyPr wrap="none" rtlCol="0">
            <a:spAutoFit/>
          </a:bodyPr>
          <a:lstStyle/>
          <a:p>
            <a:r>
              <a:rPr lang="de-DE" dirty="0" smtClean="0"/>
              <a:t>4 x</a:t>
            </a:r>
            <a:endParaRPr lang="de-DE" dirty="0"/>
          </a:p>
        </p:txBody>
      </p:sp>
      <p:pic>
        <p:nvPicPr>
          <p:cNvPr id="23" name="Grafik 22"/>
          <p:cNvPicPr>
            <a:picLocks noChangeAspect="1"/>
          </p:cNvPicPr>
          <p:nvPr/>
        </p:nvPicPr>
        <p:blipFill>
          <a:blip r:embed="rId9"/>
          <a:stretch>
            <a:fillRect/>
          </a:stretch>
        </p:blipFill>
        <p:spPr>
          <a:xfrm>
            <a:off x="9595263" y="3065883"/>
            <a:ext cx="2030787" cy="2390015"/>
          </a:xfrm>
          <a:prstGeom prst="rect">
            <a:avLst/>
          </a:prstGeom>
        </p:spPr>
      </p:pic>
      <p:sp>
        <p:nvSpPr>
          <p:cNvPr id="24" name="Textfeld 23"/>
          <p:cNvSpPr txBox="1"/>
          <p:nvPr/>
        </p:nvSpPr>
        <p:spPr>
          <a:xfrm>
            <a:off x="7887084" y="3574007"/>
            <a:ext cx="805029" cy="369332"/>
          </a:xfrm>
          <a:prstGeom prst="rect">
            <a:avLst/>
          </a:prstGeom>
          <a:noFill/>
        </p:spPr>
        <p:txBody>
          <a:bodyPr wrap="none" rtlCol="0">
            <a:spAutoFit/>
          </a:bodyPr>
          <a:lstStyle/>
          <a:p>
            <a:r>
              <a:rPr lang="de-DE" dirty="0" smtClean="0"/>
              <a:t>1500 x</a:t>
            </a:r>
            <a:endParaRPr lang="de-DE" dirty="0"/>
          </a:p>
        </p:txBody>
      </p:sp>
      <p:sp>
        <p:nvSpPr>
          <p:cNvPr id="25" name="Textfeld 24"/>
          <p:cNvSpPr txBox="1"/>
          <p:nvPr/>
        </p:nvSpPr>
        <p:spPr>
          <a:xfrm>
            <a:off x="2273237" y="5022819"/>
            <a:ext cx="973343" cy="369332"/>
          </a:xfrm>
          <a:prstGeom prst="rect">
            <a:avLst/>
          </a:prstGeom>
          <a:noFill/>
        </p:spPr>
        <p:txBody>
          <a:bodyPr wrap="none" rtlCol="0">
            <a:spAutoFit/>
          </a:bodyPr>
          <a:lstStyle/>
          <a:p>
            <a:r>
              <a:rPr lang="de-DE" dirty="0" smtClean="0"/>
              <a:t>= 2900 x</a:t>
            </a:r>
            <a:endParaRPr lang="de-DE" dirty="0"/>
          </a:p>
        </p:txBody>
      </p:sp>
      <p:graphicFrame>
        <p:nvGraphicFramePr>
          <p:cNvPr id="27" name="Objekt 26"/>
          <p:cNvGraphicFramePr>
            <a:graphicFrameLocks noChangeAspect="1"/>
          </p:cNvGraphicFramePr>
          <p:nvPr>
            <p:extLst>
              <p:ext uri="{D42A27DB-BD31-4B8C-83A1-F6EECF244321}">
                <p14:modId xmlns:p14="http://schemas.microsoft.com/office/powerpoint/2010/main" val="1761011098"/>
              </p:ext>
            </p:extLst>
          </p:nvPr>
        </p:nvGraphicFramePr>
        <p:xfrm>
          <a:off x="3178626" y="4260890"/>
          <a:ext cx="1803400" cy="1803400"/>
        </p:xfrm>
        <a:graphic>
          <a:graphicData uri="http://schemas.openxmlformats.org/presentationml/2006/ole">
            <mc:AlternateContent xmlns:mc="http://schemas.openxmlformats.org/markup-compatibility/2006">
              <mc:Choice xmlns:v="urn:schemas-microsoft-com:vml" Requires="v">
                <p:oleObj spid="_x0000_s1051" name="Image" r:id="rId10" imgW="1802880" imgH="1802880" progId="Photoshop.Image.13">
                  <p:embed/>
                </p:oleObj>
              </mc:Choice>
              <mc:Fallback>
                <p:oleObj name="Image" r:id="rId10" imgW="1802880" imgH="1802880" progId="Photoshop.Image.13">
                  <p:embed/>
                  <p:pic>
                    <p:nvPicPr>
                      <p:cNvPr id="0" name=""/>
                      <p:cNvPicPr/>
                      <p:nvPr/>
                    </p:nvPicPr>
                    <p:blipFill>
                      <a:blip r:embed="rId11"/>
                      <a:stretch>
                        <a:fillRect/>
                      </a:stretch>
                    </p:blipFill>
                    <p:spPr>
                      <a:xfrm>
                        <a:off x="3178626" y="4260890"/>
                        <a:ext cx="1803400" cy="1803400"/>
                      </a:xfrm>
                      <a:prstGeom prst="rect">
                        <a:avLst/>
                      </a:prstGeom>
                    </p:spPr>
                  </p:pic>
                </p:oleObj>
              </mc:Fallback>
            </mc:AlternateContent>
          </a:graphicData>
        </a:graphic>
      </p:graphicFrame>
      <p:cxnSp>
        <p:nvCxnSpPr>
          <p:cNvPr id="29" name="Gerader Verbinder 28"/>
          <p:cNvCxnSpPr/>
          <p:nvPr/>
        </p:nvCxnSpPr>
        <p:spPr>
          <a:xfrm>
            <a:off x="7411451" y="1108424"/>
            <a:ext cx="0" cy="464900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feld 29"/>
          <p:cNvSpPr txBox="1"/>
          <p:nvPr/>
        </p:nvSpPr>
        <p:spPr>
          <a:xfrm>
            <a:off x="9494130" y="5486172"/>
            <a:ext cx="2424253" cy="369332"/>
          </a:xfrm>
          <a:prstGeom prst="rect">
            <a:avLst/>
          </a:prstGeom>
          <a:noFill/>
        </p:spPr>
        <p:txBody>
          <a:bodyPr wrap="none" rtlCol="0">
            <a:spAutoFit/>
          </a:bodyPr>
          <a:lstStyle/>
          <a:p>
            <a:r>
              <a:rPr lang="en-GB" dirty="0"/>
              <a:t>+ 0.65 ml residual liquid</a:t>
            </a:r>
          </a:p>
        </p:txBody>
      </p:sp>
    </p:spTree>
    <p:extLst>
      <p:ext uri="{BB962C8B-B14F-4D97-AF65-F5344CB8AC3E}">
        <p14:creationId xmlns:p14="http://schemas.microsoft.com/office/powerpoint/2010/main" val="23891956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1"/>
          </p:nvPr>
        </p:nvSpPr>
        <p:spPr/>
        <p:txBody>
          <a:bodyPr/>
          <a:lstStyle/>
          <a:p>
            <a:pPr algn="r"/>
            <a:r>
              <a:rPr lang="en-US" dirty="0"/>
              <a:t>Test results – HEUFT is the technology leader!</a:t>
            </a:r>
            <a:endParaRPr lang="de-DE" dirty="0"/>
          </a:p>
        </p:txBody>
      </p:sp>
      <p:sp>
        <p:nvSpPr>
          <p:cNvPr id="2" name="Textplatzhalter 1"/>
          <p:cNvSpPr>
            <a:spLocks noGrp="1"/>
          </p:cNvSpPr>
          <p:nvPr>
            <p:ph type="body" sz="quarter" idx="10"/>
          </p:nvPr>
        </p:nvSpPr>
        <p:spPr>
          <a:xfrm>
            <a:off x="469361" y="384849"/>
            <a:ext cx="1399422" cy="227597"/>
          </a:xfrm>
        </p:spPr>
        <p:txBody>
          <a:bodyPr/>
          <a:lstStyle/>
          <a:p>
            <a:r>
              <a:rPr lang="de-DE" dirty="0"/>
              <a:t>PERFORMANCE </a:t>
            </a:r>
            <a:r>
              <a:rPr lang="de-DE" dirty="0" smtClean="0"/>
              <a:t>RECORD</a:t>
            </a:r>
            <a:endParaRPr lang="de-DE" dirty="0"/>
          </a:p>
        </p:txBody>
      </p:sp>
      <p:pic>
        <p:nvPicPr>
          <p:cNvPr id="11" name="Grafik 10"/>
          <p:cNvPicPr>
            <a:picLocks noChangeAspect="1"/>
          </p:cNvPicPr>
          <p:nvPr/>
        </p:nvPicPr>
        <p:blipFill rotWithShape="1">
          <a:blip r:embed="rId3">
            <a:extLst>
              <a:ext uri="{28A0092B-C50C-407E-A947-70E740481C1C}">
                <a14:useLocalDpi xmlns:a14="http://schemas.microsoft.com/office/drawing/2010/main" val="0"/>
              </a:ext>
            </a:extLst>
          </a:blip>
          <a:srcRect l="44327" r="11719" b="63681"/>
          <a:stretch/>
        </p:blipFill>
        <p:spPr>
          <a:xfrm>
            <a:off x="8846288" y="1140429"/>
            <a:ext cx="1194903" cy="987313"/>
          </a:xfrm>
          <a:prstGeom prst="rect">
            <a:avLst/>
          </a:prstGeom>
        </p:spPr>
      </p:pic>
      <p:sp>
        <p:nvSpPr>
          <p:cNvPr id="14" name="Ellipse 13"/>
          <p:cNvSpPr/>
          <p:nvPr/>
        </p:nvSpPr>
        <p:spPr>
          <a:xfrm>
            <a:off x="792892" y="3423428"/>
            <a:ext cx="671531" cy="6715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dirty="0"/>
          </a:p>
        </p:txBody>
      </p:sp>
      <p:cxnSp>
        <p:nvCxnSpPr>
          <p:cNvPr id="22" name="Gerader Verbinder 21"/>
          <p:cNvCxnSpPr/>
          <p:nvPr/>
        </p:nvCxnSpPr>
        <p:spPr>
          <a:xfrm>
            <a:off x="1457872" y="3433476"/>
            <a:ext cx="1651123"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Textfeld 33"/>
          <p:cNvSpPr txBox="1"/>
          <p:nvPr/>
        </p:nvSpPr>
        <p:spPr>
          <a:xfrm>
            <a:off x="1719350" y="2925258"/>
            <a:ext cx="1498363" cy="523220"/>
          </a:xfrm>
          <a:prstGeom prst="rect">
            <a:avLst/>
          </a:prstGeom>
          <a:noFill/>
        </p:spPr>
        <p:txBody>
          <a:bodyPr wrap="square" rtlCol="0">
            <a:spAutoFit/>
          </a:bodyPr>
          <a:lstStyle/>
          <a:p>
            <a:pPr algn="r"/>
            <a:r>
              <a:rPr lang="de-DE" sz="1400" dirty="0" err="1"/>
              <a:t>Detection</a:t>
            </a:r>
            <a:r>
              <a:rPr lang="de-DE" sz="1400" dirty="0"/>
              <a:t> rate relevant </a:t>
            </a:r>
            <a:r>
              <a:rPr lang="de-DE" sz="1400" dirty="0" err="1"/>
              <a:t>faults</a:t>
            </a:r>
            <a:endParaRPr lang="de-DE" sz="1400" dirty="0"/>
          </a:p>
        </p:txBody>
      </p:sp>
      <p:sp>
        <p:nvSpPr>
          <p:cNvPr id="38" name="Textfeld 37"/>
          <p:cNvSpPr txBox="1"/>
          <p:nvPr/>
        </p:nvSpPr>
        <p:spPr>
          <a:xfrm>
            <a:off x="803525" y="3605304"/>
            <a:ext cx="631189" cy="307777"/>
          </a:xfrm>
          <a:prstGeom prst="rect">
            <a:avLst/>
          </a:prstGeom>
          <a:noFill/>
        </p:spPr>
        <p:txBody>
          <a:bodyPr wrap="square" rtlCol="0">
            <a:spAutoFit/>
          </a:bodyPr>
          <a:lstStyle/>
          <a:p>
            <a:pPr algn="ctr"/>
            <a:r>
              <a:rPr lang="de-DE" sz="1400" b="1" dirty="0" smtClean="0">
                <a:solidFill>
                  <a:schemeClr val="bg1"/>
                </a:solidFill>
              </a:rPr>
              <a:t>100%</a:t>
            </a:r>
            <a:endParaRPr lang="de-DE" sz="1400" b="1" dirty="0">
              <a:solidFill>
                <a:schemeClr val="bg1"/>
              </a:solidFill>
            </a:endParaRPr>
          </a:p>
        </p:txBody>
      </p:sp>
      <p:cxnSp>
        <p:nvCxnSpPr>
          <p:cNvPr id="39" name="Gerader Verbinder 38"/>
          <p:cNvCxnSpPr>
            <a:stCxn id="14" idx="7"/>
          </p:cNvCxnSpPr>
          <p:nvPr/>
        </p:nvCxnSpPr>
        <p:spPr>
          <a:xfrm flipV="1">
            <a:off x="1366080" y="3437415"/>
            <a:ext cx="98343" cy="84356"/>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0" name="Ellipse 39"/>
          <p:cNvSpPr/>
          <p:nvPr/>
        </p:nvSpPr>
        <p:spPr>
          <a:xfrm>
            <a:off x="797916" y="5228056"/>
            <a:ext cx="671531" cy="6715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dirty="0"/>
          </a:p>
        </p:txBody>
      </p:sp>
      <p:cxnSp>
        <p:nvCxnSpPr>
          <p:cNvPr id="41" name="Gerader Verbinder 40"/>
          <p:cNvCxnSpPr/>
          <p:nvPr/>
        </p:nvCxnSpPr>
        <p:spPr>
          <a:xfrm>
            <a:off x="1462896" y="5238104"/>
            <a:ext cx="1651123"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2" name="Textfeld 41"/>
          <p:cNvSpPr txBox="1"/>
          <p:nvPr/>
        </p:nvSpPr>
        <p:spPr>
          <a:xfrm>
            <a:off x="1556216" y="4974023"/>
            <a:ext cx="1666522" cy="307777"/>
          </a:xfrm>
          <a:prstGeom prst="rect">
            <a:avLst/>
          </a:prstGeom>
          <a:noFill/>
        </p:spPr>
        <p:txBody>
          <a:bodyPr wrap="square" rtlCol="0">
            <a:spAutoFit/>
          </a:bodyPr>
          <a:lstStyle/>
          <a:p>
            <a:pPr algn="r"/>
            <a:r>
              <a:rPr lang="de-DE" sz="1400" dirty="0" err="1"/>
              <a:t>False</a:t>
            </a:r>
            <a:r>
              <a:rPr lang="de-DE" sz="1400" dirty="0"/>
              <a:t> </a:t>
            </a:r>
            <a:r>
              <a:rPr lang="de-DE" sz="1400" dirty="0" err="1"/>
              <a:t>rejection</a:t>
            </a:r>
            <a:r>
              <a:rPr lang="de-DE" sz="1400" dirty="0"/>
              <a:t> rate</a:t>
            </a:r>
          </a:p>
        </p:txBody>
      </p:sp>
      <p:sp>
        <p:nvSpPr>
          <p:cNvPr id="43" name="Textfeld 42"/>
          <p:cNvSpPr txBox="1"/>
          <p:nvPr/>
        </p:nvSpPr>
        <p:spPr>
          <a:xfrm>
            <a:off x="808549" y="5409932"/>
            <a:ext cx="631189" cy="307777"/>
          </a:xfrm>
          <a:prstGeom prst="rect">
            <a:avLst/>
          </a:prstGeom>
          <a:noFill/>
        </p:spPr>
        <p:txBody>
          <a:bodyPr wrap="square" rtlCol="0">
            <a:spAutoFit/>
          </a:bodyPr>
          <a:lstStyle/>
          <a:p>
            <a:pPr algn="ctr"/>
            <a:r>
              <a:rPr lang="de-DE" sz="1400" b="1" dirty="0" smtClean="0">
                <a:solidFill>
                  <a:schemeClr val="bg1"/>
                </a:solidFill>
              </a:rPr>
              <a:t>0%</a:t>
            </a:r>
            <a:endParaRPr lang="de-DE" sz="1400" b="1" dirty="0">
              <a:solidFill>
                <a:schemeClr val="bg1"/>
              </a:solidFill>
            </a:endParaRPr>
          </a:p>
        </p:txBody>
      </p:sp>
      <p:cxnSp>
        <p:nvCxnSpPr>
          <p:cNvPr id="44" name="Gerader Verbinder 43"/>
          <p:cNvCxnSpPr>
            <a:stCxn id="40" idx="7"/>
          </p:cNvCxnSpPr>
          <p:nvPr/>
        </p:nvCxnSpPr>
        <p:spPr>
          <a:xfrm flipV="1">
            <a:off x="1371104" y="5242043"/>
            <a:ext cx="98343" cy="84356"/>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5" name="Ellipse 44"/>
          <p:cNvSpPr/>
          <p:nvPr/>
        </p:nvSpPr>
        <p:spPr>
          <a:xfrm>
            <a:off x="8273100" y="3392313"/>
            <a:ext cx="671531" cy="6715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dirty="0"/>
          </a:p>
        </p:txBody>
      </p:sp>
      <p:cxnSp>
        <p:nvCxnSpPr>
          <p:cNvPr id="46" name="Gerader Verbinder 45"/>
          <p:cNvCxnSpPr/>
          <p:nvPr/>
        </p:nvCxnSpPr>
        <p:spPr>
          <a:xfrm>
            <a:off x="8938080" y="3402361"/>
            <a:ext cx="165112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7" name="Textfeld 46"/>
          <p:cNvSpPr txBox="1"/>
          <p:nvPr/>
        </p:nvSpPr>
        <p:spPr>
          <a:xfrm>
            <a:off x="8730114" y="2925258"/>
            <a:ext cx="1967807" cy="523220"/>
          </a:xfrm>
          <a:prstGeom prst="rect">
            <a:avLst/>
          </a:prstGeom>
          <a:noFill/>
        </p:spPr>
        <p:txBody>
          <a:bodyPr wrap="square" rtlCol="0">
            <a:spAutoFit/>
          </a:bodyPr>
          <a:lstStyle/>
          <a:p>
            <a:pPr algn="r"/>
            <a:r>
              <a:rPr lang="en-US" sz="1400" dirty="0"/>
              <a:t>Increase of the detection rate up to</a:t>
            </a:r>
            <a:endParaRPr lang="de-DE" sz="1400" dirty="0"/>
          </a:p>
        </p:txBody>
      </p:sp>
      <p:sp>
        <p:nvSpPr>
          <p:cNvPr id="48" name="Textfeld 47"/>
          <p:cNvSpPr txBox="1"/>
          <p:nvPr/>
        </p:nvSpPr>
        <p:spPr>
          <a:xfrm>
            <a:off x="8283733" y="3574189"/>
            <a:ext cx="631189" cy="307777"/>
          </a:xfrm>
          <a:prstGeom prst="rect">
            <a:avLst/>
          </a:prstGeom>
          <a:noFill/>
        </p:spPr>
        <p:txBody>
          <a:bodyPr wrap="square" rtlCol="0">
            <a:spAutoFit/>
          </a:bodyPr>
          <a:lstStyle/>
          <a:p>
            <a:pPr algn="ctr"/>
            <a:r>
              <a:rPr lang="de-DE" sz="1400" b="1" dirty="0" smtClean="0">
                <a:solidFill>
                  <a:schemeClr val="bg1"/>
                </a:solidFill>
              </a:rPr>
              <a:t>+29%</a:t>
            </a:r>
            <a:endParaRPr lang="de-DE" sz="1400" b="1" dirty="0">
              <a:solidFill>
                <a:schemeClr val="bg1"/>
              </a:solidFill>
            </a:endParaRPr>
          </a:p>
        </p:txBody>
      </p:sp>
      <p:cxnSp>
        <p:nvCxnSpPr>
          <p:cNvPr id="49" name="Gerader Verbinder 48"/>
          <p:cNvCxnSpPr>
            <a:stCxn id="45" idx="7"/>
          </p:cNvCxnSpPr>
          <p:nvPr/>
        </p:nvCxnSpPr>
        <p:spPr>
          <a:xfrm flipV="1">
            <a:off x="8846288" y="3406300"/>
            <a:ext cx="98343" cy="8435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Ellipse 49"/>
          <p:cNvSpPr/>
          <p:nvPr/>
        </p:nvSpPr>
        <p:spPr>
          <a:xfrm>
            <a:off x="8278124" y="4247521"/>
            <a:ext cx="671531" cy="6715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dirty="0"/>
          </a:p>
        </p:txBody>
      </p:sp>
      <p:cxnSp>
        <p:nvCxnSpPr>
          <p:cNvPr id="51" name="Gerader Verbinder 50"/>
          <p:cNvCxnSpPr/>
          <p:nvPr/>
        </p:nvCxnSpPr>
        <p:spPr>
          <a:xfrm>
            <a:off x="8943104" y="4257569"/>
            <a:ext cx="165112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2" name="Textfeld 51"/>
          <p:cNvSpPr txBox="1"/>
          <p:nvPr/>
        </p:nvSpPr>
        <p:spPr>
          <a:xfrm>
            <a:off x="9051000" y="3993488"/>
            <a:ext cx="1651946" cy="307777"/>
          </a:xfrm>
          <a:prstGeom prst="rect">
            <a:avLst/>
          </a:prstGeom>
          <a:noFill/>
        </p:spPr>
        <p:txBody>
          <a:bodyPr wrap="square" rtlCol="0">
            <a:spAutoFit/>
          </a:bodyPr>
          <a:lstStyle/>
          <a:p>
            <a:pPr algn="r"/>
            <a:r>
              <a:rPr lang="de-DE" sz="1400" dirty="0" err="1"/>
              <a:t>False</a:t>
            </a:r>
            <a:r>
              <a:rPr lang="de-DE" sz="1400" dirty="0"/>
              <a:t> </a:t>
            </a:r>
            <a:r>
              <a:rPr lang="de-DE" sz="1400" dirty="0" err="1"/>
              <a:t>rejection</a:t>
            </a:r>
            <a:r>
              <a:rPr lang="de-DE" sz="1400" dirty="0"/>
              <a:t> rate</a:t>
            </a:r>
          </a:p>
        </p:txBody>
      </p:sp>
      <p:sp>
        <p:nvSpPr>
          <p:cNvPr id="53" name="Textfeld 52"/>
          <p:cNvSpPr txBox="1"/>
          <p:nvPr/>
        </p:nvSpPr>
        <p:spPr>
          <a:xfrm>
            <a:off x="8288757" y="4429397"/>
            <a:ext cx="631189" cy="307777"/>
          </a:xfrm>
          <a:prstGeom prst="rect">
            <a:avLst/>
          </a:prstGeom>
          <a:noFill/>
        </p:spPr>
        <p:txBody>
          <a:bodyPr wrap="square" rtlCol="0">
            <a:spAutoFit/>
          </a:bodyPr>
          <a:lstStyle/>
          <a:p>
            <a:pPr algn="ctr"/>
            <a:r>
              <a:rPr lang="de-DE" sz="1400" b="1" dirty="0" smtClean="0">
                <a:solidFill>
                  <a:schemeClr val="bg1"/>
                </a:solidFill>
              </a:rPr>
              <a:t>0%</a:t>
            </a:r>
            <a:endParaRPr lang="de-DE" sz="1400" b="1" dirty="0">
              <a:solidFill>
                <a:schemeClr val="bg1"/>
              </a:solidFill>
            </a:endParaRPr>
          </a:p>
        </p:txBody>
      </p:sp>
      <p:cxnSp>
        <p:nvCxnSpPr>
          <p:cNvPr id="54" name="Gerader Verbinder 53"/>
          <p:cNvCxnSpPr>
            <a:stCxn id="50" idx="7"/>
          </p:cNvCxnSpPr>
          <p:nvPr/>
        </p:nvCxnSpPr>
        <p:spPr>
          <a:xfrm flipV="1">
            <a:off x="8851312" y="4261508"/>
            <a:ext cx="98343" cy="8435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Ellipse 26"/>
          <p:cNvSpPr/>
          <p:nvPr/>
        </p:nvSpPr>
        <p:spPr>
          <a:xfrm>
            <a:off x="792892" y="4328170"/>
            <a:ext cx="671531" cy="67153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dirty="0"/>
          </a:p>
        </p:txBody>
      </p:sp>
      <p:cxnSp>
        <p:nvCxnSpPr>
          <p:cNvPr id="28" name="Gerader Verbinder 27"/>
          <p:cNvCxnSpPr/>
          <p:nvPr/>
        </p:nvCxnSpPr>
        <p:spPr>
          <a:xfrm>
            <a:off x="1457872" y="4338218"/>
            <a:ext cx="165112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Textfeld 28"/>
          <p:cNvSpPr txBox="1"/>
          <p:nvPr/>
        </p:nvSpPr>
        <p:spPr>
          <a:xfrm>
            <a:off x="1730925" y="3842849"/>
            <a:ext cx="1498363" cy="523220"/>
          </a:xfrm>
          <a:prstGeom prst="rect">
            <a:avLst/>
          </a:prstGeom>
          <a:noFill/>
        </p:spPr>
        <p:txBody>
          <a:bodyPr wrap="square" rtlCol="0">
            <a:spAutoFit/>
          </a:bodyPr>
          <a:lstStyle/>
          <a:p>
            <a:pPr algn="r"/>
            <a:r>
              <a:rPr lang="de-DE" sz="1400" dirty="0" err="1"/>
              <a:t>Detection</a:t>
            </a:r>
            <a:r>
              <a:rPr lang="de-DE" sz="1400" dirty="0"/>
              <a:t> </a:t>
            </a:r>
            <a:r>
              <a:rPr lang="de-DE" sz="1400" dirty="0" smtClean="0"/>
              <a:t>rate</a:t>
            </a:r>
          </a:p>
          <a:p>
            <a:pPr algn="r"/>
            <a:r>
              <a:rPr lang="de-DE" sz="1400" dirty="0" smtClean="0"/>
              <a:t>all </a:t>
            </a:r>
            <a:r>
              <a:rPr lang="de-DE" sz="1400" dirty="0" err="1"/>
              <a:t>faults</a:t>
            </a:r>
            <a:endParaRPr lang="de-DE" sz="1400" dirty="0"/>
          </a:p>
        </p:txBody>
      </p:sp>
      <p:sp>
        <p:nvSpPr>
          <p:cNvPr id="30" name="Textfeld 29"/>
          <p:cNvSpPr txBox="1"/>
          <p:nvPr/>
        </p:nvSpPr>
        <p:spPr>
          <a:xfrm>
            <a:off x="803525" y="4510046"/>
            <a:ext cx="631189" cy="307777"/>
          </a:xfrm>
          <a:prstGeom prst="rect">
            <a:avLst/>
          </a:prstGeom>
          <a:noFill/>
        </p:spPr>
        <p:txBody>
          <a:bodyPr wrap="square" rtlCol="0">
            <a:spAutoFit/>
          </a:bodyPr>
          <a:lstStyle/>
          <a:p>
            <a:pPr algn="ctr"/>
            <a:r>
              <a:rPr lang="de-DE" sz="1400" b="1" dirty="0" smtClean="0">
                <a:solidFill>
                  <a:schemeClr val="bg1"/>
                </a:solidFill>
              </a:rPr>
              <a:t>100%</a:t>
            </a:r>
            <a:endParaRPr lang="de-DE" sz="1400" b="1" dirty="0">
              <a:solidFill>
                <a:schemeClr val="bg1"/>
              </a:solidFill>
            </a:endParaRPr>
          </a:p>
        </p:txBody>
      </p:sp>
      <p:cxnSp>
        <p:nvCxnSpPr>
          <p:cNvPr id="31" name="Gerader Verbinder 30"/>
          <p:cNvCxnSpPr>
            <a:stCxn id="27" idx="7"/>
          </p:cNvCxnSpPr>
          <p:nvPr/>
        </p:nvCxnSpPr>
        <p:spPr>
          <a:xfrm flipV="1">
            <a:off x="1366080" y="4342157"/>
            <a:ext cx="98343" cy="843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5" name="Ellipse 64"/>
          <p:cNvSpPr/>
          <p:nvPr/>
        </p:nvSpPr>
        <p:spPr>
          <a:xfrm>
            <a:off x="4478767" y="3425773"/>
            <a:ext cx="671531" cy="6715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dirty="0"/>
          </a:p>
        </p:txBody>
      </p:sp>
      <p:cxnSp>
        <p:nvCxnSpPr>
          <p:cNvPr id="66" name="Gerader Verbinder 65"/>
          <p:cNvCxnSpPr/>
          <p:nvPr/>
        </p:nvCxnSpPr>
        <p:spPr>
          <a:xfrm>
            <a:off x="5143747" y="3435821"/>
            <a:ext cx="1651123"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7" name="Textfeld 66"/>
          <p:cNvSpPr txBox="1"/>
          <p:nvPr/>
        </p:nvSpPr>
        <p:spPr>
          <a:xfrm>
            <a:off x="5405225" y="2927603"/>
            <a:ext cx="1498363" cy="523220"/>
          </a:xfrm>
          <a:prstGeom prst="rect">
            <a:avLst/>
          </a:prstGeom>
          <a:noFill/>
        </p:spPr>
        <p:txBody>
          <a:bodyPr wrap="square" rtlCol="0">
            <a:spAutoFit/>
          </a:bodyPr>
          <a:lstStyle/>
          <a:p>
            <a:pPr algn="r"/>
            <a:r>
              <a:rPr lang="de-DE" sz="1400" dirty="0" err="1"/>
              <a:t>Detection</a:t>
            </a:r>
            <a:r>
              <a:rPr lang="de-DE" sz="1400" dirty="0"/>
              <a:t> rate relevant </a:t>
            </a:r>
            <a:r>
              <a:rPr lang="de-DE" sz="1400" dirty="0" err="1"/>
              <a:t>faults</a:t>
            </a:r>
            <a:endParaRPr lang="de-DE" sz="1400" dirty="0"/>
          </a:p>
        </p:txBody>
      </p:sp>
      <p:sp>
        <p:nvSpPr>
          <p:cNvPr id="68" name="Textfeld 67"/>
          <p:cNvSpPr txBox="1"/>
          <p:nvPr/>
        </p:nvSpPr>
        <p:spPr>
          <a:xfrm>
            <a:off x="4489400" y="3607649"/>
            <a:ext cx="631189" cy="307777"/>
          </a:xfrm>
          <a:prstGeom prst="rect">
            <a:avLst/>
          </a:prstGeom>
          <a:noFill/>
        </p:spPr>
        <p:txBody>
          <a:bodyPr wrap="square" rtlCol="0">
            <a:spAutoFit/>
          </a:bodyPr>
          <a:lstStyle/>
          <a:p>
            <a:pPr algn="ctr"/>
            <a:r>
              <a:rPr lang="de-DE" sz="1400" b="1" dirty="0" smtClean="0">
                <a:solidFill>
                  <a:schemeClr val="bg1"/>
                </a:solidFill>
              </a:rPr>
              <a:t>100%</a:t>
            </a:r>
            <a:endParaRPr lang="de-DE" sz="1400" b="1" dirty="0">
              <a:solidFill>
                <a:schemeClr val="bg1"/>
              </a:solidFill>
            </a:endParaRPr>
          </a:p>
        </p:txBody>
      </p:sp>
      <p:cxnSp>
        <p:nvCxnSpPr>
          <p:cNvPr id="69" name="Gerader Verbinder 68"/>
          <p:cNvCxnSpPr>
            <a:stCxn id="65" idx="7"/>
          </p:cNvCxnSpPr>
          <p:nvPr/>
        </p:nvCxnSpPr>
        <p:spPr>
          <a:xfrm flipV="1">
            <a:off x="5051955" y="3439760"/>
            <a:ext cx="98343" cy="84356"/>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0" name="Ellipse 69"/>
          <p:cNvSpPr/>
          <p:nvPr/>
        </p:nvSpPr>
        <p:spPr>
          <a:xfrm>
            <a:off x="4483791" y="5230401"/>
            <a:ext cx="671531" cy="6715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dirty="0"/>
          </a:p>
        </p:txBody>
      </p:sp>
      <p:cxnSp>
        <p:nvCxnSpPr>
          <p:cNvPr id="71" name="Gerader Verbinder 70"/>
          <p:cNvCxnSpPr/>
          <p:nvPr/>
        </p:nvCxnSpPr>
        <p:spPr>
          <a:xfrm>
            <a:off x="5148771" y="5240449"/>
            <a:ext cx="1651123"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2" name="Textfeld 71"/>
          <p:cNvSpPr txBox="1"/>
          <p:nvPr/>
        </p:nvSpPr>
        <p:spPr>
          <a:xfrm>
            <a:off x="5242091" y="4976368"/>
            <a:ext cx="1666522" cy="307777"/>
          </a:xfrm>
          <a:prstGeom prst="rect">
            <a:avLst/>
          </a:prstGeom>
          <a:noFill/>
        </p:spPr>
        <p:txBody>
          <a:bodyPr wrap="square" rtlCol="0">
            <a:spAutoFit/>
          </a:bodyPr>
          <a:lstStyle/>
          <a:p>
            <a:pPr algn="r"/>
            <a:r>
              <a:rPr lang="de-DE" sz="1400" dirty="0" err="1"/>
              <a:t>False</a:t>
            </a:r>
            <a:r>
              <a:rPr lang="de-DE" sz="1400" dirty="0"/>
              <a:t> </a:t>
            </a:r>
            <a:r>
              <a:rPr lang="de-DE" sz="1400" dirty="0" err="1"/>
              <a:t>rejection</a:t>
            </a:r>
            <a:r>
              <a:rPr lang="de-DE" sz="1400" dirty="0"/>
              <a:t> rate</a:t>
            </a:r>
          </a:p>
        </p:txBody>
      </p:sp>
      <p:sp>
        <p:nvSpPr>
          <p:cNvPr id="73" name="Textfeld 72"/>
          <p:cNvSpPr txBox="1"/>
          <p:nvPr/>
        </p:nvSpPr>
        <p:spPr>
          <a:xfrm>
            <a:off x="4494424" y="5412277"/>
            <a:ext cx="631189" cy="307777"/>
          </a:xfrm>
          <a:prstGeom prst="rect">
            <a:avLst/>
          </a:prstGeom>
          <a:noFill/>
        </p:spPr>
        <p:txBody>
          <a:bodyPr wrap="square" rtlCol="0">
            <a:spAutoFit/>
          </a:bodyPr>
          <a:lstStyle/>
          <a:p>
            <a:pPr algn="ctr"/>
            <a:r>
              <a:rPr lang="de-DE" sz="1400" b="1" dirty="0" smtClean="0">
                <a:solidFill>
                  <a:schemeClr val="bg1"/>
                </a:solidFill>
              </a:rPr>
              <a:t>0%</a:t>
            </a:r>
            <a:endParaRPr lang="de-DE" sz="1400" b="1" dirty="0">
              <a:solidFill>
                <a:schemeClr val="bg1"/>
              </a:solidFill>
            </a:endParaRPr>
          </a:p>
        </p:txBody>
      </p:sp>
      <p:cxnSp>
        <p:nvCxnSpPr>
          <p:cNvPr id="74" name="Gerader Verbinder 73"/>
          <p:cNvCxnSpPr>
            <a:stCxn id="70" idx="7"/>
          </p:cNvCxnSpPr>
          <p:nvPr/>
        </p:nvCxnSpPr>
        <p:spPr>
          <a:xfrm flipV="1">
            <a:off x="5056979" y="5244388"/>
            <a:ext cx="98343" cy="84356"/>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5" name="Ellipse 74"/>
          <p:cNvSpPr/>
          <p:nvPr/>
        </p:nvSpPr>
        <p:spPr>
          <a:xfrm>
            <a:off x="4478767" y="4330515"/>
            <a:ext cx="671531" cy="67153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dirty="0"/>
          </a:p>
        </p:txBody>
      </p:sp>
      <p:cxnSp>
        <p:nvCxnSpPr>
          <p:cNvPr id="76" name="Gerader Verbinder 75"/>
          <p:cNvCxnSpPr/>
          <p:nvPr/>
        </p:nvCxnSpPr>
        <p:spPr>
          <a:xfrm>
            <a:off x="5143747" y="4340563"/>
            <a:ext cx="165112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7" name="Textfeld 76"/>
          <p:cNvSpPr txBox="1"/>
          <p:nvPr/>
        </p:nvSpPr>
        <p:spPr>
          <a:xfrm>
            <a:off x="5405225" y="3845194"/>
            <a:ext cx="1498363" cy="523220"/>
          </a:xfrm>
          <a:prstGeom prst="rect">
            <a:avLst/>
          </a:prstGeom>
          <a:noFill/>
        </p:spPr>
        <p:txBody>
          <a:bodyPr wrap="square" rtlCol="0">
            <a:spAutoFit/>
          </a:bodyPr>
          <a:lstStyle/>
          <a:p>
            <a:pPr algn="r"/>
            <a:r>
              <a:rPr lang="de-DE" sz="1400" dirty="0" err="1"/>
              <a:t>Detection</a:t>
            </a:r>
            <a:r>
              <a:rPr lang="de-DE" sz="1400" dirty="0"/>
              <a:t> </a:t>
            </a:r>
            <a:r>
              <a:rPr lang="de-DE" sz="1400" dirty="0" smtClean="0"/>
              <a:t>rate</a:t>
            </a:r>
          </a:p>
          <a:p>
            <a:pPr algn="r"/>
            <a:r>
              <a:rPr lang="de-DE" sz="1400" dirty="0" smtClean="0"/>
              <a:t>all </a:t>
            </a:r>
            <a:r>
              <a:rPr lang="de-DE" sz="1400" dirty="0" err="1"/>
              <a:t>faults</a:t>
            </a:r>
            <a:r>
              <a:rPr lang="de-DE" sz="1400" dirty="0"/>
              <a:t>*</a:t>
            </a:r>
          </a:p>
        </p:txBody>
      </p:sp>
      <p:sp>
        <p:nvSpPr>
          <p:cNvPr id="78" name="Textfeld 77"/>
          <p:cNvSpPr txBox="1"/>
          <p:nvPr/>
        </p:nvSpPr>
        <p:spPr>
          <a:xfrm>
            <a:off x="4489400" y="4512391"/>
            <a:ext cx="631189" cy="307777"/>
          </a:xfrm>
          <a:prstGeom prst="rect">
            <a:avLst/>
          </a:prstGeom>
          <a:noFill/>
        </p:spPr>
        <p:txBody>
          <a:bodyPr wrap="square" rtlCol="0">
            <a:spAutoFit/>
          </a:bodyPr>
          <a:lstStyle/>
          <a:p>
            <a:pPr algn="ctr"/>
            <a:r>
              <a:rPr lang="de-DE" sz="1400" b="1" dirty="0" smtClean="0">
                <a:solidFill>
                  <a:schemeClr val="bg1"/>
                </a:solidFill>
              </a:rPr>
              <a:t>98%</a:t>
            </a:r>
            <a:endParaRPr lang="de-DE" sz="1400" b="1" dirty="0">
              <a:solidFill>
                <a:schemeClr val="bg1"/>
              </a:solidFill>
            </a:endParaRPr>
          </a:p>
        </p:txBody>
      </p:sp>
      <p:cxnSp>
        <p:nvCxnSpPr>
          <p:cNvPr id="79" name="Gerader Verbinder 78"/>
          <p:cNvCxnSpPr>
            <a:stCxn id="75" idx="7"/>
          </p:cNvCxnSpPr>
          <p:nvPr/>
        </p:nvCxnSpPr>
        <p:spPr>
          <a:xfrm flipV="1">
            <a:off x="5051955" y="4344502"/>
            <a:ext cx="98343" cy="843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 name="Grafik 4"/>
          <p:cNvPicPr>
            <a:picLocks noChangeAspect="1"/>
          </p:cNvPicPr>
          <p:nvPr/>
        </p:nvPicPr>
        <p:blipFill rotWithShape="1">
          <a:blip r:embed="rId4">
            <a:extLst>
              <a:ext uri="{28A0092B-C50C-407E-A947-70E740481C1C}">
                <a14:useLocalDpi xmlns:a14="http://schemas.microsoft.com/office/drawing/2010/main" val="0"/>
              </a:ext>
            </a:extLst>
          </a:blip>
          <a:srcRect l="10895" t="10613" r="65092" b="4680"/>
          <a:stretch/>
        </p:blipFill>
        <p:spPr>
          <a:xfrm>
            <a:off x="1474471" y="1180866"/>
            <a:ext cx="1238491" cy="879676"/>
          </a:xfrm>
          <a:prstGeom prst="rect">
            <a:avLst/>
          </a:prstGeom>
        </p:spPr>
      </p:pic>
      <p:sp>
        <p:nvSpPr>
          <p:cNvPr id="7" name="Textfeld 6"/>
          <p:cNvSpPr txBox="1"/>
          <p:nvPr/>
        </p:nvSpPr>
        <p:spPr>
          <a:xfrm>
            <a:off x="-13652" y="5909315"/>
            <a:ext cx="11729493" cy="215444"/>
          </a:xfrm>
          <a:prstGeom prst="rect">
            <a:avLst/>
          </a:prstGeom>
          <a:noFill/>
        </p:spPr>
        <p:txBody>
          <a:bodyPr wrap="none" rtlCol="0">
            <a:spAutoFit/>
          </a:bodyPr>
          <a:lstStyle/>
          <a:p>
            <a:r>
              <a:rPr lang="en-US" sz="800" dirty="0">
                <a:solidFill>
                  <a:schemeClr val="bg1">
                    <a:lumMod val="65000"/>
                  </a:schemeClr>
                </a:solidFill>
              </a:rPr>
              <a:t>* It should be noted with regard to the test bottles with "sidewall chip outside" which were not detected that the damage was in the area of the scuffing rings.  Rejecting bottles with damage in this area is not necessarily wanted – especially regarding operating settings.</a:t>
            </a:r>
            <a:endParaRPr lang="de-DE" sz="800" dirty="0">
              <a:solidFill>
                <a:schemeClr val="bg1">
                  <a:lumMod val="65000"/>
                </a:schemeClr>
              </a:solidFill>
            </a:endParaRPr>
          </a:p>
        </p:txBody>
      </p:sp>
      <p:cxnSp>
        <p:nvCxnSpPr>
          <p:cNvPr id="55" name="Gerader Verbinder 54"/>
          <p:cNvCxnSpPr/>
          <p:nvPr/>
        </p:nvCxnSpPr>
        <p:spPr>
          <a:xfrm>
            <a:off x="7411451" y="1108424"/>
            <a:ext cx="0" cy="464900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56" name="Grafik 55"/>
          <p:cNvPicPr>
            <a:picLocks noChangeAspect="1"/>
          </p:cNvPicPr>
          <p:nvPr/>
        </p:nvPicPr>
        <p:blipFill rotWithShape="1">
          <a:blip r:embed="rId4">
            <a:extLst>
              <a:ext uri="{28A0092B-C50C-407E-A947-70E740481C1C}">
                <a14:useLocalDpi xmlns:a14="http://schemas.microsoft.com/office/drawing/2010/main" val="0"/>
              </a:ext>
            </a:extLst>
          </a:blip>
          <a:srcRect l="66423" t="10613" r="9316" b="4680"/>
          <a:stretch/>
        </p:blipFill>
        <p:spPr>
          <a:xfrm>
            <a:off x="5161549" y="1160029"/>
            <a:ext cx="1251285" cy="879676"/>
          </a:xfrm>
          <a:prstGeom prst="rect">
            <a:avLst/>
          </a:prstGeom>
        </p:spPr>
      </p:pic>
      <p:sp>
        <p:nvSpPr>
          <p:cNvPr id="57" name="Textfeld 56"/>
          <p:cNvSpPr txBox="1"/>
          <p:nvPr/>
        </p:nvSpPr>
        <p:spPr>
          <a:xfrm>
            <a:off x="1340785" y="2107786"/>
            <a:ext cx="1505861" cy="369332"/>
          </a:xfrm>
          <a:prstGeom prst="rect">
            <a:avLst/>
          </a:prstGeom>
          <a:noFill/>
        </p:spPr>
        <p:txBody>
          <a:bodyPr wrap="none" rtlCol="0">
            <a:spAutoFit/>
          </a:bodyPr>
          <a:lstStyle/>
          <a:p>
            <a:r>
              <a:rPr lang="en-GB" dirty="0"/>
              <a:t>Sharp settings</a:t>
            </a:r>
          </a:p>
        </p:txBody>
      </p:sp>
      <p:sp>
        <p:nvSpPr>
          <p:cNvPr id="58" name="Textfeld 57"/>
          <p:cNvSpPr txBox="1"/>
          <p:nvPr/>
        </p:nvSpPr>
        <p:spPr>
          <a:xfrm>
            <a:off x="4837315" y="2107786"/>
            <a:ext cx="1899751" cy="369332"/>
          </a:xfrm>
          <a:prstGeom prst="rect">
            <a:avLst/>
          </a:prstGeom>
          <a:noFill/>
        </p:spPr>
        <p:txBody>
          <a:bodyPr wrap="none" rtlCol="0">
            <a:spAutoFit/>
          </a:bodyPr>
          <a:lstStyle/>
          <a:p>
            <a:r>
              <a:rPr lang="en-GB" dirty="0"/>
              <a:t>Operating settings</a:t>
            </a:r>
          </a:p>
        </p:txBody>
      </p:sp>
      <p:sp>
        <p:nvSpPr>
          <p:cNvPr id="59" name="Textfeld 58"/>
          <p:cNvSpPr txBox="1"/>
          <p:nvPr/>
        </p:nvSpPr>
        <p:spPr>
          <a:xfrm>
            <a:off x="8275882" y="2108372"/>
            <a:ext cx="2852640" cy="369332"/>
          </a:xfrm>
          <a:prstGeom prst="rect">
            <a:avLst/>
          </a:prstGeom>
          <a:noFill/>
        </p:spPr>
        <p:txBody>
          <a:bodyPr wrap="none" rtlCol="0">
            <a:spAutoFit/>
          </a:bodyPr>
          <a:lstStyle/>
          <a:p>
            <a:r>
              <a:rPr lang="en-GB" dirty="0"/>
              <a:t>HEUFT X-ray base inspection</a:t>
            </a:r>
          </a:p>
        </p:txBody>
      </p:sp>
    </p:spTree>
    <p:extLst>
      <p:ext uri="{BB962C8B-B14F-4D97-AF65-F5344CB8AC3E}">
        <p14:creationId xmlns:p14="http://schemas.microsoft.com/office/powerpoint/2010/main" val="15368102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en-US" dirty="0"/>
              <a:t>Test results – HEUFT is the technology leader!</a:t>
            </a:r>
            <a:endParaRPr lang="de-DE" dirty="0"/>
          </a:p>
        </p:txBody>
      </p:sp>
      <p:sp>
        <p:nvSpPr>
          <p:cNvPr id="3" name="Textplatzhalter 2"/>
          <p:cNvSpPr>
            <a:spLocks noGrp="1"/>
          </p:cNvSpPr>
          <p:nvPr>
            <p:ph type="body" sz="quarter" idx="10"/>
          </p:nvPr>
        </p:nvSpPr>
        <p:spPr>
          <a:xfrm>
            <a:off x="469361" y="384849"/>
            <a:ext cx="1399422" cy="227597"/>
          </a:xfrm>
        </p:spPr>
        <p:txBody>
          <a:bodyPr/>
          <a:lstStyle/>
          <a:p>
            <a:r>
              <a:rPr lang="de-DE" dirty="0"/>
              <a:t>PERFORMANCE </a:t>
            </a:r>
            <a:r>
              <a:rPr lang="de-DE" dirty="0" smtClean="0"/>
              <a:t>RECORD</a:t>
            </a:r>
            <a:endParaRPr lang="de-DE" dirty="0"/>
          </a:p>
        </p:txBody>
      </p:sp>
      <p:sp>
        <p:nvSpPr>
          <p:cNvPr id="4" name="Textfeld 3"/>
          <p:cNvSpPr txBox="1"/>
          <p:nvPr/>
        </p:nvSpPr>
        <p:spPr>
          <a:xfrm>
            <a:off x="1627820" y="1388713"/>
            <a:ext cx="8936357" cy="461665"/>
          </a:xfrm>
          <a:prstGeom prst="rect">
            <a:avLst/>
          </a:prstGeom>
          <a:noFill/>
        </p:spPr>
        <p:txBody>
          <a:bodyPr wrap="none" rtlCol="0">
            <a:spAutoFit/>
          </a:bodyPr>
          <a:lstStyle/>
          <a:p>
            <a:pPr algn="ctr"/>
            <a:r>
              <a:rPr lang="en-US" sz="2400" dirty="0"/>
              <a:t>"We can achieve a 100% detection rate with a 0% false rejection rate."</a:t>
            </a:r>
            <a:endParaRPr lang="de-DE" sz="2400" dirty="0"/>
          </a:p>
        </p:txBody>
      </p:sp>
      <p:sp>
        <p:nvSpPr>
          <p:cNvPr id="5" name="Textfeld 4"/>
          <p:cNvSpPr txBox="1"/>
          <p:nvPr/>
        </p:nvSpPr>
        <p:spPr>
          <a:xfrm>
            <a:off x="715101" y="2514106"/>
            <a:ext cx="10761792" cy="461665"/>
          </a:xfrm>
          <a:prstGeom prst="rect">
            <a:avLst/>
          </a:prstGeom>
          <a:noFill/>
        </p:spPr>
        <p:txBody>
          <a:bodyPr wrap="none" rtlCol="0">
            <a:spAutoFit/>
          </a:bodyPr>
          <a:lstStyle/>
          <a:p>
            <a:pPr algn="ctr"/>
            <a:r>
              <a:rPr lang="en-US" sz="2400" dirty="0"/>
              <a:t>"We can clearly exceed the guaranteed detection rate with a 0% false rejection rate."</a:t>
            </a:r>
            <a:endParaRPr lang="de-DE" sz="2400" dirty="0"/>
          </a:p>
        </p:txBody>
      </p:sp>
      <p:sp>
        <p:nvSpPr>
          <p:cNvPr id="6" name="Textfeld 5"/>
          <p:cNvSpPr txBox="1"/>
          <p:nvPr/>
        </p:nvSpPr>
        <p:spPr>
          <a:xfrm>
            <a:off x="2633510" y="5050066"/>
            <a:ext cx="6924973" cy="461665"/>
          </a:xfrm>
          <a:prstGeom prst="rect">
            <a:avLst/>
          </a:prstGeom>
          <a:noFill/>
        </p:spPr>
        <p:txBody>
          <a:bodyPr wrap="none" rtlCol="0">
            <a:spAutoFit/>
          </a:bodyPr>
          <a:lstStyle/>
          <a:p>
            <a:pPr algn="ctr"/>
            <a:r>
              <a:rPr lang="en-US" sz="2400" dirty="0"/>
              <a:t>"We achieve a false rejection rate of 0% for ALL tests".</a:t>
            </a:r>
            <a:endParaRPr lang="de-DE" sz="2400" dirty="0"/>
          </a:p>
        </p:txBody>
      </p:sp>
      <p:sp>
        <p:nvSpPr>
          <p:cNvPr id="7" name="Textfeld 6"/>
          <p:cNvSpPr txBox="1"/>
          <p:nvPr/>
        </p:nvSpPr>
        <p:spPr>
          <a:xfrm>
            <a:off x="1307936" y="3606469"/>
            <a:ext cx="9576122" cy="830997"/>
          </a:xfrm>
          <a:prstGeom prst="rect">
            <a:avLst/>
          </a:prstGeom>
          <a:noFill/>
        </p:spPr>
        <p:txBody>
          <a:bodyPr wrap="square" rtlCol="0">
            <a:spAutoFit/>
          </a:bodyPr>
          <a:lstStyle/>
          <a:p>
            <a:pPr algn="ctr"/>
            <a:r>
              <a:rPr lang="en-US" sz="2400" dirty="0"/>
              <a:t>"We can achieve up to a 29% better detection rate for glass splinters in 0.65ml residual liquid with the X-ray base inspection."</a:t>
            </a:r>
            <a:endParaRPr lang="de-DE" sz="2400" dirty="0"/>
          </a:p>
        </p:txBody>
      </p:sp>
      <p:pic>
        <p:nvPicPr>
          <p:cNvPr id="9" name="Grafik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94845" y="1576180"/>
            <a:ext cx="538664" cy="524331"/>
          </a:xfrm>
          <a:prstGeom prst="rect">
            <a:avLst/>
          </a:prstGeom>
          <a:effectLst>
            <a:outerShdw blurRad="50800" dist="38100" dir="2700000" algn="tl" rotWithShape="0">
              <a:prstClr val="black">
                <a:alpha val="40000"/>
              </a:prstClr>
            </a:outerShdw>
          </a:effectLst>
        </p:spPr>
      </p:pic>
      <p:pic>
        <p:nvPicPr>
          <p:cNvPr id="10" name="Grafik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07561" y="2711384"/>
            <a:ext cx="538664" cy="524331"/>
          </a:xfrm>
          <a:prstGeom prst="rect">
            <a:avLst/>
          </a:prstGeom>
          <a:effectLst>
            <a:outerShdw blurRad="50800" dist="38100" dir="2700000" algn="tl" rotWithShape="0">
              <a:prstClr val="black">
                <a:alpha val="40000"/>
              </a:prstClr>
            </a:outerShdw>
          </a:effectLst>
        </p:spPr>
      </p:pic>
      <p:pic>
        <p:nvPicPr>
          <p:cNvPr id="11" name="Grafi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10603" y="4149676"/>
            <a:ext cx="538664" cy="524331"/>
          </a:xfrm>
          <a:prstGeom prst="rect">
            <a:avLst/>
          </a:prstGeom>
          <a:effectLst>
            <a:outerShdw blurRad="50800" dist="38100" dir="2700000" algn="tl" rotWithShape="0">
              <a:prstClr val="black">
                <a:alpha val="40000"/>
              </a:prstClr>
            </a:outerShdw>
          </a:effectLst>
        </p:spPr>
      </p:pic>
      <p:pic>
        <p:nvPicPr>
          <p:cNvPr id="12" name="Grafik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16306" y="5229246"/>
            <a:ext cx="538664" cy="52433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952237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platzhalter 11"/>
          <p:cNvSpPr>
            <a:spLocks noGrp="1"/>
          </p:cNvSpPr>
          <p:nvPr>
            <p:ph type="body" sz="quarter" idx="10"/>
          </p:nvPr>
        </p:nvSpPr>
        <p:spPr>
          <a:xfrm>
            <a:off x="469361" y="384849"/>
            <a:ext cx="1461939" cy="227597"/>
          </a:xfrm>
        </p:spPr>
        <p:txBody>
          <a:bodyPr/>
          <a:lstStyle/>
          <a:p>
            <a:r>
              <a:rPr lang="de-DE" dirty="0" smtClean="0"/>
              <a:t>ADDITIONAL EQUIPMENT</a:t>
            </a:r>
            <a:endParaRPr lang="de-DE" dirty="0"/>
          </a:p>
        </p:txBody>
      </p:sp>
      <p:sp>
        <p:nvSpPr>
          <p:cNvPr id="13" name="Textplatzhalter 12"/>
          <p:cNvSpPr>
            <a:spLocks noGrp="1"/>
          </p:cNvSpPr>
          <p:nvPr>
            <p:ph type="body" sz="quarter" idx="11"/>
          </p:nvPr>
        </p:nvSpPr>
        <p:spPr/>
        <p:txBody>
          <a:bodyPr/>
          <a:lstStyle/>
          <a:p>
            <a:r>
              <a:rPr lang="en-US" dirty="0"/>
              <a:t>Additional equipment for full performance</a:t>
            </a:r>
            <a:endParaRPr lang="de-DE" dirty="0"/>
          </a:p>
        </p:txBody>
      </p:sp>
      <p:pic>
        <p:nvPicPr>
          <p:cNvPr id="3" name="Grafik 2"/>
          <p:cNvPicPr>
            <a:picLocks noChangeAspect="1"/>
          </p:cNvPicPr>
          <p:nvPr/>
        </p:nvPicPr>
        <p:blipFill rotWithShape="1">
          <a:blip r:embed="rId3" cstate="print">
            <a:extLst>
              <a:ext uri="{28A0092B-C50C-407E-A947-70E740481C1C}">
                <a14:useLocalDpi xmlns:a14="http://schemas.microsoft.com/office/drawing/2010/main" val="0"/>
              </a:ext>
            </a:extLst>
          </a:blip>
          <a:srcRect l="2" r="-3784"/>
          <a:stretch/>
        </p:blipFill>
        <p:spPr>
          <a:xfrm>
            <a:off x="-2" y="2785729"/>
            <a:ext cx="6550927" cy="4072271"/>
          </a:xfrm>
          <a:prstGeom prst="rect">
            <a:avLst/>
          </a:prstGeom>
        </p:spPr>
      </p:pic>
      <p:pic>
        <p:nvPicPr>
          <p:cNvPr id="2" name="Grafik 1"/>
          <p:cNvPicPr>
            <a:picLocks noChangeAspect="1"/>
          </p:cNvPicPr>
          <p:nvPr/>
        </p:nvPicPr>
        <p:blipFill rotWithShape="1">
          <a:blip r:embed="rId4" cstate="print">
            <a:extLst>
              <a:ext uri="{28A0092B-C50C-407E-A947-70E740481C1C}">
                <a14:useLocalDpi xmlns:a14="http://schemas.microsoft.com/office/drawing/2010/main" val="0"/>
              </a:ext>
            </a:extLst>
          </a:blip>
          <a:srcRect l="1918" t="9299" r="13709" b="9959"/>
          <a:stretch/>
        </p:blipFill>
        <p:spPr>
          <a:xfrm>
            <a:off x="3455442" y="3592595"/>
            <a:ext cx="7505699" cy="2458539"/>
          </a:xfrm>
          <a:prstGeom prst="rect">
            <a:avLst/>
          </a:prstGeom>
        </p:spPr>
      </p:pic>
      <p:sp>
        <p:nvSpPr>
          <p:cNvPr id="4" name="Textfeld 3"/>
          <p:cNvSpPr txBox="1"/>
          <p:nvPr/>
        </p:nvSpPr>
        <p:spPr>
          <a:xfrm>
            <a:off x="3774351" y="5681802"/>
            <a:ext cx="1714572" cy="369332"/>
          </a:xfrm>
          <a:prstGeom prst="rect">
            <a:avLst/>
          </a:prstGeom>
          <a:noFill/>
        </p:spPr>
        <p:txBody>
          <a:bodyPr wrap="none" rtlCol="0">
            <a:spAutoFit/>
          </a:bodyPr>
          <a:lstStyle/>
          <a:p>
            <a:r>
              <a:rPr lang="de-DE" dirty="0" smtClean="0">
                <a:solidFill>
                  <a:schemeClr val="accent3">
                    <a:lumMod val="50000"/>
                  </a:schemeClr>
                </a:solidFill>
              </a:rPr>
              <a:t>HEUFT </a:t>
            </a:r>
            <a:r>
              <a:rPr lang="de-DE" i="1" dirty="0" err="1" smtClean="0">
                <a:solidFill>
                  <a:schemeClr val="accent3">
                    <a:lumMod val="50000"/>
                  </a:schemeClr>
                </a:solidFill>
              </a:rPr>
              <a:t>conveyor</a:t>
            </a:r>
            <a:endParaRPr lang="de-DE" i="1" dirty="0">
              <a:solidFill>
                <a:schemeClr val="accent3">
                  <a:lumMod val="50000"/>
                </a:schemeClr>
              </a:solidFill>
            </a:endParaRPr>
          </a:p>
        </p:txBody>
      </p:sp>
      <p:sp>
        <p:nvSpPr>
          <p:cNvPr id="5" name="Textfeld 4"/>
          <p:cNvSpPr txBox="1"/>
          <p:nvPr/>
        </p:nvSpPr>
        <p:spPr>
          <a:xfrm>
            <a:off x="6355467" y="3004496"/>
            <a:ext cx="1596463" cy="369332"/>
          </a:xfrm>
          <a:prstGeom prst="rect">
            <a:avLst/>
          </a:prstGeom>
          <a:noFill/>
        </p:spPr>
        <p:txBody>
          <a:bodyPr wrap="none" rtlCol="0">
            <a:spAutoFit/>
          </a:bodyPr>
          <a:lstStyle/>
          <a:p>
            <a:r>
              <a:rPr lang="de-DE" dirty="0" smtClean="0">
                <a:solidFill>
                  <a:schemeClr val="accent3">
                    <a:lumMod val="50000"/>
                  </a:schemeClr>
                </a:solidFill>
              </a:rPr>
              <a:t>HEUFT </a:t>
            </a:r>
            <a:r>
              <a:rPr lang="de-DE" i="1" dirty="0" err="1" smtClean="0">
                <a:solidFill>
                  <a:schemeClr val="accent3">
                    <a:lumMod val="50000"/>
                  </a:schemeClr>
                </a:solidFill>
              </a:rPr>
              <a:t>rejector</a:t>
            </a:r>
            <a:endParaRPr lang="de-DE" i="1" dirty="0">
              <a:solidFill>
                <a:schemeClr val="accent3">
                  <a:lumMod val="50000"/>
                </a:schemeClr>
              </a:solidFill>
            </a:endParaRPr>
          </a:p>
        </p:txBody>
      </p:sp>
      <p:sp>
        <p:nvSpPr>
          <p:cNvPr id="6" name="Textfeld 5"/>
          <p:cNvSpPr txBox="1"/>
          <p:nvPr/>
        </p:nvSpPr>
        <p:spPr>
          <a:xfrm>
            <a:off x="9775151" y="4780920"/>
            <a:ext cx="1710853" cy="369332"/>
          </a:xfrm>
          <a:prstGeom prst="rect">
            <a:avLst/>
          </a:prstGeom>
          <a:noFill/>
        </p:spPr>
        <p:txBody>
          <a:bodyPr wrap="none" rtlCol="0">
            <a:spAutoFit/>
          </a:bodyPr>
          <a:lstStyle/>
          <a:p>
            <a:r>
              <a:rPr lang="de-DE" dirty="0" smtClean="0">
                <a:solidFill>
                  <a:schemeClr val="accent3">
                    <a:lumMod val="50000"/>
                  </a:schemeClr>
                </a:solidFill>
              </a:rPr>
              <a:t>HEUFT </a:t>
            </a:r>
            <a:r>
              <a:rPr lang="de-DE" i="1" dirty="0" smtClean="0">
                <a:solidFill>
                  <a:schemeClr val="accent3">
                    <a:lumMod val="50000"/>
                  </a:schemeClr>
                </a:solidFill>
              </a:rPr>
              <a:t>synchron</a:t>
            </a:r>
            <a:endParaRPr lang="de-DE" i="1" dirty="0">
              <a:solidFill>
                <a:schemeClr val="accent3">
                  <a:lumMod val="50000"/>
                </a:schemeClr>
              </a:solidFill>
            </a:endParaRPr>
          </a:p>
        </p:txBody>
      </p:sp>
      <p:sp>
        <p:nvSpPr>
          <p:cNvPr id="7" name="Textfeld 6"/>
          <p:cNvSpPr txBox="1"/>
          <p:nvPr/>
        </p:nvSpPr>
        <p:spPr>
          <a:xfrm>
            <a:off x="10549719" y="3178748"/>
            <a:ext cx="1498615" cy="369332"/>
          </a:xfrm>
          <a:prstGeom prst="rect">
            <a:avLst/>
          </a:prstGeom>
          <a:noFill/>
        </p:spPr>
        <p:txBody>
          <a:bodyPr wrap="none" rtlCol="0">
            <a:spAutoFit/>
          </a:bodyPr>
          <a:lstStyle/>
          <a:p>
            <a:r>
              <a:rPr lang="de-DE" dirty="0" smtClean="0">
                <a:solidFill>
                  <a:schemeClr val="accent3">
                    <a:lumMod val="50000"/>
                  </a:schemeClr>
                </a:solidFill>
              </a:rPr>
              <a:t>HEUFT </a:t>
            </a:r>
            <a:r>
              <a:rPr lang="de-DE" i="1" dirty="0" err="1" smtClean="0">
                <a:solidFill>
                  <a:schemeClr val="accent3">
                    <a:lumMod val="50000"/>
                  </a:schemeClr>
                </a:solidFill>
              </a:rPr>
              <a:t>beetec</a:t>
            </a:r>
            <a:endParaRPr lang="de-DE" i="1" dirty="0">
              <a:solidFill>
                <a:schemeClr val="accent3">
                  <a:lumMod val="50000"/>
                </a:schemeClr>
              </a:solidFill>
            </a:endParaRPr>
          </a:p>
        </p:txBody>
      </p:sp>
      <p:cxnSp>
        <p:nvCxnSpPr>
          <p:cNvPr id="9" name="Gerader Verbinder 8"/>
          <p:cNvCxnSpPr/>
          <p:nvPr/>
        </p:nvCxnSpPr>
        <p:spPr>
          <a:xfrm>
            <a:off x="3848668" y="6037487"/>
            <a:ext cx="162408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Gerader Verbinder 10"/>
          <p:cNvCxnSpPr/>
          <p:nvPr/>
        </p:nvCxnSpPr>
        <p:spPr>
          <a:xfrm flipV="1">
            <a:off x="5461627" y="5681802"/>
            <a:ext cx="488797"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Gerader Verbinder 14"/>
          <p:cNvCxnSpPr/>
          <p:nvPr/>
        </p:nvCxnSpPr>
        <p:spPr>
          <a:xfrm>
            <a:off x="6455390" y="3373828"/>
            <a:ext cx="14965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p:nvPr/>
        </p:nvCxnSpPr>
        <p:spPr>
          <a:xfrm>
            <a:off x="7951930" y="3373828"/>
            <a:ext cx="400499" cy="400499"/>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Gerader Verbinder 18"/>
          <p:cNvCxnSpPr/>
          <p:nvPr/>
        </p:nvCxnSpPr>
        <p:spPr>
          <a:xfrm>
            <a:off x="10645254" y="3534432"/>
            <a:ext cx="12802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Gerader Verbinder 22"/>
          <p:cNvCxnSpPr/>
          <p:nvPr/>
        </p:nvCxnSpPr>
        <p:spPr>
          <a:xfrm>
            <a:off x="9184943" y="4299045"/>
            <a:ext cx="522819" cy="522819"/>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Gerader Verbinder 24"/>
          <p:cNvCxnSpPr/>
          <p:nvPr/>
        </p:nvCxnSpPr>
        <p:spPr>
          <a:xfrm>
            <a:off x="9717206" y="4821864"/>
            <a:ext cx="166502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Gerader Verbinder 27"/>
          <p:cNvCxnSpPr/>
          <p:nvPr/>
        </p:nvCxnSpPr>
        <p:spPr>
          <a:xfrm flipH="1">
            <a:off x="10549719" y="3534432"/>
            <a:ext cx="95536" cy="43962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101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019510" cy="227597"/>
          </a:xfrm>
        </p:spPr>
        <p:txBody>
          <a:bodyPr/>
          <a:lstStyle/>
          <a:p>
            <a:r>
              <a:rPr lang="de-DE" dirty="0" smtClean="0"/>
              <a:t>FAULT REJECTION</a:t>
            </a:r>
            <a:endParaRPr lang="de-DE" dirty="0"/>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621" y="3713668"/>
            <a:ext cx="1737367" cy="1670075"/>
          </a:xfrm>
          <a:prstGeom prst="rect">
            <a:avLst/>
          </a:prstGeom>
        </p:spPr>
      </p:pic>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0385" y="3637391"/>
            <a:ext cx="1731268" cy="1664212"/>
          </a:xfrm>
          <a:prstGeom prst="rect">
            <a:avLst/>
          </a:prstGeom>
        </p:spPr>
      </p:pic>
      <p:pic>
        <p:nvPicPr>
          <p:cNvPr id="5" name="Grafik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51913" y="3749764"/>
            <a:ext cx="1807466" cy="1737459"/>
          </a:xfrm>
          <a:prstGeom prst="rect">
            <a:avLst/>
          </a:prstGeom>
        </p:spPr>
      </p:pic>
      <p:pic>
        <p:nvPicPr>
          <p:cNvPr id="6" name="Grafik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03986" y="3629444"/>
            <a:ext cx="1727018" cy="1660127"/>
          </a:xfrm>
          <a:prstGeom prst="rect">
            <a:avLst/>
          </a:prstGeom>
        </p:spPr>
      </p:pic>
      <p:pic>
        <p:nvPicPr>
          <p:cNvPr id="7" name="Grafik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96730" y="3708658"/>
            <a:ext cx="1742580" cy="1675086"/>
          </a:xfrm>
          <a:prstGeom prst="rect">
            <a:avLst/>
          </a:prstGeom>
        </p:spPr>
      </p:pic>
      <p:pic>
        <p:nvPicPr>
          <p:cNvPr id="8" name="Grafik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73344" y="3565199"/>
            <a:ext cx="1731268" cy="1664212"/>
          </a:xfrm>
          <a:prstGeom prst="rect">
            <a:avLst/>
          </a:prstGeom>
        </p:spPr>
      </p:pic>
      <p:sp>
        <p:nvSpPr>
          <p:cNvPr id="16" name="Rechteck 15"/>
          <p:cNvSpPr/>
          <p:nvPr/>
        </p:nvSpPr>
        <p:spPr>
          <a:xfrm>
            <a:off x="0" y="2129589"/>
            <a:ext cx="12192000" cy="13041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aute 16"/>
          <p:cNvSpPr/>
          <p:nvPr/>
        </p:nvSpPr>
        <p:spPr>
          <a:xfrm>
            <a:off x="4846860" y="3272589"/>
            <a:ext cx="312821" cy="31282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aute 17"/>
          <p:cNvSpPr/>
          <p:nvPr/>
        </p:nvSpPr>
        <p:spPr>
          <a:xfrm>
            <a:off x="2739454" y="3272588"/>
            <a:ext cx="312821" cy="31282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aute 18"/>
          <p:cNvSpPr/>
          <p:nvPr/>
        </p:nvSpPr>
        <p:spPr>
          <a:xfrm>
            <a:off x="788458" y="3272588"/>
            <a:ext cx="312821" cy="31282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aute 19"/>
          <p:cNvSpPr/>
          <p:nvPr/>
        </p:nvSpPr>
        <p:spPr>
          <a:xfrm>
            <a:off x="6797855" y="3272588"/>
            <a:ext cx="312821" cy="31282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aute 20"/>
          <p:cNvSpPr/>
          <p:nvPr/>
        </p:nvSpPr>
        <p:spPr>
          <a:xfrm>
            <a:off x="8616019" y="3271895"/>
            <a:ext cx="312821" cy="31282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aute 21"/>
          <p:cNvSpPr/>
          <p:nvPr/>
        </p:nvSpPr>
        <p:spPr>
          <a:xfrm>
            <a:off x="10758359" y="3269933"/>
            <a:ext cx="312821" cy="31282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Textfeld 22"/>
          <p:cNvSpPr txBox="1"/>
          <p:nvPr/>
        </p:nvSpPr>
        <p:spPr>
          <a:xfrm>
            <a:off x="151324" y="2439064"/>
            <a:ext cx="1640193" cy="400110"/>
          </a:xfrm>
          <a:prstGeom prst="rect">
            <a:avLst/>
          </a:prstGeom>
          <a:noFill/>
        </p:spPr>
        <p:txBody>
          <a:bodyPr wrap="none" rtlCol="0">
            <a:spAutoFit/>
          </a:bodyPr>
          <a:lstStyle/>
          <a:p>
            <a:r>
              <a:rPr lang="de-DE" sz="2000" dirty="0" smtClean="0">
                <a:solidFill>
                  <a:schemeClr val="bg1"/>
                </a:solidFill>
              </a:rPr>
              <a:t>HEUFT </a:t>
            </a:r>
            <a:r>
              <a:rPr lang="de-DE" sz="2000" i="1" dirty="0" err="1" smtClean="0">
                <a:solidFill>
                  <a:schemeClr val="bg1"/>
                </a:solidFill>
              </a:rPr>
              <a:t>pusher</a:t>
            </a:r>
            <a:endParaRPr lang="de-DE" sz="2000" i="1" dirty="0">
              <a:solidFill>
                <a:schemeClr val="bg1"/>
              </a:solidFill>
            </a:endParaRPr>
          </a:p>
        </p:txBody>
      </p:sp>
      <p:sp>
        <p:nvSpPr>
          <p:cNvPr id="24" name="Textfeld 23"/>
          <p:cNvSpPr txBox="1"/>
          <p:nvPr/>
        </p:nvSpPr>
        <p:spPr>
          <a:xfrm>
            <a:off x="2141578" y="2431394"/>
            <a:ext cx="1534394" cy="400110"/>
          </a:xfrm>
          <a:prstGeom prst="rect">
            <a:avLst/>
          </a:prstGeom>
          <a:noFill/>
        </p:spPr>
        <p:txBody>
          <a:bodyPr wrap="none" rtlCol="0">
            <a:spAutoFit/>
          </a:bodyPr>
          <a:lstStyle/>
          <a:p>
            <a:r>
              <a:rPr lang="de-DE" sz="2000" dirty="0" smtClean="0">
                <a:solidFill>
                  <a:schemeClr val="bg1"/>
                </a:solidFill>
              </a:rPr>
              <a:t>HEUFT </a:t>
            </a:r>
            <a:r>
              <a:rPr lang="de-DE" sz="2000" i="1" dirty="0" smtClean="0">
                <a:solidFill>
                  <a:schemeClr val="bg1"/>
                </a:solidFill>
              </a:rPr>
              <a:t>mono</a:t>
            </a:r>
            <a:endParaRPr lang="de-DE" sz="2000" i="1" dirty="0">
              <a:solidFill>
                <a:schemeClr val="bg1"/>
              </a:solidFill>
            </a:endParaRPr>
          </a:p>
        </p:txBody>
      </p:sp>
      <p:sp>
        <p:nvSpPr>
          <p:cNvPr id="25" name="Textfeld 24"/>
          <p:cNvSpPr txBox="1"/>
          <p:nvPr/>
        </p:nvSpPr>
        <p:spPr>
          <a:xfrm>
            <a:off x="4088261" y="2431394"/>
            <a:ext cx="1734770" cy="400110"/>
          </a:xfrm>
          <a:prstGeom prst="rect">
            <a:avLst/>
          </a:prstGeom>
          <a:noFill/>
        </p:spPr>
        <p:txBody>
          <a:bodyPr wrap="none" rtlCol="0">
            <a:spAutoFit/>
          </a:bodyPr>
          <a:lstStyle/>
          <a:p>
            <a:r>
              <a:rPr lang="de-DE" sz="2000" dirty="0" smtClean="0">
                <a:solidFill>
                  <a:schemeClr val="bg1"/>
                </a:solidFill>
              </a:rPr>
              <a:t>HEUFT </a:t>
            </a:r>
            <a:r>
              <a:rPr lang="de-DE" sz="2000" i="1" dirty="0" smtClean="0">
                <a:solidFill>
                  <a:schemeClr val="bg1"/>
                </a:solidFill>
              </a:rPr>
              <a:t>e-mono</a:t>
            </a:r>
            <a:endParaRPr lang="de-DE" sz="2000" i="1" dirty="0">
              <a:solidFill>
                <a:schemeClr val="bg1"/>
              </a:solidFill>
            </a:endParaRPr>
          </a:p>
        </p:txBody>
      </p:sp>
      <p:sp>
        <p:nvSpPr>
          <p:cNvPr id="26" name="Textfeld 25"/>
          <p:cNvSpPr txBox="1"/>
          <p:nvPr/>
        </p:nvSpPr>
        <p:spPr>
          <a:xfrm>
            <a:off x="6294561" y="2439064"/>
            <a:ext cx="1265090" cy="400110"/>
          </a:xfrm>
          <a:prstGeom prst="rect">
            <a:avLst/>
          </a:prstGeom>
          <a:noFill/>
        </p:spPr>
        <p:txBody>
          <a:bodyPr wrap="none" rtlCol="0">
            <a:spAutoFit/>
          </a:bodyPr>
          <a:lstStyle/>
          <a:p>
            <a:r>
              <a:rPr lang="de-DE" sz="2000" dirty="0" smtClean="0">
                <a:solidFill>
                  <a:schemeClr val="bg1"/>
                </a:solidFill>
              </a:rPr>
              <a:t>HEUFT </a:t>
            </a:r>
            <a:r>
              <a:rPr lang="de-DE" sz="2000" i="1" dirty="0" err="1" smtClean="0">
                <a:solidFill>
                  <a:schemeClr val="bg1"/>
                </a:solidFill>
              </a:rPr>
              <a:t>flip</a:t>
            </a:r>
            <a:endParaRPr lang="de-DE" sz="2000" i="1" dirty="0">
              <a:solidFill>
                <a:schemeClr val="bg1"/>
              </a:solidFill>
            </a:endParaRPr>
          </a:p>
        </p:txBody>
      </p:sp>
      <p:sp>
        <p:nvSpPr>
          <p:cNvPr id="27" name="Textfeld 26"/>
          <p:cNvSpPr txBox="1"/>
          <p:nvPr/>
        </p:nvSpPr>
        <p:spPr>
          <a:xfrm>
            <a:off x="7872440" y="2439168"/>
            <a:ext cx="1986057" cy="400110"/>
          </a:xfrm>
          <a:prstGeom prst="rect">
            <a:avLst/>
          </a:prstGeom>
          <a:noFill/>
        </p:spPr>
        <p:txBody>
          <a:bodyPr wrap="none" rtlCol="0">
            <a:spAutoFit/>
          </a:bodyPr>
          <a:lstStyle/>
          <a:p>
            <a:r>
              <a:rPr lang="de-DE" sz="2000" dirty="0" smtClean="0">
                <a:solidFill>
                  <a:schemeClr val="bg1"/>
                </a:solidFill>
              </a:rPr>
              <a:t>HEUFT </a:t>
            </a:r>
            <a:r>
              <a:rPr lang="de-DE" sz="2000" i="1" dirty="0" smtClean="0">
                <a:solidFill>
                  <a:schemeClr val="bg1"/>
                </a:solidFill>
              </a:rPr>
              <a:t>DELTA-FW</a:t>
            </a:r>
            <a:endParaRPr lang="de-DE" sz="2000" i="1" dirty="0">
              <a:solidFill>
                <a:schemeClr val="bg1"/>
              </a:solidFill>
            </a:endParaRPr>
          </a:p>
        </p:txBody>
      </p:sp>
      <p:sp>
        <p:nvSpPr>
          <p:cNvPr id="28" name="Textfeld 27"/>
          <p:cNvSpPr txBox="1"/>
          <p:nvPr/>
        </p:nvSpPr>
        <p:spPr>
          <a:xfrm>
            <a:off x="10073637" y="2439064"/>
            <a:ext cx="1772858" cy="400110"/>
          </a:xfrm>
          <a:prstGeom prst="rect">
            <a:avLst/>
          </a:prstGeom>
          <a:noFill/>
        </p:spPr>
        <p:txBody>
          <a:bodyPr wrap="none" rtlCol="0">
            <a:spAutoFit/>
          </a:bodyPr>
          <a:lstStyle/>
          <a:p>
            <a:r>
              <a:rPr lang="de-DE" sz="2000" dirty="0" smtClean="0">
                <a:solidFill>
                  <a:schemeClr val="bg1"/>
                </a:solidFill>
              </a:rPr>
              <a:t>HEUFT </a:t>
            </a:r>
            <a:r>
              <a:rPr lang="de-DE" sz="2000" i="1" dirty="0" smtClean="0">
                <a:solidFill>
                  <a:schemeClr val="bg1"/>
                </a:solidFill>
              </a:rPr>
              <a:t>DELTA-K</a:t>
            </a:r>
            <a:endParaRPr lang="de-DE" sz="2000" i="1" dirty="0">
              <a:solidFill>
                <a:schemeClr val="bg1"/>
              </a:solidFill>
            </a:endParaRPr>
          </a:p>
        </p:txBody>
      </p:sp>
      <p:sp>
        <p:nvSpPr>
          <p:cNvPr id="29" name="Textfeld 28"/>
          <p:cNvSpPr txBox="1"/>
          <p:nvPr/>
        </p:nvSpPr>
        <p:spPr>
          <a:xfrm>
            <a:off x="154080" y="2742035"/>
            <a:ext cx="1634678" cy="307777"/>
          </a:xfrm>
          <a:prstGeom prst="rect">
            <a:avLst/>
          </a:prstGeom>
          <a:noFill/>
        </p:spPr>
        <p:txBody>
          <a:bodyPr wrap="none" rtlCol="0">
            <a:spAutoFit/>
          </a:bodyPr>
          <a:lstStyle/>
          <a:p>
            <a:pPr algn="ctr"/>
            <a:r>
              <a:rPr lang="de-DE" sz="1400" dirty="0">
                <a:solidFill>
                  <a:schemeClr val="bg1"/>
                </a:solidFill>
              </a:rPr>
              <a:t>Compact </a:t>
            </a:r>
            <a:r>
              <a:rPr lang="de-DE" sz="1400" dirty="0" err="1">
                <a:solidFill>
                  <a:schemeClr val="bg1"/>
                </a:solidFill>
              </a:rPr>
              <a:t>discharger</a:t>
            </a:r>
            <a:endParaRPr lang="de-DE" sz="1400" dirty="0">
              <a:solidFill>
                <a:schemeClr val="bg1"/>
              </a:solidFill>
            </a:endParaRPr>
          </a:p>
        </p:txBody>
      </p:sp>
      <p:sp>
        <p:nvSpPr>
          <p:cNvPr id="30" name="Textfeld 29"/>
          <p:cNvSpPr txBox="1"/>
          <p:nvPr/>
        </p:nvSpPr>
        <p:spPr>
          <a:xfrm>
            <a:off x="2278670" y="2742035"/>
            <a:ext cx="1321131" cy="307777"/>
          </a:xfrm>
          <a:prstGeom prst="rect">
            <a:avLst/>
          </a:prstGeom>
          <a:noFill/>
        </p:spPr>
        <p:txBody>
          <a:bodyPr wrap="none" rtlCol="0">
            <a:spAutoFit/>
          </a:bodyPr>
          <a:lstStyle/>
          <a:p>
            <a:pPr algn="ctr"/>
            <a:r>
              <a:rPr lang="de-DE" sz="1400" dirty="0" err="1">
                <a:solidFill>
                  <a:schemeClr val="bg1"/>
                </a:solidFill>
              </a:rPr>
              <a:t>Careful</a:t>
            </a:r>
            <a:r>
              <a:rPr lang="de-DE" sz="1400" dirty="0">
                <a:solidFill>
                  <a:schemeClr val="bg1"/>
                </a:solidFill>
              </a:rPr>
              <a:t> </a:t>
            </a:r>
            <a:r>
              <a:rPr lang="de-DE" sz="1400" dirty="0" err="1">
                <a:solidFill>
                  <a:schemeClr val="bg1"/>
                </a:solidFill>
              </a:rPr>
              <a:t>rejector</a:t>
            </a:r>
            <a:endParaRPr lang="de-DE" sz="1400" dirty="0">
              <a:solidFill>
                <a:schemeClr val="bg1"/>
              </a:solidFill>
            </a:endParaRPr>
          </a:p>
        </p:txBody>
      </p:sp>
      <p:sp>
        <p:nvSpPr>
          <p:cNvPr id="31" name="Textfeld 30"/>
          <p:cNvSpPr txBox="1"/>
          <p:nvPr/>
        </p:nvSpPr>
        <p:spPr>
          <a:xfrm>
            <a:off x="3921779" y="2739681"/>
            <a:ext cx="1912062" cy="523220"/>
          </a:xfrm>
          <a:prstGeom prst="rect">
            <a:avLst/>
          </a:prstGeom>
          <a:noFill/>
        </p:spPr>
        <p:txBody>
          <a:bodyPr wrap="none" rtlCol="0">
            <a:spAutoFit/>
          </a:bodyPr>
          <a:lstStyle/>
          <a:p>
            <a:pPr algn="ctr"/>
            <a:r>
              <a:rPr lang="en-US" sz="1400" dirty="0">
                <a:solidFill>
                  <a:schemeClr val="bg1"/>
                </a:solidFill>
              </a:rPr>
              <a:t>High-speed </a:t>
            </a:r>
            <a:r>
              <a:rPr lang="en-US" sz="1400" dirty="0" err="1" smtClean="0">
                <a:solidFill>
                  <a:schemeClr val="bg1"/>
                </a:solidFill>
              </a:rPr>
              <a:t>rejector</a:t>
            </a:r>
            <a:r>
              <a:rPr lang="en-US" sz="1400" dirty="0" smtClean="0">
                <a:solidFill>
                  <a:schemeClr val="bg1"/>
                </a:solidFill>
              </a:rPr>
              <a:t/>
            </a:r>
            <a:br>
              <a:rPr lang="en-US" sz="1400" dirty="0" smtClean="0">
                <a:solidFill>
                  <a:schemeClr val="bg1"/>
                </a:solidFill>
              </a:rPr>
            </a:br>
            <a:r>
              <a:rPr lang="en-US" sz="1400" dirty="0" smtClean="0">
                <a:solidFill>
                  <a:schemeClr val="bg1"/>
                </a:solidFill>
              </a:rPr>
              <a:t>without </a:t>
            </a:r>
            <a:r>
              <a:rPr lang="en-US" sz="1400" dirty="0">
                <a:solidFill>
                  <a:schemeClr val="bg1"/>
                </a:solidFill>
              </a:rPr>
              <a:t>compressed air</a:t>
            </a:r>
            <a:endParaRPr lang="de-DE" sz="1400" dirty="0">
              <a:solidFill>
                <a:schemeClr val="bg1"/>
              </a:solidFill>
            </a:endParaRPr>
          </a:p>
        </p:txBody>
      </p:sp>
      <p:sp>
        <p:nvSpPr>
          <p:cNvPr id="32" name="Textfeld 31"/>
          <p:cNvSpPr txBox="1"/>
          <p:nvPr/>
        </p:nvSpPr>
        <p:spPr>
          <a:xfrm>
            <a:off x="6189277" y="2746713"/>
            <a:ext cx="1467325" cy="307777"/>
          </a:xfrm>
          <a:prstGeom prst="rect">
            <a:avLst/>
          </a:prstGeom>
          <a:noFill/>
        </p:spPr>
        <p:txBody>
          <a:bodyPr wrap="none" rtlCol="0">
            <a:spAutoFit/>
          </a:bodyPr>
          <a:lstStyle/>
          <a:p>
            <a:pPr algn="ctr"/>
            <a:r>
              <a:rPr lang="de-DE" sz="1400" dirty="0">
                <a:solidFill>
                  <a:schemeClr val="bg1"/>
                </a:solidFill>
              </a:rPr>
              <a:t>Smooth </a:t>
            </a:r>
            <a:r>
              <a:rPr lang="de-DE" sz="1400" dirty="0" err="1">
                <a:solidFill>
                  <a:schemeClr val="bg1"/>
                </a:solidFill>
              </a:rPr>
              <a:t>rejection</a:t>
            </a:r>
            <a:endParaRPr lang="de-DE" sz="1400" dirty="0">
              <a:solidFill>
                <a:schemeClr val="bg1"/>
              </a:solidFill>
            </a:endParaRPr>
          </a:p>
        </p:txBody>
      </p:sp>
      <p:sp>
        <p:nvSpPr>
          <p:cNvPr id="33" name="Textfeld 32"/>
          <p:cNvSpPr txBox="1"/>
          <p:nvPr/>
        </p:nvSpPr>
        <p:spPr>
          <a:xfrm>
            <a:off x="7849726" y="2745527"/>
            <a:ext cx="2024144" cy="307777"/>
          </a:xfrm>
          <a:prstGeom prst="rect">
            <a:avLst/>
          </a:prstGeom>
          <a:noFill/>
        </p:spPr>
        <p:txBody>
          <a:bodyPr wrap="none" rtlCol="0">
            <a:spAutoFit/>
          </a:bodyPr>
          <a:lstStyle/>
          <a:p>
            <a:pPr algn="ctr"/>
            <a:r>
              <a:rPr lang="de-DE" sz="1400" dirty="0">
                <a:solidFill>
                  <a:schemeClr val="bg1"/>
                </a:solidFill>
              </a:rPr>
              <a:t>Dynamic </a:t>
            </a:r>
            <a:r>
              <a:rPr lang="de-DE" sz="1400" dirty="0" err="1">
                <a:solidFill>
                  <a:schemeClr val="bg1"/>
                </a:solidFill>
              </a:rPr>
              <a:t>rejection</a:t>
            </a:r>
            <a:r>
              <a:rPr lang="de-DE" sz="1400" dirty="0">
                <a:solidFill>
                  <a:schemeClr val="bg1"/>
                </a:solidFill>
              </a:rPr>
              <a:t> </a:t>
            </a:r>
            <a:r>
              <a:rPr lang="de-DE" sz="1400" dirty="0" err="1">
                <a:solidFill>
                  <a:schemeClr val="bg1"/>
                </a:solidFill>
              </a:rPr>
              <a:t>curve</a:t>
            </a:r>
            <a:endParaRPr lang="de-DE" sz="1400" dirty="0">
              <a:solidFill>
                <a:schemeClr val="bg1"/>
              </a:solidFill>
            </a:endParaRPr>
          </a:p>
        </p:txBody>
      </p:sp>
      <p:sp>
        <p:nvSpPr>
          <p:cNvPr id="34" name="Textfeld 33"/>
          <p:cNvSpPr txBox="1"/>
          <p:nvPr/>
        </p:nvSpPr>
        <p:spPr>
          <a:xfrm>
            <a:off x="9999266" y="2744897"/>
            <a:ext cx="1831014" cy="307777"/>
          </a:xfrm>
          <a:prstGeom prst="rect">
            <a:avLst/>
          </a:prstGeom>
          <a:noFill/>
        </p:spPr>
        <p:txBody>
          <a:bodyPr wrap="none" rtlCol="0">
            <a:spAutoFit/>
          </a:bodyPr>
          <a:lstStyle/>
          <a:p>
            <a:pPr algn="ctr"/>
            <a:r>
              <a:rPr lang="de-DE" sz="1400" dirty="0" err="1">
                <a:solidFill>
                  <a:schemeClr val="bg1"/>
                </a:solidFill>
              </a:rPr>
              <a:t>Gentle</a:t>
            </a:r>
            <a:r>
              <a:rPr lang="de-DE" sz="1400" dirty="0">
                <a:solidFill>
                  <a:schemeClr val="bg1"/>
                </a:solidFill>
              </a:rPr>
              <a:t> </a:t>
            </a:r>
            <a:r>
              <a:rPr lang="de-DE" sz="1400" dirty="0" err="1">
                <a:solidFill>
                  <a:schemeClr val="bg1"/>
                </a:solidFill>
              </a:rPr>
              <a:t>folding</a:t>
            </a:r>
            <a:r>
              <a:rPr lang="de-DE" sz="1400" dirty="0">
                <a:solidFill>
                  <a:schemeClr val="bg1"/>
                </a:solidFill>
              </a:rPr>
              <a:t> </a:t>
            </a:r>
            <a:r>
              <a:rPr lang="de-DE" sz="1400" dirty="0" err="1">
                <a:solidFill>
                  <a:schemeClr val="bg1"/>
                </a:solidFill>
              </a:rPr>
              <a:t>rejector</a:t>
            </a:r>
            <a:endParaRPr lang="de-DE" sz="1400" dirty="0">
              <a:solidFill>
                <a:schemeClr val="bg1"/>
              </a:solidFill>
            </a:endParaRPr>
          </a:p>
        </p:txBody>
      </p:sp>
    </p:spTree>
    <p:extLst>
      <p:ext uri="{BB962C8B-B14F-4D97-AF65-F5344CB8AC3E}">
        <p14:creationId xmlns:p14="http://schemas.microsoft.com/office/powerpoint/2010/main" val="19544892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ihandform 10"/>
          <p:cNvSpPr/>
          <p:nvPr/>
        </p:nvSpPr>
        <p:spPr>
          <a:xfrm>
            <a:off x="1852706" y="3131670"/>
            <a:ext cx="2396565" cy="2384611"/>
          </a:xfrm>
          <a:custGeom>
            <a:avLst/>
            <a:gdLst>
              <a:gd name="connsiteX0" fmla="*/ 0 w 2390588"/>
              <a:gd name="connsiteY0" fmla="*/ 11953 h 1846729"/>
              <a:gd name="connsiteX1" fmla="*/ 0 w 2390588"/>
              <a:gd name="connsiteY1" fmla="*/ 1416423 h 1846729"/>
              <a:gd name="connsiteX2" fmla="*/ 866588 w 2390588"/>
              <a:gd name="connsiteY2" fmla="*/ 1846729 h 1846729"/>
              <a:gd name="connsiteX3" fmla="*/ 2390588 w 2390588"/>
              <a:gd name="connsiteY3" fmla="*/ 1589741 h 1846729"/>
              <a:gd name="connsiteX4" fmla="*/ 2390588 w 2390588"/>
              <a:gd name="connsiteY4" fmla="*/ 0 h 1846729"/>
              <a:gd name="connsiteX5" fmla="*/ 0 w 2390588"/>
              <a:gd name="connsiteY5" fmla="*/ 11953 h 1846729"/>
              <a:gd name="connsiteX0" fmla="*/ 0 w 2390588"/>
              <a:gd name="connsiteY0" fmla="*/ 0 h 2318870"/>
              <a:gd name="connsiteX1" fmla="*/ 0 w 2390588"/>
              <a:gd name="connsiteY1" fmla="*/ 1888564 h 2318870"/>
              <a:gd name="connsiteX2" fmla="*/ 866588 w 2390588"/>
              <a:gd name="connsiteY2" fmla="*/ 2318870 h 2318870"/>
              <a:gd name="connsiteX3" fmla="*/ 2390588 w 2390588"/>
              <a:gd name="connsiteY3" fmla="*/ 2061882 h 2318870"/>
              <a:gd name="connsiteX4" fmla="*/ 2390588 w 2390588"/>
              <a:gd name="connsiteY4" fmla="*/ 472141 h 2318870"/>
              <a:gd name="connsiteX5" fmla="*/ 0 w 2390588"/>
              <a:gd name="connsiteY5" fmla="*/ 0 h 2318870"/>
              <a:gd name="connsiteX0" fmla="*/ 0 w 2396565"/>
              <a:gd name="connsiteY0" fmla="*/ 0 h 2318870"/>
              <a:gd name="connsiteX1" fmla="*/ 0 w 2396565"/>
              <a:gd name="connsiteY1" fmla="*/ 1888564 h 2318870"/>
              <a:gd name="connsiteX2" fmla="*/ 866588 w 2396565"/>
              <a:gd name="connsiteY2" fmla="*/ 2318870 h 2318870"/>
              <a:gd name="connsiteX3" fmla="*/ 2390588 w 2396565"/>
              <a:gd name="connsiteY3" fmla="*/ 2061882 h 2318870"/>
              <a:gd name="connsiteX4" fmla="*/ 2396565 w 2396565"/>
              <a:gd name="connsiteY4" fmla="*/ 185270 h 2318870"/>
              <a:gd name="connsiteX5" fmla="*/ 0 w 2396565"/>
              <a:gd name="connsiteY5" fmla="*/ 0 h 2318870"/>
              <a:gd name="connsiteX0" fmla="*/ 0 w 2396565"/>
              <a:gd name="connsiteY0" fmla="*/ 65741 h 2384611"/>
              <a:gd name="connsiteX1" fmla="*/ 0 w 2396565"/>
              <a:gd name="connsiteY1" fmla="*/ 1954305 h 2384611"/>
              <a:gd name="connsiteX2" fmla="*/ 866588 w 2396565"/>
              <a:gd name="connsiteY2" fmla="*/ 2384611 h 2384611"/>
              <a:gd name="connsiteX3" fmla="*/ 2390588 w 2396565"/>
              <a:gd name="connsiteY3" fmla="*/ 2127623 h 2384611"/>
              <a:gd name="connsiteX4" fmla="*/ 2396565 w 2396565"/>
              <a:gd name="connsiteY4" fmla="*/ 0 h 2384611"/>
              <a:gd name="connsiteX5" fmla="*/ 0 w 2396565"/>
              <a:gd name="connsiteY5" fmla="*/ 65741 h 2384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6565" h="2384611">
                <a:moveTo>
                  <a:pt x="0" y="65741"/>
                </a:moveTo>
                <a:lnTo>
                  <a:pt x="0" y="1954305"/>
                </a:lnTo>
                <a:lnTo>
                  <a:pt x="866588" y="2384611"/>
                </a:lnTo>
                <a:lnTo>
                  <a:pt x="2390588" y="2127623"/>
                </a:lnTo>
                <a:cubicBezTo>
                  <a:pt x="2392580" y="1502086"/>
                  <a:pt x="2394573" y="625537"/>
                  <a:pt x="2396565" y="0"/>
                </a:cubicBezTo>
                <a:lnTo>
                  <a:pt x="0" y="6574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0" y="2375687"/>
            <a:ext cx="12192000" cy="12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platzhalter 1"/>
          <p:cNvSpPr>
            <a:spLocks noGrp="1"/>
          </p:cNvSpPr>
          <p:nvPr>
            <p:ph type="body" sz="quarter" idx="10"/>
          </p:nvPr>
        </p:nvSpPr>
        <p:spPr>
          <a:xfrm>
            <a:off x="469361" y="384849"/>
            <a:ext cx="1409040" cy="227597"/>
          </a:xfrm>
        </p:spPr>
        <p:txBody>
          <a:bodyPr/>
          <a:lstStyle/>
          <a:p>
            <a:r>
              <a:rPr lang="de-DE" dirty="0"/>
              <a:t>CONTAINER TRANSPORT</a:t>
            </a:r>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4221" y="4071658"/>
            <a:ext cx="1138882" cy="1042832"/>
          </a:xfrm>
          <a:prstGeom prst="rect">
            <a:avLst/>
          </a:prstGeom>
        </p:spPr>
      </p:pic>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449" y="3213171"/>
            <a:ext cx="1968155" cy="2506310"/>
          </a:xfrm>
          <a:prstGeom prst="rect">
            <a:avLst/>
          </a:prstGeom>
        </p:spPr>
      </p:pic>
      <p:sp>
        <p:nvSpPr>
          <p:cNvPr id="15" name="Textfeld 14"/>
          <p:cNvSpPr txBox="1"/>
          <p:nvPr/>
        </p:nvSpPr>
        <p:spPr>
          <a:xfrm>
            <a:off x="1828802" y="2761819"/>
            <a:ext cx="2374881" cy="492443"/>
          </a:xfrm>
          <a:prstGeom prst="rect">
            <a:avLst/>
          </a:prstGeom>
          <a:noFill/>
        </p:spPr>
        <p:txBody>
          <a:bodyPr wrap="none" rtlCol="0">
            <a:spAutoFit/>
          </a:bodyPr>
          <a:lstStyle/>
          <a:p>
            <a:r>
              <a:rPr lang="de-DE" sz="2600" dirty="0" smtClean="0">
                <a:solidFill>
                  <a:schemeClr val="bg1"/>
                </a:solidFill>
              </a:rPr>
              <a:t>HEUFT </a:t>
            </a:r>
            <a:r>
              <a:rPr lang="de-DE" sz="2600" i="1" dirty="0" err="1" smtClean="0">
                <a:solidFill>
                  <a:schemeClr val="bg1"/>
                </a:solidFill>
              </a:rPr>
              <a:t>conveyor</a:t>
            </a:r>
            <a:endParaRPr lang="de-DE" sz="2600" i="1" dirty="0">
              <a:solidFill>
                <a:schemeClr val="bg1"/>
              </a:solidFill>
            </a:endParaRPr>
          </a:p>
        </p:txBody>
      </p:sp>
      <p:sp>
        <p:nvSpPr>
          <p:cNvPr id="18" name="Textfeld 17"/>
          <p:cNvSpPr txBox="1"/>
          <p:nvPr/>
        </p:nvSpPr>
        <p:spPr>
          <a:xfrm>
            <a:off x="1779644" y="4234406"/>
            <a:ext cx="1367554" cy="630942"/>
          </a:xfrm>
          <a:prstGeom prst="rect">
            <a:avLst/>
          </a:prstGeom>
          <a:noFill/>
        </p:spPr>
        <p:txBody>
          <a:bodyPr wrap="none" rtlCol="0">
            <a:spAutoFit/>
          </a:bodyPr>
          <a:lstStyle/>
          <a:p>
            <a:pPr algn="ctr"/>
            <a:r>
              <a:rPr lang="de-DE" sz="1900" b="1" dirty="0" smtClean="0">
                <a:solidFill>
                  <a:schemeClr val="bg1"/>
                </a:solidFill>
              </a:rPr>
              <a:t>CONTAINER</a:t>
            </a:r>
            <a:r>
              <a:rPr lang="de-DE" dirty="0" smtClean="0">
                <a:solidFill>
                  <a:schemeClr val="bg1"/>
                </a:solidFill>
              </a:rPr>
              <a:t/>
            </a:r>
            <a:br>
              <a:rPr lang="de-DE" dirty="0" smtClean="0">
                <a:solidFill>
                  <a:schemeClr val="bg1"/>
                </a:solidFill>
              </a:rPr>
            </a:br>
            <a:r>
              <a:rPr lang="de-DE" sz="1600" spc="140" dirty="0" smtClean="0">
                <a:solidFill>
                  <a:schemeClr val="bg1"/>
                </a:solidFill>
              </a:rPr>
              <a:t>TRANSPORT</a:t>
            </a:r>
            <a:endParaRPr lang="de-DE" sz="1600" spc="140" dirty="0">
              <a:solidFill>
                <a:schemeClr val="bg1"/>
              </a:solidFill>
            </a:endParaRPr>
          </a:p>
        </p:txBody>
      </p:sp>
      <p:pic>
        <p:nvPicPr>
          <p:cNvPr id="19" name="Grafik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45081" y="4115677"/>
            <a:ext cx="1015752" cy="1036067"/>
          </a:xfrm>
          <a:prstGeom prst="rect">
            <a:avLst/>
          </a:prstGeom>
        </p:spPr>
      </p:pic>
      <p:pic>
        <p:nvPicPr>
          <p:cNvPr id="20" name="Grafik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21087" y="3749808"/>
            <a:ext cx="3326479" cy="2231613"/>
          </a:xfrm>
          <a:prstGeom prst="rect">
            <a:avLst/>
          </a:prstGeom>
        </p:spPr>
      </p:pic>
      <p:sp>
        <p:nvSpPr>
          <p:cNvPr id="21" name="Raute 20"/>
          <p:cNvSpPr/>
          <p:nvPr/>
        </p:nvSpPr>
        <p:spPr>
          <a:xfrm>
            <a:off x="8064225" y="3491056"/>
            <a:ext cx="312821" cy="31282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22" name="Textfeld 21"/>
          <p:cNvSpPr txBox="1"/>
          <p:nvPr/>
        </p:nvSpPr>
        <p:spPr>
          <a:xfrm>
            <a:off x="6787198" y="2764891"/>
            <a:ext cx="2866875" cy="492443"/>
          </a:xfrm>
          <a:prstGeom prst="rect">
            <a:avLst/>
          </a:prstGeom>
          <a:noFill/>
        </p:spPr>
        <p:txBody>
          <a:bodyPr wrap="non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600" dirty="0" smtClean="0">
                <a:solidFill>
                  <a:schemeClr val="bg1"/>
                </a:solidFill>
              </a:rPr>
              <a:t>HEUFT </a:t>
            </a:r>
            <a:r>
              <a:rPr lang="de-DE" sz="2600" i="1" dirty="0" smtClean="0">
                <a:solidFill>
                  <a:schemeClr val="bg1"/>
                </a:solidFill>
              </a:rPr>
              <a:t>synchron TXI</a:t>
            </a:r>
            <a:endParaRPr lang="de-DE" sz="2600" i="1" dirty="0">
              <a:solidFill>
                <a:schemeClr val="bg1"/>
              </a:solidFill>
            </a:endParaRPr>
          </a:p>
        </p:txBody>
      </p:sp>
      <p:pic>
        <p:nvPicPr>
          <p:cNvPr id="23" name="Grafik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486198"/>
            <a:ext cx="12192000" cy="1550967"/>
          </a:xfrm>
          <a:prstGeom prst="rect">
            <a:avLst/>
          </a:prstGeom>
        </p:spPr>
      </p:pic>
    </p:spTree>
    <p:extLst>
      <p:ext uri="{BB962C8B-B14F-4D97-AF65-F5344CB8AC3E}">
        <p14:creationId xmlns:p14="http://schemas.microsoft.com/office/powerpoint/2010/main" val="33568767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ihandform 6"/>
          <p:cNvSpPr/>
          <p:nvPr/>
        </p:nvSpPr>
        <p:spPr>
          <a:xfrm>
            <a:off x="4176748" y="3131670"/>
            <a:ext cx="2667604" cy="2416145"/>
          </a:xfrm>
          <a:custGeom>
            <a:avLst/>
            <a:gdLst>
              <a:gd name="connsiteX0" fmla="*/ 0 w 2390588"/>
              <a:gd name="connsiteY0" fmla="*/ 11953 h 1846729"/>
              <a:gd name="connsiteX1" fmla="*/ 0 w 2390588"/>
              <a:gd name="connsiteY1" fmla="*/ 1416423 h 1846729"/>
              <a:gd name="connsiteX2" fmla="*/ 866588 w 2390588"/>
              <a:gd name="connsiteY2" fmla="*/ 1846729 h 1846729"/>
              <a:gd name="connsiteX3" fmla="*/ 2390588 w 2390588"/>
              <a:gd name="connsiteY3" fmla="*/ 1589741 h 1846729"/>
              <a:gd name="connsiteX4" fmla="*/ 2390588 w 2390588"/>
              <a:gd name="connsiteY4" fmla="*/ 0 h 1846729"/>
              <a:gd name="connsiteX5" fmla="*/ 0 w 2390588"/>
              <a:gd name="connsiteY5" fmla="*/ 11953 h 1846729"/>
              <a:gd name="connsiteX0" fmla="*/ 0 w 2390588"/>
              <a:gd name="connsiteY0" fmla="*/ 0 h 2318870"/>
              <a:gd name="connsiteX1" fmla="*/ 0 w 2390588"/>
              <a:gd name="connsiteY1" fmla="*/ 1888564 h 2318870"/>
              <a:gd name="connsiteX2" fmla="*/ 866588 w 2390588"/>
              <a:gd name="connsiteY2" fmla="*/ 2318870 h 2318870"/>
              <a:gd name="connsiteX3" fmla="*/ 2390588 w 2390588"/>
              <a:gd name="connsiteY3" fmla="*/ 2061882 h 2318870"/>
              <a:gd name="connsiteX4" fmla="*/ 2390588 w 2390588"/>
              <a:gd name="connsiteY4" fmla="*/ 472141 h 2318870"/>
              <a:gd name="connsiteX5" fmla="*/ 0 w 2390588"/>
              <a:gd name="connsiteY5" fmla="*/ 0 h 2318870"/>
              <a:gd name="connsiteX0" fmla="*/ 0 w 2396565"/>
              <a:gd name="connsiteY0" fmla="*/ 0 h 2318870"/>
              <a:gd name="connsiteX1" fmla="*/ 0 w 2396565"/>
              <a:gd name="connsiteY1" fmla="*/ 1888564 h 2318870"/>
              <a:gd name="connsiteX2" fmla="*/ 866588 w 2396565"/>
              <a:gd name="connsiteY2" fmla="*/ 2318870 h 2318870"/>
              <a:gd name="connsiteX3" fmla="*/ 2390588 w 2396565"/>
              <a:gd name="connsiteY3" fmla="*/ 2061882 h 2318870"/>
              <a:gd name="connsiteX4" fmla="*/ 2396565 w 2396565"/>
              <a:gd name="connsiteY4" fmla="*/ 185270 h 2318870"/>
              <a:gd name="connsiteX5" fmla="*/ 0 w 2396565"/>
              <a:gd name="connsiteY5" fmla="*/ 0 h 2318870"/>
              <a:gd name="connsiteX0" fmla="*/ 0 w 2396565"/>
              <a:gd name="connsiteY0" fmla="*/ 65741 h 2384611"/>
              <a:gd name="connsiteX1" fmla="*/ 0 w 2396565"/>
              <a:gd name="connsiteY1" fmla="*/ 1954305 h 2384611"/>
              <a:gd name="connsiteX2" fmla="*/ 866588 w 2396565"/>
              <a:gd name="connsiteY2" fmla="*/ 2384611 h 2384611"/>
              <a:gd name="connsiteX3" fmla="*/ 2390588 w 2396565"/>
              <a:gd name="connsiteY3" fmla="*/ 2127623 h 2384611"/>
              <a:gd name="connsiteX4" fmla="*/ 2396565 w 2396565"/>
              <a:gd name="connsiteY4" fmla="*/ 0 h 2384611"/>
              <a:gd name="connsiteX5" fmla="*/ 0 w 2396565"/>
              <a:gd name="connsiteY5" fmla="*/ 65741 h 2384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6565" h="2384611">
                <a:moveTo>
                  <a:pt x="0" y="65741"/>
                </a:moveTo>
                <a:lnTo>
                  <a:pt x="0" y="1954305"/>
                </a:lnTo>
                <a:lnTo>
                  <a:pt x="866588" y="2384611"/>
                </a:lnTo>
                <a:lnTo>
                  <a:pt x="2390588" y="2127623"/>
                </a:lnTo>
                <a:cubicBezTo>
                  <a:pt x="2392580" y="1502086"/>
                  <a:pt x="2394573" y="625537"/>
                  <a:pt x="2396565" y="0"/>
                </a:cubicBezTo>
                <a:lnTo>
                  <a:pt x="0" y="6574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0" y="2375687"/>
            <a:ext cx="6844352" cy="12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platzhalter 1"/>
          <p:cNvSpPr>
            <a:spLocks noGrp="1"/>
          </p:cNvSpPr>
          <p:nvPr>
            <p:ph type="body" sz="quarter" idx="10"/>
          </p:nvPr>
        </p:nvSpPr>
        <p:spPr>
          <a:xfrm>
            <a:off x="469361" y="384849"/>
            <a:ext cx="1930016" cy="227597"/>
          </a:xfrm>
        </p:spPr>
        <p:txBody>
          <a:bodyPr/>
          <a:lstStyle/>
          <a:p>
            <a:r>
              <a:rPr lang="de-DE" dirty="0"/>
              <a:t>PRODUCTION DATA ACQUISITION</a:t>
            </a:r>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6278" y="716632"/>
            <a:ext cx="2926909" cy="3298869"/>
          </a:xfrm>
          <a:prstGeom prst="rect">
            <a:avLst/>
          </a:prstGeom>
        </p:spPr>
      </p:pic>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79029" y="3908078"/>
            <a:ext cx="2826738" cy="831037"/>
          </a:xfrm>
          <a:prstGeom prst="rect">
            <a:avLst/>
          </a:prstGeom>
        </p:spPr>
      </p:pic>
      <p:pic>
        <p:nvPicPr>
          <p:cNvPr id="5" name="Grafik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73861" y="2202910"/>
            <a:ext cx="669634" cy="3439481"/>
          </a:xfrm>
          <a:prstGeom prst="rect">
            <a:avLst/>
          </a:prstGeom>
        </p:spPr>
      </p:pic>
      <p:sp>
        <p:nvSpPr>
          <p:cNvPr id="9" name="Raute 8"/>
          <p:cNvSpPr/>
          <p:nvPr/>
        </p:nvSpPr>
        <p:spPr>
          <a:xfrm>
            <a:off x="800364" y="3487984"/>
            <a:ext cx="312821" cy="31282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p:nvSpPr>
        <p:spPr>
          <a:xfrm>
            <a:off x="851443" y="3833680"/>
            <a:ext cx="2985561" cy="584775"/>
          </a:xfrm>
          <a:prstGeom prst="rect">
            <a:avLst/>
          </a:prstGeom>
          <a:noFill/>
        </p:spPr>
        <p:txBody>
          <a:bodyPr wrap="none" rtlCol="0">
            <a:spAutoFit/>
          </a:bodyPr>
          <a:lstStyle/>
          <a:p>
            <a:r>
              <a:rPr lang="en-US" sz="1600" dirty="0"/>
              <a:t>Production data acquisition (</a:t>
            </a:r>
            <a:r>
              <a:rPr lang="en-US" sz="1600" dirty="0" smtClean="0"/>
              <a:t>PDA)</a:t>
            </a:r>
            <a:br>
              <a:rPr lang="en-US" sz="1600" dirty="0" smtClean="0"/>
            </a:br>
            <a:r>
              <a:rPr lang="en-US" sz="1600" dirty="0" smtClean="0"/>
              <a:t>and </a:t>
            </a:r>
            <a:r>
              <a:rPr lang="en-US" sz="1600" dirty="0"/>
              <a:t>line analysis in real time.</a:t>
            </a:r>
            <a:endParaRPr lang="de-DE" sz="1600" dirty="0"/>
          </a:p>
        </p:txBody>
      </p:sp>
      <p:sp>
        <p:nvSpPr>
          <p:cNvPr id="11" name="Textfeld 10"/>
          <p:cNvSpPr txBox="1"/>
          <p:nvPr/>
        </p:nvSpPr>
        <p:spPr>
          <a:xfrm>
            <a:off x="779182" y="2923296"/>
            <a:ext cx="3350725" cy="492443"/>
          </a:xfrm>
          <a:prstGeom prst="rect">
            <a:avLst/>
          </a:prstGeom>
          <a:noFill/>
        </p:spPr>
        <p:txBody>
          <a:bodyPr wrap="none" rtlCol="0">
            <a:spAutoFit/>
          </a:bodyPr>
          <a:lstStyle/>
          <a:p>
            <a:r>
              <a:rPr lang="de-DE" sz="2600" dirty="0" smtClean="0">
                <a:solidFill>
                  <a:schemeClr val="bg1"/>
                </a:solidFill>
              </a:rPr>
              <a:t>HEUFT </a:t>
            </a:r>
            <a:r>
              <a:rPr lang="de-DE" sz="2600" i="1" dirty="0" smtClean="0">
                <a:solidFill>
                  <a:schemeClr val="bg1"/>
                </a:solidFill>
              </a:rPr>
              <a:t>PROFILER</a:t>
            </a:r>
            <a:r>
              <a:rPr lang="de-DE" sz="2600" dirty="0">
                <a:solidFill>
                  <a:schemeClr val="bg1"/>
                </a:solidFill>
              </a:rPr>
              <a:t> </a:t>
            </a:r>
            <a:r>
              <a:rPr lang="de-DE" sz="2600" dirty="0" err="1" smtClean="0">
                <a:solidFill>
                  <a:schemeClr val="bg1"/>
                </a:solidFill>
              </a:rPr>
              <a:t>family</a:t>
            </a:r>
            <a:endParaRPr lang="de-DE" sz="2600" dirty="0">
              <a:solidFill>
                <a:schemeClr val="bg1"/>
              </a:solidFill>
            </a:endParaRPr>
          </a:p>
        </p:txBody>
      </p:sp>
      <p:sp>
        <p:nvSpPr>
          <p:cNvPr id="12" name="Textfeld 11"/>
          <p:cNvSpPr txBox="1"/>
          <p:nvPr/>
        </p:nvSpPr>
        <p:spPr>
          <a:xfrm>
            <a:off x="4176749" y="4639162"/>
            <a:ext cx="2608599" cy="369332"/>
          </a:xfrm>
          <a:prstGeom prst="rect">
            <a:avLst/>
          </a:prstGeom>
          <a:noFill/>
        </p:spPr>
        <p:txBody>
          <a:bodyPr wrap="none" rtlCol="0">
            <a:spAutoFit/>
          </a:bodyPr>
          <a:lstStyle/>
          <a:p>
            <a:r>
              <a:rPr lang="de-DE" dirty="0" smtClean="0">
                <a:solidFill>
                  <a:schemeClr val="bg1"/>
                </a:solidFill>
              </a:rPr>
              <a:t>HEUFT </a:t>
            </a:r>
            <a:r>
              <a:rPr lang="de-DE" i="1" dirty="0" smtClean="0">
                <a:solidFill>
                  <a:schemeClr val="bg1"/>
                </a:solidFill>
              </a:rPr>
              <a:t>STRATEGY </a:t>
            </a:r>
            <a:r>
              <a:rPr lang="de-DE" i="1" baseline="30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II</a:t>
            </a:r>
            <a:r>
              <a:rPr lang="de-DE" i="1" dirty="0" smtClean="0">
                <a:solidFill>
                  <a:schemeClr val="bg1"/>
                </a:solidFill>
              </a:rPr>
              <a:t> </a:t>
            </a:r>
            <a:r>
              <a:rPr lang="de-DE" dirty="0" err="1" smtClean="0">
                <a:solidFill>
                  <a:schemeClr val="bg1"/>
                </a:solidFill>
              </a:rPr>
              <a:t>server</a:t>
            </a:r>
            <a:endParaRPr lang="de-DE" dirty="0">
              <a:solidFill>
                <a:schemeClr val="bg1"/>
              </a:solidFill>
            </a:endParaRPr>
          </a:p>
        </p:txBody>
      </p:sp>
      <p:sp>
        <p:nvSpPr>
          <p:cNvPr id="13" name="Textfeld 12"/>
          <p:cNvSpPr txBox="1"/>
          <p:nvPr/>
        </p:nvSpPr>
        <p:spPr>
          <a:xfrm>
            <a:off x="8448618" y="3109306"/>
            <a:ext cx="792589" cy="276999"/>
          </a:xfrm>
          <a:prstGeom prst="rect">
            <a:avLst/>
          </a:prstGeom>
          <a:noFill/>
        </p:spPr>
        <p:txBody>
          <a:bodyPr wrap="none" rtlCol="0">
            <a:spAutoFit/>
          </a:bodyPr>
          <a:lstStyle/>
          <a:p>
            <a:r>
              <a:rPr lang="de-DE" sz="1200" dirty="0" smtClean="0">
                <a:solidFill>
                  <a:schemeClr val="accent1"/>
                </a:solidFill>
              </a:rPr>
              <a:t>Extension</a:t>
            </a:r>
            <a:endParaRPr lang="de-DE" sz="1200" dirty="0">
              <a:solidFill>
                <a:schemeClr val="accent1"/>
              </a:solidFill>
            </a:endParaRPr>
          </a:p>
        </p:txBody>
      </p:sp>
      <p:sp>
        <p:nvSpPr>
          <p:cNvPr id="14" name="Textfeld 13"/>
          <p:cNvSpPr txBox="1"/>
          <p:nvPr/>
        </p:nvSpPr>
        <p:spPr>
          <a:xfrm>
            <a:off x="8448618" y="4507486"/>
            <a:ext cx="716928" cy="276999"/>
          </a:xfrm>
          <a:prstGeom prst="rect">
            <a:avLst/>
          </a:prstGeom>
          <a:noFill/>
        </p:spPr>
        <p:txBody>
          <a:bodyPr wrap="none" rtlCol="0">
            <a:spAutoFit/>
          </a:bodyPr>
          <a:lstStyle/>
          <a:p>
            <a:r>
              <a:rPr lang="de-DE" sz="1200" dirty="0" smtClean="0">
                <a:solidFill>
                  <a:schemeClr val="accent1"/>
                </a:solidFill>
              </a:rPr>
              <a:t>Upgrade</a:t>
            </a:r>
            <a:endParaRPr lang="de-DE" sz="1200" dirty="0">
              <a:solidFill>
                <a:schemeClr val="accent1"/>
              </a:solidFill>
            </a:endParaRPr>
          </a:p>
        </p:txBody>
      </p:sp>
      <p:sp>
        <p:nvSpPr>
          <p:cNvPr id="15" name="Textfeld 14"/>
          <p:cNvSpPr txBox="1"/>
          <p:nvPr/>
        </p:nvSpPr>
        <p:spPr>
          <a:xfrm>
            <a:off x="9165546" y="2235657"/>
            <a:ext cx="2705356" cy="369332"/>
          </a:xfrm>
          <a:prstGeom prst="rect">
            <a:avLst/>
          </a:prstGeom>
          <a:noFill/>
        </p:spPr>
        <p:txBody>
          <a:bodyPr wrap="none" rtlCol="0">
            <a:spAutoFit/>
          </a:bodyPr>
          <a:lstStyle/>
          <a:p>
            <a:r>
              <a:rPr lang="de-DE" dirty="0" smtClean="0"/>
              <a:t>HEUFT </a:t>
            </a:r>
            <a:r>
              <a:rPr lang="de-DE" i="1" dirty="0" smtClean="0"/>
              <a:t>PROFILER</a:t>
            </a:r>
            <a:r>
              <a:rPr lang="de-DE" dirty="0" smtClean="0"/>
              <a:t> </a:t>
            </a:r>
            <a:r>
              <a:rPr lang="de-DE" dirty="0" err="1" smtClean="0"/>
              <a:t>advanced</a:t>
            </a:r>
            <a:endParaRPr lang="de-DE" dirty="0"/>
          </a:p>
        </p:txBody>
      </p:sp>
      <p:sp>
        <p:nvSpPr>
          <p:cNvPr id="16" name="Textfeld 15"/>
          <p:cNvSpPr txBox="1"/>
          <p:nvPr/>
        </p:nvSpPr>
        <p:spPr>
          <a:xfrm>
            <a:off x="9165546" y="3570739"/>
            <a:ext cx="1750351" cy="369332"/>
          </a:xfrm>
          <a:prstGeom prst="rect">
            <a:avLst/>
          </a:prstGeom>
          <a:noFill/>
        </p:spPr>
        <p:txBody>
          <a:bodyPr wrap="none" rtlCol="0">
            <a:spAutoFit/>
          </a:bodyPr>
          <a:lstStyle/>
          <a:p>
            <a:r>
              <a:rPr lang="de-DE" dirty="0" smtClean="0"/>
              <a:t>HEUFT </a:t>
            </a:r>
            <a:r>
              <a:rPr lang="de-DE" i="1" dirty="0" smtClean="0"/>
              <a:t>PROFILER</a:t>
            </a:r>
            <a:endParaRPr lang="de-DE" dirty="0"/>
          </a:p>
        </p:txBody>
      </p:sp>
      <p:sp>
        <p:nvSpPr>
          <p:cNvPr id="17" name="Textfeld 16"/>
          <p:cNvSpPr txBox="1"/>
          <p:nvPr/>
        </p:nvSpPr>
        <p:spPr>
          <a:xfrm>
            <a:off x="9165546" y="4982568"/>
            <a:ext cx="2744085" cy="369332"/>
          </a:xfrm>
          <a:prstGeom prst="rect">
            <a:avLst/>
          </a:prstGeom>
          <a:noFill/>
        </p:spPr>
        <p:txBody>
          <a:bodyPr wrap="none" rtlCol="0">
            <a:spAutoFit/>
          </a:bodyPr>
          <a:lstStyle/>
          <a:p>
            <a:r>
              <a:rPr lang="de-DE" dirty="0" smtClean="0"/>
              <a:t>HEUFT </a:t>
            </a:r>
            <a:r>
              <a:rPr lang="de-DE" i="1" dirty="0" smtClean="0"/>
              <a:t>PROFILER</a:t>
            </a:r>
            <a:r>
              <a:rPr lang="de-DE" dirty="0" smtClean="0"/>
              <a:t> </a:t>
            </a:r>
            <a:r>
              <a:rPr lang="de-DE" dirty="0" err="1" smtClean="0"/>
              <a:t>elemental</a:t>
            </a:r>
            <a:endParaRPr lang="de-DE" dirty="0"/>
          </a:p>
        </p:txBody>
      </p:sp>
    </p:spTree>
    <p:extLst>
      <p:ext uri="{BB962C8B-B14F-4D97-AF65-F5344CB8AC3E}">
        <p14:creationId xmlns:p14="http://schemas.microsoft.com/office/powerpoint/2010/main" val="2072217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841851" cy="227597"/>
          </a:xfrm>
        </p:spPr>
        <p:txBody>
          <a:bodyPr/>
          <a:lstStyle/>
          <a:p>
            <a:r>
              <a:rPr lang="de-DE" dirty="0"/>
              <a:t>EMPTY CONTAINER INSPECTION</a:t>
            </a:r>
          </a:p>
        </p:txBody>
      </p:sp>
      <p:sp>
        <p:nvSpPr>
          <p:cNvPr id="3" name="Textplatzhalter 2"/>
          <p:cNvSpPr>
            <a:spLocks noGrp="1"/>
          </p:cNvSpPr>
          <p:nvPr>
            <p:ph type="body" sz="quarter" idx="11"/>
          </p:nvPr>
        </p:nvSpPr>
        <p:spPr/>
        <p:txBody>
          <a:bodyPr>
            <a:normAutofit/>
          </a:bodyPr>
          <a:lstStyle/>
          <a:p>
            <a:r>
              <a:rPr lang="de-DE" sz="2700" dirty="0"/>
              <a:t>Finish </a:t>
            </a:r>
            <a:r>
              <a:rPr lang="de-DE" sz="2700" dirty="0" err="1"/>
              <a:t>inspection</a:t>
            </a:r>
            <a:endParaRPr lang="de-DE" sz="2700" dirty="0"/>
          </a:p>
        </p:txBody>
      </p:sp>
      <p:pic>
        <p:nvPicPr>
          <p:cNvPr id="7" name="Grafi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0747" y="552189"/>
            <a:ext cx="7045892" cy="6079923"/>
          </a:xfrm>
          <a:prstGeom prst="rect">
            <a:avLst/>
          </a:prstGeom>
        </p:spPr>
      </p:pic>
    </p:spTree>
    <p:extLst>
      <p:ext uri="{BB962C8B-B14F-4D97-AF65-F5344CB8AC3E}">
        <p14:creationId xmlns:p14="http://schemas.microsoft.com/office/powerpoint/2010/main" val="9221955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841851" cy="227597"/>
          </a:xfrm>
        </p:spPr>
        <p:txBody>
          <a:bodyPr/>
          <a:lstStyle/>
          <a:p>
            <a:r>
              <a:rPr lang="de-DE" dirty="0"/>
              <a:t>EMPTY CONTAINER INSPECTION</a:t>
            </a:r>
          </a:p>
        </p:txBody>
      </p:sp>
      <p:sp>
        <p:nvSpPr>
          <p:cNvPr id="3" name="Textplatzhalter 2"/>
          <p:cNvSpPr>
            <a:spLocks noGrp="1"/>
          </p:cNvSpPr>
          <p:nvPr>
            <p:ph type="body" sz="quarter" idx="11"/>
          </p:nvPr>
        </p:nvSpPr>
        <p:spPr/>
        <p:txBody>
          <a:bodyPr/>
          <a:lstStyle/>
          <a:p>
            <a:r>
              <a:rPr lang="en-US" dirty="0"/>
              <a:t>Typical faults in the finish area</a:t>
            </a:r>
            <a:endParaRPr lang="de-DE" dirty="0"/>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11" y="2973804"/>
            <a:ext cx="1640802" cy="1957775"/>
          </a:xfrm>
          <a:prstGeom prst="rect">
            <a:avLst/>
          </a:prstGeom>
        </p:spPr>
      </p:pic>
      <p:pic>
        <p:nvPicPr>
          <p:cNvPr id="6" name="Grafi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86241" y="4879413"/>
            <a:ext cx="1658245" cy="1978587"/>
          </a:xfrm>
          <a:prstGeom prst="rect">
            <a:avLst/>
          </a:prstGeom>
        </p:spPr>
      </p:pic>
      <p:pic>
        <p:nvPicPr>
          <p:cNvPr id="7" name="Grafik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11057" y="3604366"/>
            <a:ext cx="1611637" cy="1922976"/>
          </a:xfrm>
          <a:prstGeom prst="rect">
            <a:avLst/>
          </a:prstGeom>
        </p:spPr>
      </p:pic>
      <p:pic>
        <p:nvPicPr>
          <p:cNvPr id="8" name="Grafik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81282" y="4879021"/>
            <a:ext cx="1590271" cy="1897482"/>
          </a:xfrm>
          <a:prstGeom prst="rect">
            <a:avLst/>
          </a:prstGeom>
        </p:spPr>
      </p:pic>
      <p:pic>
        <p:nvPicPr>
          <p:cNvPr id="9" name="Grafik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07075" y="3117446"/>
            <a:ext cx="1585545" cy="1891843"/>
          </a:xfrm>
          <a:prstGeom prst="rect">
            <a:avLst/>
          </a:prstGeom>
        </p:spPr>
      </p:pic>
      <p:pic>
        <p:nvPicPr>
          <p:cNvPr id="10" name="Grafik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60860" y="4519909"/>
            <a:ext cx="1595050" cy="1903184"/>
          </a:xfrm>
          <a:prstGeom prst="rect">
            <a:avLst/>
          </a:prstGeom>
        </p:spPr>
      </p:pic>
      <p:pic>
        <p:nvPicPr>
          <p:cNvPr id="11" name="Grafik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144530" y="2785729"/>
            <a:ext cx="1671322" cy="1994190"/>
          </a:xfrm>
          <a:prstGeom prst="rect">
            <a:avLst/>
          </a:prstGeom>
        </p:spPr>
      </p:pic>
      <p:grpSp>
        <p:nvGrpSpPr>
          <p:cNvPr id="17" name="Gruppieren 16"/>
          <p:cNvGrpSpPr/>
          <p:nvPr/>
        </p:nvGrpSpPr>
        <p:grpSpPr>
          <a:xfrm>
            <a:off x="1117988" y="3090422"/>
            <a:ext cx="1575700" cy="449085"/>
            <a:chOff x="1473958" y="3263106"/>
            <a:chExt cx="1575700" cy="449085"/>
          </a:xfrm>
        </p:grpSpPr>
        <p:cxnSp>
          <p:nvCxnSpPr>
            <p:cNvPr id="13" name="Gerader Verbinder 12"/>
            <p:cNvCxnSpPr/>
            <p:nvPr/>
          </p:nvCxnSpPr>
          <p:spPr>
            <a:xfrm flipH="1">
              <a:off x="1473958"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Gerader Verbinder 14"/>
            <p:cNvCxnSpPr/>
            <p:nvPr/>
          </p:nvCxnSpPr>
          <p:spPr>
            <a:xfrm>
              <a:off x="1596788" y="3562066"/>
              <a:ext cx="13387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1520265" y="3263106"/>
              <a:ext cx="1529393" cy="307777"/>
            </a:xfrm>
            <a:prstGeom prst="rect">
              <a:avLst/>
            </a:prstGeom>
            <a:noFill/>
          </p:spPr>
          <p:txBody>
            <a:bodyPr wrap="none" rtlCol="0">
              <a:spAutoFit/>
            </a:bodyPr>
            <a:lstStyle/>
            <a:p>
              <a:r>
                <a:rPr lang="de-DE" sz="1400" dirty="0"/>
                <a:t>Thread </a:t>
              </a:r>
              <a:r>
                <a:rPr lang="de-DE" sz="1400" dirty="0" err="1"/>
                <a:t>inspection</a:t>
              </a:r>
              <a:endParaRPr lang="de-DE" sz="1400" dirty="0"/>
            </a:p>
          </p:txBody>
        </p:sp>
      </p:grpSp>
      <p:grpSp>
        <p:nvGrpSpPr>
          <p:cNvPr id="34" name="Gruppieren 33"/>
          <p:cNvGrpSpPr/>
          <p:nvPr/>
        </p:nvGrpSpPr>
        <p:grpSpPr>
          <a:xfrm>
            <a:off x="4620426" y="4915943"/>
            <a:ext cx="1787399" cy="425063"/>
            <a:chOff x="1757046" y="3287128"/>
            <a:chExt cx="1787399" cy="425063"/>
          </a:xfrm>
        </p:grpSpPr>
        <p:cxnSp>
          <p:nvCxnSpPr>
            <p:cNvPr id="35" name="Gerader Verbinder 34"/>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Gerader Verbinder 35"/>
            <p:cNvCxnSpPr/>
            <p:nvPr/>
          </p:nvCxnSpPr>
          <p:spPr>
            <a:xfrm>
              <a:off x="1858745" y="3562066"/>
              <a:ext cx="1282125"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extfeld 36"/>
            <p:cNvSpPr txBox="1"/>
            <p:nvPr/>
          </p:nvSpPr>
          <p:spPr>
            <a:xfrm>
              <a:off x="1757046" y="3287128"/>
              <a:ext cx="1787399" cy="307777"/>
            </a:xfrm>
            <a:prstGeom prst="rect">
              <a:avLst/>
            </a:prstGeom>
            <a:noFill/>
          </p:spPr>
          <p:txBody>
            <a:bodyPr wrap="square" rtlCol="0">
              <a:spAutoFit/>
            </a:bodyPr>
            <a:lstStyle/>
            <a:p>
              <a:r>
                <a:rPr lang="de-DE" sz="1400" dirty="0" err="1" smtClean="0"/>
                <a:t>Wire</a:t>
              </a:r>
              <a:r>
                <a:rPr lang="de-DE" sz="1400" dirty="0" smtClean="0"/>
                <a:t>-Edge-Fehler</a:t>
              </a:r>
              <a:endParaRPr lang="de-DE" sz="1400" dirty="0"/>
            </a:p>
          </p:txBody>
        </p:sp>
      </p:grpSp>
      <p:grpSp>
        <p:nvGrpSpPr>
          <p:cNvPr id="43" name="Gruppieren 42"/>
          <p:cNvGrpSpPr/>
          <p:nvPr/>
        </p:nvGrpSpPr>
        <p:grpSpPr>
          <a:xfrm>
            <a:off x="2519884" y="3864467"/>
            <a:ext cx="1804465" cy="391025"/>
            <a:chOff x="1584468" y="3321166"/>
            <a:chExt cx="1679232" cy="391025"/>
          </a:xfrm>
        </p:grpSpPr>
        <p:cxnSp>
          <p:nvCxnSpPr>
            <p:cNvPr id="48" name="Gerader Verbinder 47"/>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Gerader Verbinder 48"/>
            <p:cNvCxnSpPr/>
            <p:nvPr/>
          </p:nvCxnSpPr>
          <p:spPr>
            <a:xfrm>
              <a:off x="1684953" y="3562066"/>
              <a:ext cx="1455917" cy="0"/>
            </a:xfrm>
            <a:prstGeom prst="line">
              <a:avLst/>
            </a:prstGeom>
          </p:spPr>
          <p:style>
            <a:lnRef idx="1">
              <a:schemeClr val="accent1"/>
            </a:lnRef>
            <a:fillRef idx="0">
              <a:schemeClr val="accent1"/>
            </a:fillRef>
            <a:effectRef idx="0">
              <a:schemeClr val="accent1"/>
            </a:effectRef>
            <a:fontRef idx="minor">
              <a:schemeClr val="tx1"/>
            </a:fontRef>
          </p:style>
        </p:cxnSp>
        <p:sp>
          <p:nvSpPr>
            <p:cNvPr id="50" name="Textfeld 49"/>
            <p:cNvSpPr txBox="1"/>
            <p:nvPr/>
          </p:nvSpPr>
          <p:spPr>
            <a:xfrm>
              <a:off x="1584468" y="3321166"/>
              <a:ext cx="1679232" cy="307777"/>
            </a:xfrm>
            <a:prstGeom prst="rect">
              <a:avLst/>
            </a:prstGeom>
            <a:noFill/>
          </p:spPr>
          <p:txBody>
            <a:bodyPr wrap="square" rtlCol="0">
              <a:spAutoFit/>
            </a:bodyPr>
            <a:lstStyle/>
            <a:p>
              <a:r>
                <a:rPr lang="de-DE" sz="1400" dirty="0"/>
                <a:t>Inner finish </a:t>
              </a:r>
              <a:r>
                <a:rPr lang="de-DE" sz="1400" dirty="0" err="1"/>
                <a:t>inspection</a:t>
              </a:r>
              <a:endParaRPr lang="de-DE" sz="1400" dirty="0" smtClean="0"/>
            </a:p>
          </p:txBody>
        </p:sp>
      </p:grpSp>
      <p:grpSp>
        <p:nvGrpSpPr>
          <p:cNvPr id="51" name="Gruppieren 50"/>
          <p:cNvGrpSpPr/>
          <p:nvPr/>
        </p:nvGrpSpPr>
        <p:grpSpPr>
          <a:xfrm>
            <a:off x="1243199" y="4834928"/>
            <a:ext cx="2151366" cy="431015"/>
            <a:chOff x="1331919" y="3281176"/>
            <a:chExt cx="2151366" cy="431015"/>
          </a:xfrm>
        </p:grpSpPr>
        <p:cxnSp>
          <p:nvCxnSpPr>
            <p:cNvPr id="52" name="Gerader Verbinder 51"/>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Gerader Verbinder 52"/>
            <p:cNvCxnSpPr/>
            <p:nvPr/>
          </p:nvCxnSpPr>
          <p:spPr>
            <a:xfrm>
              <a:off x="1419426" y="3562066"/>
              <a:ext cx="1721444" cy="0"/>
            </a:xfrm>
            <a:prstGeom prst="line">
              <a:avLst/>
            </a:prstGeom>
          </p:spPr>
          <p:style>
            <a:lnRef idx="1">
              <a:schemeClr val="accent1"/>
            </a:lnRef>
            <a:fillRef idx="0">
              <a:schemeClr val="accent1"/>
            </a:fillRef>
            <a:effectRef idx="0">
              <a:schemeClr val="accent1"/>
            </a:effectRef>
            <a:fontRef idx="minor">
              <a:schemeClr val="tx1"/>
            </a:fontRef>
          </p:style>
        </p:cxnSp>
        <p:sp>
          <p:nvSpPr>
            <p:cNvPr id="54" name="Textfeld 53"/>
            <p:cNvSpPr txBox="1"/>
            <p:nvPr/>
          </p:nvSpPr>
          <p:spPr>
            <a:xfrm>
              <a:off x="1331919" y="3281176"/>
              <a:ext cx="2151366" cy="307777"/>
            </a:xfrm>
            <a:prstGeom prst="rect">
              <a:avLst/>
            </a:prstGeom>
            <a:noFill/>
          </p:spPr>
          <p:txBody>
            <a:bodyPr wrap="square" rtlCol="0">
              <a:spAutoFit/>
            </a:bodyPr>
            <a:lstStyle/>
            <a:p>
              <a:r>
                <a:rPr lang="de-DE" sz="1400" dirty="0"/>
                <a:t>Line </a:t>
              </a:r>
              <a:r>
                <a:rPr lang="de-DE" sz="1400" dirty="0" err="1"/>
                <a:t>over</a:t>
              </a:r>
              <a:r>
                <a:rPr lang="de-DE" sz="1400" dirty="0"/>
                <a:t> finish fault</a:t>
              </a:r>
            </a:p>
          </p:txBody>
        </p:sp>
      </p:grpSp>
      <p:grpSp>
        <p:nvGrpSpPr>
          <p:cNvPr id="55" name="Gruppieren 54"/>
          <p:cNvGrpSpPr/>
          <p:nvPr/>
        </p:nvGrpSpPr>
        <p:grpSpPr>
          <a:xfrm>
            <a:off x="6812450" y="2997994"/>
            <a:ext cx="1562052" cy="636718"/>
            <a:chOff x="1480782" y="3075473"/>
            <a:chExt cx="1562052" cy="636718"/>
          </a:xfrm>
        </p:grpSpPr>
        <p:cxnSp>
          <p:nvCxnSpPr>
            <p:cNvPr id="56" name="Gerader Verbinder 55"/>
            <p:cNvCxnSpPr/>
            <p:nvPr/>
          </p:nvCxnSpPr>
          <p:spPr>
            <a:xfrm flipH="1">
              <a:off x="1480782"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Gerader Verbinder 56"/>
            <p:cNvCxnSpPr/>
            <p:nvPr/>
          </p:nvCxnSpPr>
          <p:spPr>
            <a:xfrm>
              <a:off x="1603612" y="3562066"/>
              <a:ext cx="1301144" cy="0"/>
            </a:xfrm>
            <a:prstGeom prst="line">
              <a:avLst/>
            </a:prstGeom>
          </p:spPr>
          <p:style>
            <a:lnRef idx="1">
              <a:schemeClr val="accent1"/>
            </a:lnRef>
            <a:fillRef idx="0">
              <a:schemeClr val="accent1"/>
            </a:fillRef>
            <a:effectRef idx="0">
              <a:schemeClr val="accent1"/>
            </a:effectRef>
            <a:fontRef idx="minor">
              <a:schemeClr val="tx1"/>
            </a:fontRef>
          </p:style>
        </p:cxnSp>
        <p:sp>
          <p:nvSpPr>
            <p:cNvPr id="58" name="Textfeld 57"/>
            <p:cNvSpPr txBox="1"/>
            <p:nvPr/>
          </p:nvSpPr>
          <p:spPr>
            <a:xfrm>
              <a:off x="1526332" y="3075473"/>
              <a:ext cx="1516502" cy="523220"/>
            </a:xfrm>
            <a:prstGeom prst="rect">
              <a:avLst/>
            </a:prstGeom>
            <a:noFill/>
          </p:spPr>
          <p:txBody>
            <a:bodyPr wrap="square" rtlCol="0">
              <a:spAutoFit/>
            </a:bodyPr>
            <a:lstStyle/>
            <a:p>
              <a:r>
                <a:rPr lang="de-DE" sz="1400" dirty="0"/>
                <a:t>Finish </a:t>
              </a:r>
              <a:r>
                <a:rPr lang="de-DE" sz="1400" dirty="0" err="1"/>
                <a:t>sealing</a:t>
              </a:r>
              <a:r>
                <a:rPr lang="de-DE" sz="1400" dirty="0"/>
                <a:t> </a:t>
              </a:r>
              <a:r>
                <a:rPr lang="de-DE" sz="1400" dirty="0" err="1"/>
                <a:t>surface</a:t>
              </a:r>
              <a:r>
                <a:rPr lang="de-DE" sz="1400" dirty="0"/>
                <a:t> </a:t>
              </a:r>
              <a:r>
                <a:rPr lang="de-DE" sz="1400" dirty="0" err="1"/>
                <a:t>inspection</a:t>
              </a:r>
              <a:endParaRPr lang="de-DE" sz="1400" dirty="0"/>
            </a:p>
          </p:txBody>
        </p:sp>
      </p:grpSp>
      <p:grpSp>
        <p:nvGrpSpPr>
          <p:cNvPr id="59" name="Gruppieren 58"/>
          <p:cNvGrpSpPr/>
          <p:nvPr/>
        </p:nvGrpSpPr>
        <p:grpSpPr>
          <a:xfrm>
            <a:off x="7768382" y="4715160"/>
            <a:ext cx="1787399" cy="425063"/>
            <a:chOff x="1476301" y="3287128"/>
            <a:chExt cx="1787399" cy="425063"/>
          </a:xfrm>
        </p:grpSpPr>
        <p:cxnSp>
          <p:nvCxnSpPr>
            <p:cNvPr id="60" name="Gerader Verbinder 59"/>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Gerader Verbinder 60"/>
            <p:cNvCxnSpPr/>
            <p:nvPr/>
          </p:nvCxnSpPr>
          <p:spPr>
            <a:xfrm>
              <a:off x="1569029" y="3562066"/>
              <a:ext cx="1571841" cy="0"/>
            </a:xfrm>
            <a:prstGeom prst="line">
              <a:avLst/>
            </a:prstGeom>
          </p:spPr>
          <p:style>
            <a:lnRef idx="1">
              <a:schemeClr val="accent1"/>
            </a:lnRef>
            <a:fillRef idx="0">
              <a:schemeClr val="accent1"/>
            </a:fillRef>
            <a:effectRef idx="0">
              <a:schemeClr val="accent1"/>
            </a:effectRef>
            <a:fontRef idx="minor">
              <a:schemeClr val="tx1"/>
            </a:fontRef>
          </p:style>
        </p:cxnSp>
        <p:sp>
          <p:nvSpPr>
            <p:cNvPr id="62" name="Textfeld 61"/>
            <p:cNvSpPr txBox="1"/>
            <p:nvPr/>
          </p:nvSpPr>
          <p:spPr>
            <a:xfrm>
              <a:off x="1476301" y="3287128"/>
              <a:ext cx="1787399" cy="307777"/>
            </a:xfrm>
            <a:prstGeom prst="rect">
              <a:avLst/>
            </a:prstGeom>
            <a:noFill/>
          </p:spPr>
          <p:txBody>
            <a:bodyPr wrap="square" rtlCol="0">
              <a:spAutoFit/>
            </a:bodyPr>
            <a:lstStyle/>
            <a:p>
              <a:r>
                <a:rPr lang="de-DE" sz="1400" dirty="0"/>
                <a:t>Underchip </a:t>
              </a:r>
              <a:r>
                <a:rPr lang="de-DE" sz="1400" dirty="0" err="1"/>
                <a:t>inspection</a:t>
              </a:r>
              <a:endParaRPr lang="de-DE" sz="1400" dirty="0"/>
            </a:p>
          </p:txBody>
        </p:sp>
      </p:grpSp>
      <p:grpSp>
        <p:nvGrpSpPr>
          <p:cNvPr id="63" name="Gruppieren 62"/>
          <p:cNvGrpSpPr/>
          <p:nvPr/>
        </p:nvGrpSpPr>
        <p:grpSpPr>
          <a:xfrm>
            <a:off x="10233936" y="2828129"/>
            <a:ext cx="1091289" cy="636718"/>
            <a:chOff x="1480782" y="3075473"/>
            <a:chExt cx="1782918" cy="636718"/>
          </a:xfrm>
        </p:grpSpPr>
        <p:cxnSp>
          <p:nvCxnSpPr>
            <p:cNvPr id="64" name="Gerader Verbinder 63"/>
            <p:cNvCxnSpPr/>
            <p:nvPr/>
          </p:nvCxnSpPr>
          <p:spPr>
            <a:xfrm flipH="1">
              <a:off x="1480782"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Gerader Verbinder 64"/>
            <p:cNvCxnSpPr/>
            <p:nvPr/>
          </p:nvCxnSpPr>
          <p:spPr>
            <a:xfrm>
              <a:off x="1603612" y="3562066"/>
              <a:ext cx="1537258" cy="0"/>
            </a:xfrm>
            <a:prstGeom prst="line">
              <a:avLst/>
            </a:prstGeom>
          </p:spPr>
          <p:style>
            <a:lnRef idx="1">
              <a:schemeClr val="accent1"/>
            </a:lnRef>
            <a:fillRef idx="0">
              <a:schemeClr val="accent1"/>
            </a:fillRef>
            <a:effectRef idx="0">
              <a:schemeClr val="accent1"/>
            </a:effectRef>
            <a:fontRef idx="minor">
              <a:schemeClr val="tx1"/>
            </a:fontRef>
          </p:style>
        </p:cxnSp>
        <p:sp>
          <p:nvSpPr>
            <p:cNvPr id="66" name="Textfeld 65"/>
            <p:cNvSpPr txBox="1"/>
            <p:nvPr/>
          </p:nvSpPr>
          <p:spPr>
            <a:xfrm>
              <a:off x="1526332" y="3075473"/>
              <a:ext cx="1737368" cy="523220"/>
            </a:xfrm>
            <a:prstGeom prst="rect">
              <a:avLst/>
            </a:prstGeom>
            <a:noFill/>
          </p:spPr>
          <p:txBody>
            <a:bodyPr wrap="square" rtlCol="0">
              <a:spAutoFit/>
            </a:bodyPr>
            <a:lstStyle/>
            <a:p>
              <a:r>
                <a:rPr lang="de-DE" sz="1400" dirty="0" err="1"/>
                <a:t>Outer</a:t>
              </a:r>
              <a:r>
                <a:rPr lang="de-DE" sz="1400" dirty="0"/>
                <a:t> finish </a:t>
              </a:r>
              <a:r>
                <a:rPr lang="de-DE" sz="1400" dirty="0" err="1"/>
                <a:t>inspection</a:t>
              </a:r>
              <a:endParaRPr lang="de-DE" sz="1400" dirty="0"/>
            </a:p>
          </p:txBody>
        </p:sp>
      </p:grpSp>
    </p:spTree>
    <p:extLst>
      <p:ext uri="{BB962C8B-B14F-4D97-AF65-F5344CB8AC3E}">
        <p14:creationId xmlns:p14="http://schemas.microsoft.com/office/powerpoint/2010/main" val="39343408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DE" dirty="0"/>
              <a:t>Finish </a:t>
            </a:r>
            <a:r>
              <a:rPr lang="de-DE" dirty="0" err="1"/>
              <a:t>inspection</a:t>
            </a:r>
            <a:endParaRPr lang="de-DE" dirty="0"/>
          </a:p>
        </p:txBody>
      </p:sp>
      <p:sp>
        <p:nvSpPr>
          <p:cNvPr id="3" name="Textplatzhalter 2"/>
          <p:cNvSpPr>
            <a:spLocks noGrp="1"/>
          </p:cNvSpPr>
          <p:nvPr>
            <p:ph type="body" sz="quarter" idx="10"/>
          </p:nvPr>
        </p:nvSpPr>
        <p:spPr>
          <a:xfrm>
            <a:off x="469361" y="384849"/>
            <a:ext cx="1841851" cy="227597"/>
          </a:xfrm>
        </p:spPr>
        <p:txBody>
          <a:bodyPr/>
          <a:lstStyle/>
          <a:p>
            <a:r>
              <a:rPr lang="de-DE" dirty="0"/>
              <a:t>EMPTY CONTAINER INSPECTION</a:t>
            </a:r>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008" y="1124133"/>
            <a:ext cx="3215377" cy="2984817"/>
          </a:xfrm>
          <a:prstGeom prst="rect">
            <a:avLst/>
          </a:prstGeom>
        </p:spPr>
      </p:pic>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6598" y="1216347"/>
            <a:ext cx="6867992" cy="4885137"/>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69397" y="1350276"/>
            <a:ext cx="2181827" cy="3317882"/>
          </a:xfrm>
          <a:prstGeom prst="rect">
            <a:avLst/>
          </a:prstGeom>
        </p:spPr>
      </p:pic>
      <p:pic>
        <p:nvPicPr>
          <p:cNvPr id="8" name="Grafik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31606" y="4045728"/>
            <a:ext cx="1174515" cy="895663"/>
          </a:xfrm>
          <a:prstGeom prst="rect">
            <a:avLst/>
          </a:prstGeom>
        </p:spPr>
      </p:pic>
      <p:pic>
        <p:nvPicPr>
          <p:cNvPr id="9" name="Grafik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31606" y="5051717"/>
            <a:ext cx="1174516" cy="895663"/>
          </a:xfrm>
          <a:prstGeom prst="rect">
            <a:avLst/>
          </a:prstGeom>
        </p:spPr>
      </p:pic>
      <p:pic>
        <p:nvPicPr>
          <p:cNvPr id="10" name="Grafik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0032" y="4572541"/>
            <a:ext cx="822573" cy="460454"/>
          </a:xfrm>
          <a:prstGeom prst="rect">
            <a:avLst/>
          </a:prstGeom>
        </p:spPr>
      </p:pic>
      <p:cxnSp>
        <p:nvCxnSpPr>
          <p:cNvPr id="12" name="Gerader Verbinder 11"/>
          <p:cNvCxnSpPr/>
          <p:nvPr/>
        </p:nvCxnSpPr>
        <p:spPr>
          <a:xfrm>
            <a:off x="2961614" y="914295"/>
            <a:ext cx="0" cy="975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Gerader Verbinder 13"/>
          <p:cNvCxnSpPr/>
          <p:nvPr/>
        </p:nvCxnSpPr>
        <p:spPr>
          <a:xfrm flipH="1">
            <a:off x="2395232" y="1890110"/>
            <a:ext cx="566382" cy="27978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1408052" y="820130"/>
            <a:ext cx="1603837" cy="523220"/>
          </a:xfrm>
          <a:prstGeom prst="rect">
            <a:avLst/>
          </a:prstGeom>
          <a:noFill/>
        </p:spPr>
        <p:txBody>
          <a:bodyPr wrap="none" rtlCol="0">
            <a:spAutoFit/>
          </a:bodyPr>
          <a:lstStyle/>
          <a:p>
            <a:pPr algn="r"/>
            <a:r>
              <a:rPr lang="en-US" sz="1400" dirty="0"/>
              <a:t>LED illumination</a:t>
            </a:r>
          </a:p>
          <a:p>
            <a:pPr algn="r"/>
            <a:r>
              <a:rPr lang="en-US" sz="1400" dirty="0"/>
              <a:t>blue, white and red</a:t>
            </a:r>
            <a:endParaRPr lang="de-DE" sz="1400" dirty="0"/>
          </a:p>
        </p:txBody>
      </p:sp>
      <p:cxnSp>
        <p:nvCxnSpPr>
          <p:cNvPr id="16" name="Gerader Verbinder 15"/>
          <p:cNvCxnSpPr/>
          <p:nvPr/>
        </p:nvCxnSpPr>
        <p:spPr>
          <a:xfrm>
            <a:off x="5019909" y="1160060"/>
            <a:ext cx="0" cy="1760561"/>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feld 17"/>
          <p:cNvSpPr txBox="1"/>
          <p:nvPr/>
        </p:nvSpPr>
        <p:spPr>
          <a:xfrm>
            <a:off x="4010343" y="1036387"/>
            <a:ext cx="1059841" cy="738664"/>
          </a:xfrm>
          <a:prstGeom prst="rect">
            <a:avLst/>
          </a:prstGeom>
          <a:noFill/>
        </p:spPr>
        <p:txBody>
          <a:bodyPr wrap="none" rtlCol="0">
            <a:spAutoFit/>
          </a:bodyPr>
          <a:lstStyle/>
          <a:p>
            <a:pPr algn="r"/>
            <a:r>
              <a:rPr lang="de-DE" sz="1400" dirty="0" err="1" smtClean="0"/>
              <a:t>Concentric</a:t>
            </a:r>
            <a:endParaRPr lang="de-DE" sz="1400" dirty="0" smtClean="0"/>
          </a:p>
          <a:p>
            <a:pPr algn="r"/>
            <a:r>
              <a:rPr lang="de-DE" sz="1400" dirty="0" err="1"/>
              <a:t>i</a:t>
            </a:r>
            <a:r>
              <a:rPr lang="de-DE" sz="1400" dirty="0" err="1" smtClean="0"/>
              <a:t>llumination</a:t>
            </a:r>
            <a:endParaRPr lang="de-DE" sz="1400" dirty="0"/>
          </a:p>
          <a:p>
            <a:pPr algn="r"/>
            <a:r>
              <a:rPr lang="de-DE" sz="1400" dirty="0" err="1" smtClean="0"/>
              <a:t>from</a:t>
            </a:r>
            <a:r>
              <a:rPr lang="de-DE" sz="1400" dirty="0" smtClean="0"/>
              <a:t> </a:t>
            </a:r>
            <a:r>
              <a:rPr lang="de-DE" sz="1400" dirty="0" err="1"/>
              <a:t>above</a:t>
            </a:r>
            <a:endParaRPr lang="de-DE" sz="1400" dirty="0"/>
          </a:p>
        </p:txBody>
      </p:sp>
      <p:cxnSp>
        <p:nvCxnSpPr>
          <p:cNvPr id="21" name="Gerader Verbinder 20"/>
          <p:cNvCxnSpPr/>
          <p:nvPr/>
        </p:nvCxnSpPr>
        <p:spPr>
          <a:xfrm>
            <a:off x="5932376" y="639742"/>
            <a:ext cx="0" cy="242418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feld 21"/>
          <p:cNvSpPr txBox="1"/>
          <p:nvPr/>
        </p:nvSpPr>
        <p:spPr>
          <a:xfrm>
            <a:off x="4735514" y="551182"/>
            <a:ext cx="1247137" cy="307777"/>
          </a:xfrm>
          <a:prstGeom prst="rect">
            <a:avLst/>
          </a:prstGeom>
          <a:noFill/>
        </p:spPr>
        <p:txBody>
          <a:bodyPr wrap="none" rtlCol="0">
            <a:spAutoFit/>
          </a:bodyPr>
          <a:lstStyle/>
          <a:p>
            <a:pPr algn="r"/>
            <a:r>
              <a:rPr lang="de-DE" sz="1400" dirty="0" err="1"/>
              <a:t>Colour</a:t>
            </a:r>
            <a:r>
              <a:rPr lang="de-DE" sz="1400" dirty="0"/>
              <a:t> </a:t>
            </a:r>
            <a:r>
              <a:rPr lang="de-DE" sz="1400" dirty="0" err="1"/>
              <a:t>camera</a:t>
            </a:r>
            <a:endParaRPr lang="de-DE" sz="1400" dirty="0"/>
          </a:p>
        </p:txBody>
      </p:sp>
      <p:cxnSp>
        <p:nvCxnSpPr>
          <p:cNvPr id="26" name="Gerader Verbinder 25"/>
          <p:cNvCxnSpPr/>
          <p:nvPr/>
        </p:nvCxnSpPr>
        <p:spPr>
          <a:xfrm>
            <a:off x="7292761" y="970254"/>
            <a:ext cx="0" cy="1513639"/>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7255500" y="865783"/>
            <a:ext cx="909160" cy="307777"/>
          </a:xfrm>
          <a:prstGeom prst="rect">
            <a:avLst/>
          </a:prstGeom>
          <a:noFill/>
        </p:spPr>
        <p:txBody>
          <a:bodyPr wrap="none" rtlCol="0">
            <a:spAutoFit/>
          </a:bodyPr>
          <a:lstStyle/>
          <a:p>
            <a:pPr algn="r"/>
            <a:r>
              <a:rPr lang="de-DE" sz="1400" dirty="0" smtClean="0"/>
              <a:t>1st </a:t>
            </a:r>
            <a:r>
              <a:rPr lang="de-DE" sz="1400" dirty="0" err="1" smtClean="0"/>
              <a:t>mirror</a:t>
            </a:r>
            <a:endParaRPr lang="de-DE" sz="1400" dirty="0"/>
          </a:p>
        </p:txBody>
      </p:sp>
      <p:cxnSp>
        <p:nvCxnSpPr>
          <p:cNvPr id="30" name="Gerader Verbinder 29"/>
          <p:cNvCxnSpPr/>
          <p:nvPr/>
        </p:nvCxnSpPr>
        <p:spPr>
          <a:xfrm flipH="1">
            <a:off x="6694227" y="2483892"/>
            <a:ext cx="600502" cy="286603"/>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Gerader Verbinder 30"/>
          <p:cNvCxnSpPr/>
          <p:nvPr/>
        </p:nvCxnSpPr>
        <p:spPr>
          <a:xfrm>
            <a:off x="7570343" y="1343350"/>
            <a:ext cx="0" cy="1513639"/>
          </a:xfrm>
          <a:prstGeom prst="line">
            <a:avLst/>
          </a:prstGeom>
        </p:spPr>
        <p:style>
          <a:lnRef idx="1">
            <a:schemeClr val="accent1"/>
          </a:lnRef>
          <a:fillRef idx="0">
            <a:schemeClr val="accent1"/>
          </a:fillRef>
          <a:effectRef idx="0">
            <a:schemeClr val="accent1"/>
          </a:effectRef>
          <a:fontRef idx="minor">
            <a:schemeClr val="tx1"/>
          </a:fontRef>
        </p:style>
      </p:cxnSp>
      <p:sp>
        <p:nvSpPr>
          <p:cNvPr id="32" name="Textfeld 31"/>
          <p:cNvSpPr txBox="1"/>
          <p:nvPr/>
        </p:nvSpPr>
        <p:spPr>
          <a:xfrm>
            <a:off x="7517556" y="1238879"/>
            <a:ext cx="968856" cy="307777"/>
          </a:xfrm>
          <a:prstGeom prst="rect">
            <a:avLst/>
          </a:prstGeom>
          <a:noFill/>
        </p:spPr>
        <p:txBody>
          <a:bodyPr wrap="none" rtlCol="0">
            <a:spAutoFit/>
          </a:bodyPr>
          <a:lstStyle/>
          <a:p>
            <a:pPr algn="r"/>
            <a:r>
              <a:rPr lang="de-DE" sz="1400" dirty="0" smtClean="0"/>
              <a:t>2nd </a:t>
            </a:r>
            <a:r>
              <a:rPr lang="de-DE" sz="1400" dirty="0" err="1" smtClean="0"/>
              <a:t>mirror</a:t>
            </a:r>
            <a:endParaRPr lang="de-DE" sz="1400" dirty="0"/>
          </a:p>
        </p:txBody>
      </p:sp>
      <p:cxnSp>
        <p:nvCxnSpPr>
          <p:cNvPr id="33" name="Gerader Verbinder 32"/>
          <p:cNvCxnSpPr/>
          <p:nvPr/>
        </p:nvCxnSpPr>
        <p:spPr>
          <a:xfrm flipH="1">
            <a:off x="7158110" y="2856988"/>
            <a:ext cx="414204" cy="197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Gerader Verbinder 33"/>
          <p:cNvCxnSpPr/>
          <p:nvPr/>
        </p:nvCxnSpPr>
        <p:spPr>
          <a:xfrm>
            <a:off x="7868520" y="1745560"/>
            <a:ext cx="0" cy="1513639"/>
          </a:xfrm>
          <a:prstGeom prst="line">
            <a:avLst/>
          </a:prstGeom>
        </p:spPr>
        <p:style>
          <a:lnRef idx="1">
            <a:schemeClr val="accent1"/>
          </a:lnRef>
          <a:fillRef idx="0">
            <a:schemeClr val="accent1"/>
          </a:fillRef>
          <a:effectRef idx="0">
            <a:schemeClr val="accent1"/>
          </a:effectRef>
          <a:fontRef idx="minor">
            <a:schemeClr val="tx1"/>
          </a:fontRef>
        </p:style>
      </p:cxnSp>
      <p:sp>
        <p:nvSpPr>
          <p:cNvPr id="35" name="Textfeld 34"/>
          <p:cNvSpPr txBox="1"/>
          <p:nvPr/>
        </p:nvSpPr>
        <p:spPr>
          <a:xfrm>
            <a:off x="7805932" y="1641089"/>
            <a:ext cx="964046" cy="307777"/>
          </a:xfrm>
          <a:prstGeom prst="rect">
            <a:avLst/>
          </a:prstGeom>
          <a:noFill/>
        </p:spPr>
        <p:txBody>
          <a:bodyPr wrap="none" rtlCol="0">
            <a:spAutoFit/>
          </a:bodyPr>
          <a:lstStyle/>
          <a:p>
            <a:pPr algn="r"/>
            <a:r>
              <a:rPr lang="de-DE" sz="1400" dirty="0" smtClean="0"/>
              <a:t>3rd </a:t>
            </a:r>
            <a:r>
              <a:rPr lang="de-DE" sz="1400" dirty="0" err="1" smtClean="0"/>
              <a:t>mirror</a:t>
            </a:r>
            <a:endParaRPr lang="de-DE" sz="1400" dirty="0"/>
          </a:p>
        </p:txBody>
      </p:sp>
      <p:cxnSp>
        <p:nvCxnSpPr>
          <p:cNvPr id="36" name="Gerader Verbinder 35"/>
          <p:cNvCxnSpPr/>
          <p:nvPr/>
        </p:nvCxnSpPr>
        <p:spPr>
          <a:xfrm flipH="1">
            <a:off x="7454422" y="3259198"/>
            <a:ext cx="416066" cy="19857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Gerader Verbinder 42"/>
          <p:cNvCxnSpPr/>
          <p:nvPr/>
        </p:nvCxnSpPr>
        <p:spPr>
          <a:xfrm>
            <a:off x="9986269" y="1362228"/>
            <a:ext cx="0" cy="7906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Gerader Verbinder 44"/>
          <p:cNvCxnSpPr/>
          <p:nvPr/>
        </p:nvCxnSpPr>
        <p:spPr>
          <a:xfrm>
            <a:off x="9986682" y="2151529"/>
            <a:ext cx="496047" cy="227106"/>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Gerader Verbinder 45"/>
          <p:cNvCxnSpPr/>
          <p:nvPr/>
        </p:nvCxnSpPr>
        <p:spPr>
          <a:xfrm>
            <a:off x="9893119" y="1641089"/>
            <a:ext cx="0" cy="616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Gerader Verbinder 46"/>
          <p:cNvCxnSpPr/>
          <p:nvPr/>
        </p:nvCxnSpPr>
        <p:spPr>
          <a:xfrm>
            <a:off x="9893118" y="2257857"/>
            <a:ext cx="562202" cy="257394"/>
          </a:xfrm>
          <a:prstGeom prst="line">
            <a:avLst/>
          </a:prstGeom>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8761983" y="1271154"/>
            <a:ext cx="1275990" cy="307777"/>
          </a:xfrm>
          <a:prstGeom prst="rect">
            <a:avLst/>
          </a:prstGeom>
          <a:noFill/>
        </p:spPr>
        <p:txBody>
          <a:bodyPr wrap="none" rtlCol="0">
            <a:spAutoFit/>
          </a:bodyPr>
          <a:lstStyle/>
          <a:p>
            <a:pPr algn="r"/>
            <a:r>
              <a:rPr lang="de-DE" sz="1400" dirty="0" err="1"/>
              <a:t>Sealing</a:t>
            </a:r>
            <a:r>
              <a:rPr lang="de-DE" sz="1400" dirty="0"/>
              <a:t> </a:t>
            </a:r>
            <a:r>
              <a:rPr lang="de-DE" sz="1400" dirty="0" err="1"/>
              <a:t>surface</a:t>
            </a:r>
            <a:endParaRPr lang="de-DE" sz="1400" dirty="0"/>
          </a:p>
        </p:txBody>
      </p:sp>
      <p:sp>
        <p:nvSpPr>
          <p:cNvPr id="52" name="Textfeld 51"/>
          <p:cNvSpPr txBox="1"/>
          <p:nvPr/>
        </p:nvSpPr>
        <p:spPr>
          <a:xfrm>
            <a:off x="9005567" y="1530028"/>
            <a:ext cx="945067" cy="307777"/>
          </a:xfrm>
          <a:prstGeom prst="rect">
            <a:avLst/>
          </a:prstGeom>
          <a:noFill/>
        </p:spPr>
        <p:txBody>
          <a:bodyPr wrap="none" rtlCol="0">
            <a:spAutoFit/>
          </a:bodyPr>
          <a:lstStyle/>
          <a:p>
            <a:pPr algn="r"/>
            <a:r>
              <a:rPr lang="de-DE" sz="1400" dirty="0" smtClean="0"/>
              <a:t>Underchip</a:t>
            </a:r>
            <a:endParaRPr lang="de-DE" sz="1400" dirty="0"/>
          </a:p>
        </p:txBody>
      </p:sp>
      <p:sp>
        <p:nvSpPr>
          <p:cNvPr id="53" name="Textfeld 52"/>
          <p:cNvSpPr txBox="1"/>
          <p:nvPr/>
        </p:nvSpPr>
        <p:spPr>
          <a:xfrm>
            <a:off x="1042643" y="4610801"/>
            <a:ext cx="301686" cy="369332"/>
          </a:xfrm>
          <a:prstGeom prst="rect">
            <a:avLst/>
          </a:prstGeom>
          <a:noFill/>
        </p:spPr>
        <p:txBody>
          <a:bodyPr wrap="none" rtlCol="0">
            <a:spAutoFit/>
          </a:bodyPr>
          <a:lstStyle/>
          <a:p>
            <a:r>
              <a:rPr lang="de-DE" dirty="0" smtClean="0">
                <a:solidFill>
                  <a:schemeClr val="accent1">
                    <a:lumMod val="50000"/>
                  </a:schemeClr>
                </a:solidFill>
              </a:rPr>
              <a:t>1</a:t>
            </a:r>
            <a:endParaRPr lang="de-DE" dirty="0">
              <a:solidFill>
                <a:schemeClr val="accent1">
                  <a:lumMod val="50000"/>
                </a:schemeClr>
              </a:solidFill>
            </a:endParaRPr>
          </a:p>
        </p:txBody>
      </p:sp>
      <p:pic>
        <p:nvPicPr>
          <p:cNvPr id="54" name="Grafik 53"/>
          <p:cNvPicPr>
            <a:picLocks noChangeAspect="1"/>
          </p:cNvPicPr>
          <p:nvPr/>
        </p:nvPicPr>
        <p:blipFill rotWithShape="1">
          <a:blip r:embed="rId8" cstate="print">
            <a:extLst>
              <a:ext uri="{28A0092B-C50C-407E-A947-70E740481C1C}">
                <a14:useLocalDpi xmlns:a14="http://schemas.microsoft.com/office/drawing/2010/main" val="0"/>
              </a:ext>
            </a:extLst>
          </a:blip>
          <a:srcRect t="46245" r="37416"/>
          <a:stretch/>
        </p:blipFill>
        <p:spPr>
          <a:xfrm>
            <a:off x="343417" y="4989006"/>
            <a:ext cx="581031" cy="472274"/>
          </a:xfrm>
          <a:prstGeom prst="rect">
            <a:avLst/>
          </a:prstGeom>
        </p:spPr>
      </p:pic>
      <p:sp>
        <p:nvSpPr>
          <p:cNvPr id="55" name="Textfeld 54"/>
          <p:cNvSpPr txBox="1"/>
          <p:nvPr/>
        </p:nvSpPr>
        <p:spPr>
          <a:xfrm>
            <a:off x="1040165" y="5040477"/>
            <a:ext cx="301686" cy="369332"/>
          </a:xfrm>
          <a:prstGeom prst="rect">
            <a:avLst/>
          </a:prstGeom>
          <a:noFill/>
        </p:spPr>
        <p:txBody>
          <a:bodyPr wrap="none" rtlCol="0">
            <a:spAutoFit/>
          </a:bodyPr>
          <a:lstStyle/>
          <a:p>
            <a:r>
              <a:rPr lang="de-DE" dirty="0" smtClean="0">
                <a:solidFill>
                  <a:schemeClr val="accent1">
                    <a:lumMod val="50000"/>
                  </a:schemeClr>
                </a:solidFill>
              </a:rPr>
              <a:t>1</a:t>
            </a:r>
            <a:endParaRPr lang="de-DE" dirty="0">
              <a:solidFill>
                <a:schemeClr val="accent1">
                  <a:lumMod val="50000"/>
                </a:schemeClr>
              </a:solidFill>
            </a:endParaRPr>
          </a:p>
        </p:txBody>
      </p:sp>
    </p:spTree>
    <p:extLst>
      <p:ext uri="{BB962C8B-B14F-4D97-AF65-F5344CB8AC3E}">
        <p14:creationId xmlns:p14="http://schemas.microsoft.com/office/powerpoint/2010/main" val="15088751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en-GB" dirty="0"/>
              <a:t>Inner finish inspection</a:t>
            </a:r>
          </a:p>
        </p:txBody>
      </p:sp>
      <p:sp>
        <p:nvSpPr>
          <p:cNvPr id="3" name="Textplatzhalter 2"/>
          <p:cNvSpPr>
            <a:spLocks noGrp="1"/>
          </p:cNvSpPr>
          <p:nvPr>
            <p:ph type="body" sz="quarter" idx="10"/>
          </p:nvPr>
        </p:nvSpPr>
        <p:spPr>
          <a:xfrm>
            <a:off x="469361" y="384849"/>
            <a:ext cx="1841851" cy="227597"/>
          </a:xfrm>
        </p:spPr>
        <p:txBody>
          <a:bodyPr/>
          <a:lstStyle/>
          <a:p>
            <a:r>
              <a:rPr lang="de-DE" dirty="0" smtClean="0"/>
              <a:t>EMPTY CONTAINER INSPECTION</a:t>
            </a:r>
            <a:endParaRPr lang="de-DE" dirty="0"/>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476" y="192312"/>
            <a:ext cx="7630483" cy="5919778"/>
          </a:xfrm>
          <a:prstGeom prst="rect">
            <a:avLst/>
          </a:prstGeom>
        </p:spPr>
      </p:pic>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1410" y="544206"/>
            <a:ext cx="1795425" cy="3151823"/>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0499" y="1364776"/>
            <a:ext cx="2400223" cy="1135036"/>
          </a:xfrm>
          <a:prstGeom prst="rect">
            <a:avLst/>
          </a:prstGeom>
        </p:spPr>
      </p:pic>
      <p:pic>
        <p:nvPicPr>
          <p:cNvPr id="8" name="Grafik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50499" y="2868666"/>
            <a:ext cx="2400223" cy="1059367"/>
          </a:xfrm>
          <a:prstGeom prst="rect">
            <a:avLst/>
          </a:prstGeom>
        </p:spPr>
      </p:pic>
      <p:pic>
        <p:nvPicPr>
          <p:cNvPr id="9" name="Grafik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49132" y="4296167"/>
            <a:ext cx="2418435" cy="1067405"/>
          </a:xfrm>
          <a:prstGeom prst="rect">
            <a:avLst/>
          </a:prstGeom>
        </p:spPr>
      </p:pic>
      <p:pic>
        <p:nvPicPr>
          <p:cNvPr id="10" name="Grafik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16835" y="4282519"/>
            <a:ext cx="1352861" cy="1081053"/>
          </a:xfrm>
          <a:prstGeom prst="rect">
            <a:avLst/>
          </a:prstGeom>
        </p:spPr>
      </p:pic>
      <p:pic>
        <p:nvPicPr>
          <p:cNvPr id="11" name="Grafik 10"/>
          <p:cNvPicPr>
            <a:picLocks noChangeAspect="1"/>
          </p:cNvPicPr>
          <p:nvPr/>
        </p:nvPicPr>
        <p:blipFill rotWithShape="1">
          <a:blip r:embed="rId8" cstate="print">
            <a:extLst>
              <a:ext uri="{28A0092B-C50C-407E-A947-70E740481C1C}">
                <a14:useLocalDpi xmlns:a14="http://schemas.microsoft.com/office/drawing/2010/main" val="0"/>
              </a:ext>
            </a:extLst>
          </a:blip>
          <a:srcRect t="46245" r="37416"/>
          <a:stretch/>
        </p:blipFill>
        <p:spPr>
          <a:xfrm>
            <a:off x="343417" y="4989006"/>
            <a:ext cx="581031" cy="472274"/>
          </a:xfrm>
          <a:prstGeom prst="rect">
            <a:avLst/>
          </a:prstGeom>
        </p:spPr>
      </p:pic>
      <p:pic>
        <p:nvPicPr>
          <p:cNvPr id="13" name="Grafik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0032" y="4572541"/>
            <a:ext cx="822573" cy="460454"/>
          </a:xfrm>
          <a:prstGeom prst="rect">
            <a:avLst/>
          </a:prstGeom>
        </p:spPr>
      </p:pic>
      <p:sp>
        <p:nvSpPr>
          <p:cNvPr id="14" name="Textfeld 13"/>
          <p:cNvSpPr txBox="1"/>
          <p:nvPr/>
        </p:nvSpPr>
        <p:spPr>
          <a:xfrm>
            <a:off x="1042643" y="4610801"/>
            <a:ext cx="301686" cy="369332"/>
          </a:xfrm>
          <a:prstGeom prst="rect">
            <a:avLst/>
          </a:prstGeom>
          <a:noFill/>
        </p:spPr>
        <p:txBody>
          <a:bodyPr wrap="none" rtlCol="0">
            <a:spAutoFit/>
          </a:bodyPr>
          <a:lstStyle/>
          <a:p>
            <a:r>
              <a:rPr lang="de-DE" dirty="0" smtClean="0">
                <a:solidFill>
                  <a:schemeClr val="accent1">
                    <a:lumMod val="50000"/>
                  </a:schemeClr>
                </a:solidFill>
              </a:rPr>
              <a:t>8</a:t>
            </a:r>
          </a:p>
        </p:txBody>
      </p:sp>
      <p:sp>
        <p:nvSpPr>
          <p:cNvPr id="15" name="Textfeld 14"/>
          <p:cNvSpPr txBox="1"/>
          <p:nvPr/>
        </p:nvSpPr>
        <p:spPr>
          <a:xfrm>
            <a:off x="1040165" y="5040477"/>
            <a:ext cx="301686" cy="369332"/>
          </a:xfrm>
          <a:prstGeom prst="rect">
            <a:avLst/>
          </a:prstGeom>
          <a:noFill/>
        </p:spPr>
        <p:txBody>
          <a:bodyPr wrap="none" rtlCol="0">
            <a:spAutoFit/>
          </a:bodyPr>
          <a:lstStyle/>
          <a:p>
            <a:r>
              <a:rPr lang="de-DE" dirty="0" smtClean="0">
                <a:solidFill>
                  <a:schemeClr val="accent1">
                    <a:lumMod val="50000"/>
                  </a:schemeClr>
                </a:solidFill>
              </a:rPr>
              <a:t>8</a:t>
            </a:r>
            <a:endParaRPr lang="de-DE" dirty="0">
              <a:solidFill>
                <a:schemeClr val="accent1">
                  <a:lumMod val="50000"/>
                </a:schemeClr>
              </a:solidFill>
            </a:endParaRPr>
          </a:p>
        </p:txBody>
      </p:sp>
      <p:cxnSp>
        <p:nvCxnSpPr>
          <p:cNvPr id="16" name="Gerader Verbinder 15"/>
          <p:cNvCxnSpPr/>
          <p:nvPr/>
        </p:nvCxnSpPr>
        <p:spPr>
          <a:xfrm>
            <a:off x="6015847" y="543997"/>
            <a:ext cx="0" cy="79064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p:nvPr/>
        </p:nvCxnSpPr>
        <p:spPr>
          <a:xfrm>
            <a:off x="6016260" y="1333298"/>
            <a:ext cx="496047" cy="227106"/>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feld 17"/>
          <p:cNvSpPr txBox="1"/>
          <p:nvPr/>
        </p:nvSpPr>
        <p:spPr>
          <a:xfrm>
            <a:off x="4260646" y="452923"/>
            <a:ext cx="1806905" cy="307777"/>
          </a:xfrm>
          <a:prstGeom prst="rect">
            <a:avLst/>
          </a:prstGeom>
          <a:noFill/>
        </p:spPr>
        <p:txBody>
          <a:bodyPr wrap="none" rtlCol="0">
            <a:spAutoFit/>
          </a:bodyPr>
          <a:lstStyle/>
          <a:p>
            <a:pPr algn="r"/>
            <a:r>
              <a:rPr lang="de-DE" sz="1400" dirty="0"/>
              <a:t>Inner finish </a:t>
            </a:r>
            <a:r>
              <a:rPr lang="de-DE" sz="1400" dirty="0" err="1"/>
              <a:t>inspection</a:t>
            </a:r>
            <a:endParaRPr lang="de-DE" sz="1400" dirty="0"/>
          </a:p>
        </p:txBody>
      </p:sp>
      <p:sp>
        <p:nvSpPr>
          <p:cNvPr id="19" name="Textfeld 18"/>
          <p:cNvSpPr txBox="1"/>
          <p:nvPr/>
        </p:nvSpPr>
        <p:spPr>
          <a:xfrm>
            <a:off x="7516039" y="5343487"/>
            <a:ext cx="1349665" cy="307777"/>
          </a:xfrm>
          <a:prstGeom prst="rect">
            <a:avLst/>
          </a:prstGeom>
          <a:noFill/>
        </p:spPr>
        <p:txBody>
          <a:bodyPr wrap="none" rtlCol="0">
            <a:spAutoFit/>
          </a:bodyPr>
          <a:lstStyle/>
          <a:p>
            <a:r>
              <a:rPr lang="de-DE" sz="1400" dirty="0"/>
              <a:t>Rust </a:t>
            </a:r>
            <a:r>
              <a:rPr lang="de-DE" sz="1400" dirty="0" err="1"/>
              <a:t>is</a:t>
            </a:r>
            <a:r>
              <a:rPr lang="de-DE" sz="1400" dirty="0"/>
              <a:t> </a:t>
            </a:r>
            <a:r>
              <a:rPr lang="de-DE" sz="1400" dirty="0" err="1"/>
              <a:t>detected</a:t>
            </a:r>
            <a:endParaRPr lang="de-DE" sz="1400" dirty="0"/>
          </a:p>
        </p:txBody>
      </p:sp>
      <p:sp>
        <p:nvSpPr>
          <p:cNvPr id="20" name="Textfeld 19"/>
          <p:cNvSpPr txBox="1"/>
          <p:nvPr/>
        </p:nvSpPr>
        <p:spPr>
          <a:xfrm>
            <a:off x="9244576" y="5343486"/>
            <a:ext cx="1153264" cy="307777"/>
          </a:xfrm>
          <a:prstGeom prst="rect">
            <a:avLst/>
          </a:prstGeom>
          <a:noFill/>
        </p:spPr>
        <p:txBody>
          <a:bodyPr wrap="none" rtlCol="0">
            <a:spAutoFit/>
          </a:bodyPr>
          <a:lstStyle/>
          <a:p>
            <a:r>
              <a:rPr lang="de-DE" sz="1400" dirty="0" err="1"/>
              <a:t>Vertical</a:t>
            </a:r>
            <a:r>
              <a:rPr lang="de-DE" sz="1400" dirty="0"/>
              <a:t> crack</a:t>
            </a:r>
          </a:p>
        </p:txBody>
      </p:sp>
      <p:sp>
        <p:nvSpPr>
          <p:cNvPr id="21" name="Textfeld 20"/>
          <p:cNvSpPr txBox="1"/>
          <p:nvPr/>
        </p:nvSpPr>
        <p:spPr>
          <a:xfrm>
            <a:off x="9244576" y="3899729"/>
            <a:ext cx="1228221" cy="307777"/>
          </a:xfrm>
          <a:prstGeom prst="rect">
            <a:avLst/>
          </a:prstGeom>
          <a:noFill/>
        </p:spPr>
        <p:txBody>
          <a:bodyPr wrap="none" rtlCol="0">
            <a:spAutoFit/>
          </a:bodyPr>
          <a:lstStyle/>
          <a:p>
            <a:r>
              <a:rPr lang="de-DE" sz="1400" dirty="0" err="1"/>
              <a:t>Foreign</a:t>
            </a:r>
            <a:r>
              <a:rPr lang="de-DE" sz="1400" dirty="0"/>
              <a:t> </a:t>
            </a:r>
            <a:r>
              <a:rPr lang="de-DE" sz="1400" dirty="0" err="1"/>
              <a:t>object</a:t>
            </a:r>
            <a:endParaRPr lang="de-DE" sz="1400" dirty="0"/>
          </a:p>
        </p:txBody>
      </p:sp>
      <p:sp>
        <p:nvSpPr>
          <p:cNvPr id="22" name="Textfeld 21"/>
          <p:cNvSpPr txBox="1"/>
          <p:nvPr/>
        </p:nvSpPr>
        <p:spPr>
          <a:xfrm>
            <a:off x="9244575" y="2483432"/>
            <a:ext cx="1499128" cy="307777"/>
          </a:xfrm>
          <a:prstGeom prst="rect">
            <a:avLst/>
          </a:prstGeom>
          <a:noFill/>
        </p:spPr>
        <p:txBody>
          <a:bodyPr wrap="none" rtlCol="0">
            <a:spAutoFit/>
          </a:bodyPr>
          <a:lstStyle/>
          <a:p>
            <a:r>
              <a:rPr lang="de-DE" sz="1400" dirty="0"/>
              <a:t>Chip on </a:t>
            </a:r>
            <a:r>
              <a:rPr lang="de-DE" sz="1400" dirty="0" err="1"/>
              <a:t>the</a:t>
            </a:r>
            <a:r>
              <a:rPr lang="de-DE" sz="1400" dirty="0"/>
              <a:t> </a:t>
            </a:r>
            <a:r>
              <a:rPr lang="de-DE" sz="1400" dirty="0" err="1"/>
              <a:t>inside</a:t>
            </a:r>
            <a:endParaRPr lang="de-DE" sz="1400" dirty="0"/>
          </a:p>
        </p:txBody>
      </p:sp>
    </p:spTree>
    <p:extLst>
      <p:ext uri="{BB962C8B-B14F-4D97-AF65-F5344CB8AC3E}">
        <p14:creationId xmlns:p14="http://schemas.microsoft.com/office/powerpoint/2010/main" val="15225559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841851" cy="227597"/>
          </a:xfrm>
        </p:spPr>
        <p:txBody>
          <a:bodyPr/>
          <a:lstStyle/>
          <a:p>
            <a:r>
              <a:rPr lang="de-DE" dirty="0"/>
              <a:t>EMPTY CONTAINER INSPECTION</a:t>
            </a:r>
          </a:p>
        </p:txBody>
      </p:sp>
      <p:sp>
        <p:nvSpPr>
          <p:cNvPr id="3" name="Textplatzhalter 2"/>
          <p:cNvSpPr>
            <a:spLocks noGrp="1"/>
          </p:cNvSpPr>
          <p:nvPr>
            <p:ph type="body" sz="quarter" idx="11"/>
          </p:nvPr>
        </p:nvSpPr>
        <p:spPr/>
        <p:txBody>
          <a:bodyPr>
            <a:normAutofit/>
          </a:bodyPr>
          <a:lstStyle/>
          <a:p>
            <a:r>
              <a:rPr lang="de-DE" sz="2600" dirty="0" err="1" smtClean="0"/>
              <a:t>Sidewall</a:t>
            </a:r>
            <a:r>
              <a:rPr lang="de-DE" sz="2600" dirty="0" smtClean="0"/>
              <a:t> </a:t>
            </a:r>
            <a:r>
              <a:rPr lang="de-DE" sz="2600" dirty="0" err="1" smtClean="0"/>
              <a:t>inspection</a:t>
            </a:r>
            <a:endParaRPr lang="de-DE" sz="2600"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0839" y="1164657"/>
            <a:ext cx="6009927" cy="5168795"/>
          </a:xfrm>
          <a:prstGeom prst="rect">
            <a:avLst/>
          </a:prstGeom>
        </p:spPr>
      </p:pic>
    </p:spTree>
    <p:extLst>
      <p:ext uri="{BB962C8B-B14F-4D97-AF65-F5344CB8AC3E}">
        <p14:creationId xmlns:p14="http://schemas.microsoft.com/office/powerpoint/2010/main" val="35419376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1841851" cy="227597"/>
          </a:xfrm>
        </p:spPr>
        <p:txBody>
          <a:bodyPr/>
          <a:lstStyle/>
          <a:p>
            <a:r>
              <a:rPr lang="de-DE" dirty="0" smtClean="0"/>
              <a:t>EMPTY CONTAINER INSPECTION</a:t>
            </a:r>
            <a:endParaRPr lang="de-DE" dirty="0"/>
          </a:p>
        </p:txBody>
      </p:sp>
      <p:sp>
        <p:nvSpPr>
          <p:cNvPr id="3" name="Textplatzhalter 2"/>
          <p:cNvSpPr>
            <a:spLocks noGrp="1"/>
          </p:cNvSpPr>
          <p:nvPr>
            <p:ph type="body" sz="quarter" idx="11"/>
          </p:nvPr>
        </p:nvSpPr>
        <p:spPr/>
        <p:txBody>
          <a:bodyPr/>
          <a:lstStyle/>
          <a:p>
            <a:r>
              <a:rPr lang="en-US" dirty="0"/>
              <a:t>Typical faults on the sidewall</a:t>
            </a:r>
            <a:endParaRPr lang="de-DE" dirty="0"/>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5393" y="3308683"/>
            <a:ext cx="1401716" cy="3080085"/>
          </a:xfrm>
          <a:prstGeom prst="rect">
            <a:avLst/>
          </a:prstGeom>
        </p:spPr>
      </p:pic>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9499" y="2953897"/>
            <a:ext cx="1995481" cy="2599377"/>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55498" y="3170558"/>
            <a:ext cx="1417601" cy="1846611"/>
          </a:xfrm>
          <a:prstGeom prst="rect">
            <a:avLst/>
          </a:prstGeom>
        </p:spPr>
      </p:pic>
      <p:pic>
        <p:nvPicPr>
          <p:cNvPr id="8" name="Grafik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4118" y="4099367"/>
            <a:ext cx="2163923" cy="2818794"/>
          </a:xfrm>
          <a:prstGeom prst="rect">
            <a:avLst/>
          </a:prstGeom>
        </p:spPr>
      </p:pic>
      <p:pic>
        <p:nvPicPr>
          <p:cNvPr id="9" name="Grafik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58037" y="3056021"/>
            <a:ext cx="1699492" cy="2213811"/>
          </a:xfrm>
          <a:prstGeom prst="rect">
            <a:avLst/>
          </a:prstGeom>
        </p:spPr>
      </p:pic>
      <p:grpSp>
        <p:nvGrpSpPr>
          <p:cNvPr id="10" name="Gruppieren 9"/>
          <p:cNvGrpSpPr/>
          <p:nvPr/>
        </p:nvGrpSpPr>
        <p:grpSpPr>
          <a:xfrm>
            <a:off x="2575768" y="3690288"/>
            <a:ext cx="1123811" cy="432682"/>
            <a:chOff x="2196261" y="3279509"/>
            <a:chExt cx="1123811" cy="432682"/>
          </a:xfrm>
        </p:grpSpPr>
        <p:cxnSp>
          <p:nvCxnSpPr>
            <p:cNvPr id="11" name="Gerader Verbinder 10"/>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a:off x="2276259" y="3562066"/>
              <a:ext cx="864611"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feld 12"/>
            <p:cNvSpPr txBox="1"/>
            <p:nvPr/>
          </p:nvSpPr>
          <p:spPr>
            <a:xfrm>
              <a:off x="2196261" y="3279509"/>
              <a:ext cx="1123811" cy="307777"/>
            </a:xfrm>
            <a:prstGeom prst="rect">
              <a:avLst/>
            </a:prstGeom>
            <a:noFill/>
          </p:spPr>
          <p:txBody>
            <a:bodyPr wrap="square" rtlCol="0">
              <a:spAutoFit/>
            </a:bodyPr>
            <a:lstStyle/>
            <a:p>
              <a:r>
                <a:rPr lang="de-DE" sz="1400" dirty="0" err="1"/>
                <a:t>Misshapen</a:t>
              </a:r>
              <a:endParaRPr lang="de-DE" sz="1400" dirty="0"/>
            </a:p>
          </p:txBody>
        </p:sp>
      </p:grpSp>
      <p:grpSp>
        <p:nvGrpSpPr>
          <p:cNvPr id="15" name="Gruppieren 14"/>
          <p:cNvGrpSpPr/>
          <p:nvPr/>
        </p:nvGrpSpPr>
        <p:grpSpPr>
          <a:xfrm>
            <a:off x="5621878" y="4855236"/>
            <a:ext cx="1223013" cy="419553"/>
            <a:chOff x="2040687" y="3292638"/>
            <a:chExt cx="1223013" cy="419553"/>
          </a:xfrm>
        </p:grpSpPr>
        <p:cxnSp>
          <p:nvCxnSpPr>
            <p:cNvPr id="16" name="Gerader Verbinder 15"/>
            <p:cNvCxnSpPr/>
            <p:nvPr/>
          </p:nvCxnSpPr>
          <p:spPr>
            <a:xfrm>
              <a:off x="3140870"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p:nvPr/>
          </p:nvCxnSpPr>
          <p:spPr>
            <a:xfrm>
              <a:off x="2157872" y="3562066"/>
              <a:ext cx="982998"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feld 17"/>
            <p:cNvSpPr txBox="1"/>
            <p:nvPr/>
          </p:nvSpPr>
          <p:spPr>
            <a:xfrm>
              <a:off x="2040687" y="3292638"/>
              <a:ext cx="1205096" cy="307777"/>
            </a:xfrm>
            <a:prstGeom prst="rect">
              <a:avLst/>
            </a:prstGeom>
            <a:noFill/>
          </p:spPr>
          <p:txBody>
            <a:bodyPr wrap="square" rtlCol="0">
              <a:spAutoFit/>
            </a:bodyPr>
            <a:lstStyle/>
            <a:p>
              <a:r>
                <a:rPr lang="de-DE" sz="1400" dirty="0"/>
                <a:t>Label </a:t>
              </a:r>
              <a:r>
                <a:rPr lang="de-DE" sz="1400" dirty="0" err="1"/>
                <a:t>remains</a:t>
              </a:r>
              <a:endParaRPr lang="de-DE" sz="1400" dirty="0"/>
            </a:p>
          </p:txBody>
        </p:sp>
      </p:grpSp>
      <p:grpSp>
        <p:nvGrpSpPr>
          <p:cNvPr id="20" name="Gruppieren 19"/>
          <p:cNvGrpSpPr/>
          <p:nvPr/>
        </p:nvGrpSpPr>
        <p:grpSpPr>
          <a:xfrm>
            <a:off x="6234118" y="3298226"/>
            <a:ext cx="804356" cy="407918"/>
            <a:chOff x="1480782" y="3304273"/>
            <a:chExt cx="804356" cy="407918"/>
          </a:xfrm>
        </p:grpSpPr>
        <p:cxnSp>
          <p:nvCxnSpPr>
            <p:cNvPr id="21" name="Gerader Verbinder 20"/>
            <p:cNvCxnSpPr/>
            <p:nvPr/>
          </p:nvCxnSpPr>
          <p:spPr>
            <a:xfrm flipH="1">
              <a:off x="1480782" y="3562066"/>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p:nvCxnSpPr>
          <p:spPr>
            <a:xfrm>
              <a:off x="1603612" y="3562066"/>
              <a:ext cx="487943"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1526332" y="3304273"/>
              <a:ext cx="758806" cy="307777"/>
            </a:xfrm>
            <a:prstGeom prst="rect">
              <a:avLst/>
            </a:prstGeom>
            <a:noFill/>
          </p:spPr>
          <p:txBody>
            <a:bodyPr wrap="square" rtlCol="0">
              <a:spAutoFit/>
            </a:bodyPr>
            <a:lstStyle/>
            <a:p>
              <a:r>
                <a:rPr lang="de-DE" sz="1400" dirty="0" err="1"/>
                <a:t>Broken</a:t>
              </a:r>
              <a:endParaRPr lang="de-DE" sz="1400" dirty="0"/>
            </a:p>
          </p:txBody>
        </p:sp>
      </p:grpSp>
      <p:grpSp>
        <p:nvGrpSpPr>
          <p:cNvPr id="25" name="Gruppieren 24"/>
          <p:cNvGrpSpPr/>
          <p:nvPr/>
        </p:nvGrpSpPr>
        <p:grpSpPr>
          <a:xfrm>
            <a:off x="458967" y="4522524"/>
            <a:ext cx="1225486" cy="523220"/>
            <a:chOff x="2314439" y="3082698"/>
            <a:chExt cx="1225486" cy="523220"/>
          </a:xfrm>
        </p:grpSpPr>
        <p:cxnSp>
          <p:nvCxnSpPr>
            <p:cNvPr id="26" name="Gerader Verbinder 25"/>
            <p:cNvCxnSpPr/>
            <p:nvPr/>
          </p:nvCxnSpPr>
          <p:spPr>
            <a:xfrm flipV="1">
              <a:off x="3417095" y="3422700"/>
              <a:ext cx="122830" cy="150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Gerader Verbinder 26"/>
            <p:cNvCxnSpPr/>
            <p:nvPr/>
          </p:nvCxnSpPr>
          <p:spPr>
            <a:xfrm>
              <a:off x="2400778" y="3571590"/>
              <a:ext cx="1016317"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feld 27"/>
            <p:cNvSpPr txBox="1"/>
            <p:nvPr/>
          </p:nvSpPr>
          <p:spPr>
            <a:xfrm>
              <a:off x="2314439" y="3082698"/>
              <a:ext cx="1123811" cy="523220"/>
            </a:xfrm>
            <a:prstGeom prst="rect">
              <a:avLst/>
            </a:prstGeom>
            <a:noFill/>
          </p:spPr>
          <p:txBody>
            <a:bodyPr wrap="square" rtlCol="0">
              <a:spAutoFit/>
            </a:bodyPr>
            <a:lstStyle/>
            <a:p>
              <a:r>
                <a:rPr lang="de-DE" sz="1400" dirty="0" err="1"/>
                <a:t>Foreign</a:t>
              </a:r>
              <a:r>
                <a:rPr lang="de-DE" sz="1400" dirty="0"/>
                <a:t> </a:t>
              </a:r>
              <a:r>
                <a:rPr lang="de-DE" sz="1400" dirty="0" err="1"/>
                <a:t>object</a:t>
              </a:r>
              <a:endParaRPr lang="de-DE" sz="1400" dirty="0"/>
            </a:p>
          </p:txBody>
        </p:sp>
      </p:grpSp>
      <p:grpSp>
        <p:nvGrpSpPr>
          <p:cNvPr id="31" name="Gruppieren 30"/>
          <p:cNvGrpSpPr/>
          <p:nvPr/>
        </p:nvGrpSpPr>
        <p:grpSpPr>
          <a:xfrm>
            <a:off x="9570090" y="3606003"/>
            <a:ext cx="983611" cy="523220"/>
            <a:chOff x="1977958" y="2793316"/>
            <a:chExt cx="983611" cy="523220"/>
          </a:xfrm>
        </p:grpSpPr>
        <p:cxnSp>
          <p:nvCxnSpPr>
            <p:cNvPr id="32" name="Gerader Verbinder 31"/>
            <p:cNvCxnSpPr/>
            <p:nvPr/>
          </p:nvCxnSpPr>
          <p:spPr>
            <a:xfrm flipH="1" flipV="1">
              <a:off x="1977958" y="3124984"/>
              <a:ext cx="122830" cy="15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Gerader Verbinder 32"/>
            <p:cNvCxnSpPr/>
            <p:nvPr/>
          </p:nvCxnSpPr>
          <p:spPr>
            <a:xfrm>
              <a:off x="2100642" y="3275109"/>
              <a:ext cx="765676"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feld 33"/>
            <p:cNvSpPr txBox="1"/>
            <p:nvPr/>
          </p:nvSpPr>
          <p:spPr>
            <a:xfrm>
              <a:off x="2223473" y="2793316"/>
              <a:ext cx="738096" cy="523220"/>
            </a:xfrm>
            <a:prstGeom prst="rect">
              <a:avLst/>
            </a:prstGeom>
            <a:noFill/>
          </p:spPr>
          <p:txBody>
            <a:bodyPr wrap="square" rtlCol="0">
              <a:spAutoFit/>
            </a:bodyPr>
            <a:lstStyle/>
            <a:p>
              <a:r>
                <a:rPr lang="de-DE" sz="1400" dirty="0" err="1"/>
                <a:t>Foreign</a:t>
              </a:r>
              <a:r>
                <a:rPr lang="de-DE" sz="1400" dirty="0"/>
                <a:t> </a:t>
              </a:r>
              <a:r>
                <a:rPr lang="de-DE" sz="1400" dirty="0" err="1"/>
                <a:t>object</a:t>
              </a:r>
              <a:endParaRPr lang="de-DE" sz="1400" dirty="0"/>
            </a:p>
          </p:txBody>
        </p:sp>
      </p:grpSp>
    </p:spTree>
    <p:extLst>
      <p:ext uri="{BB962C8B-B14F-4D97-AF65-F5344CB8AC3E}">
        <p14:creationId xmlns:p14="http://schemas.microsoft.com/office/powerpoint/2010/main" val="31925866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en-GB" dirty="0"/>
              <a:t>Fourfold </a:t>
            </a:r>
            <a:r>
              <a:rPr lang="en-GB" dirty="0" smtClean="0"/>
              <a:t>sidewall</a:t>
            </a:r>
          </a:p>
        </p:txBody>
      </p:sp>
      <p:sp>
        <p:nvSpPr>
          <p:cNvPr id="3" name="Textplatzhalter 2"/>
          <p:cNvSpPr>
            <a:spLocks noGrp="1"/>
          </p:cNvSpPr>
          <p:nvPr>
            <p:ph type="body" sz="quarter" idx="10"/>
          </p:nvPr>
        </p:nvSpPr>
        <p:spPr>
          <a:xfrm>
            <a:off x="469361" y="384849"/>
            <a:ext cx="1841851" cy="227597"/>
          </a:xfrm>
        </p:spPr>
        <p:txBody>
          <a:bodyPr/>
          <a:lstStyle/>
          <a:p>
            <a:r>
              <a:rPr lang="de-DE" dirty="0"/>
              <a:t>EMPTY CONTAINER INSPECTION</a:t>
            </a:r>
          </a:p>
        </p:txBody>
      </p:sp>
      <p:pic>
        <p:nvPicPr>
          <p:cNvPr id="6" name="Grafik 5"/>
          <p:cNvPicPr>
            <a:picLocks noChangeAspect="1"/>
          </p:cNvPicPr>
          <p:nvPr/>
        </p:nvPicPr>
        <p:blipFill rotWithShape="1">
          <a:blip r:embed="rId3" cstate="print">
            <a:extLst>
              <a:ext uri="{28A0092B-C50C-407E-A947-70E740481C1C}">
                <a14:useLocalDpi xmlns:a14="http://schemas.microsoft.com/office/drawing/2010/main" val="0"/>
              </a:ext>
            </a:extLst>
          </a:blip>
          <a:srcRect t="46245" r="37416"/>
          <a:stretch/>
        </p:blipFill>
        <p:spPr>
          <a:xfrm>
            <a:off x="343417" y="4989006"/>
            <a:ext cx="581031" cy="472274"/>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0032" y="4572541"/>
            <a:ext cx="822573" cy="460454"/>
          </a:xfrm>
          <a:prstGeom prst="rect">
            <a:avLst/>
          </a:prstGeom>
        </p:spPr>
      </p:pic>
      <p:sp>
        <p:nvSpPr>
          <p:cNvPr id="8" name="Textfeld 7"/>
          <p:cNvSpPr txBox="1"/>
          <p:nvPr/>
        </p:nvSpPr>
        <p:spPr>
          <a:xfrm>
            <a:off x="1042643" y="4610801"/>
            <a:ext cx="301686" cy="369332"/>
          </a:xfrm>
          <a:prstGeom prst="rect">
            <a:avLst/>
          </a:prstGeom>
          <a:noFill/>
        </p:spPr>
        <p:txBody>
          <a:bodyPr wrap="none" rtlCol="0">
            <a:spAutoFit/>
          </a:bodyPr>
          <a:lstStyle/>
          <a:p>
            <a:r>
              <a:rPr lang="de-DE" dirty="0" smtClean="0">
                <a:solidFill>
                  <a:schemeClr val="accent1">
                    <a:lumMod val="50000"/>
                  </a:schemeClr>
                </a:solidFill>
              </a:rPr>
              <a:t>4</a:t>
            </a:r>
          </a:p>
        </p:txBody>
      </p:sp>
      <p:sp>
        <p:nvSpPr>
          <p:cNvPr id="9" name="Textfeld 8"/>
          <p:cNvSpPr txBox="1"/>
          <p:nvPr/>
        </p:nvSpPr>
        <p:spPr>
          <a:xfrm>
            <a:off x="1040165" y="5040477"/>
            <a:ext cx="301686" cy="369332"/>
          </a:xfrm>
          <a:prstGeom prst="rect">
            <a:avLst/>
          </a:prstGeom>
          <a:noFill/>
        </p:spPr>
        <p:txBody>
          <a:bodyPr wrap="none" rtlCol="0">
            <a:spAutoFit/>
          </a:bodyPr>
          <a:lstStyle/>
          <a:p>
            <a:r>
              <a:rPr lang="de-DE" dirty="0" smtClean="0">
                <a:solidFill>
                  <a:schemeClr val="accent1">
                    <a:lumMod val="50000"/>
                  </a:schemeClr>
                </a:solidFill>
              </a:rPr>
              <a:t>8</a:t>
            </a:r>
            <a:endParaRPr lang="de-DE" dirty="0">
              <a:solidFill>
                <a:schemeClr val="accent1">
                  <a:lumMod val="50000"/>
                </a:schemeClr>
              </a:solidFill>
            </a:endParaRPr>
          </a:p>
        </p:txBody>
      </p:sp>
      <p:sp>
        <p:nvSpPr>
          <p:cNvPr id="10" name="Textfeld 9"/>
          <p:cNvSpPr txBox="1"/>
          <p:nvPr/>
        </p:nvSpPr>
        <p:spPr>
          <a:xfrm>
            <a:off x="1040165" y="5391722"/>
            <a:ext cx="401072" cy="369332"/>
          </a:xfrm>
          <a:prstGeom prst="rect">
            <a:avLst/>
          </a:prstGeom>
          <a:noFill/>
        </p:spPr>
        <p:txBody>
          <a:bodyPr wrap="none" rtlCol="0">
            <a:spAutoFit/>
          </a:bodyPr>
          <a:lstStyle/>
          <a:p>
            <a:r>
              <a:rPr lang="de-DE" dirty="0">
                <a:solidFill>
                  <a:schemeClr val="accent1">
                    <a:lumMod val="50000"/>
                  </a:schemeClr>
                </a:solidFill>
              </a:rPr>
              <a:t>2</a:t>
            </a:r>
            <a:r>
              <a:rPr lang="de-DE" dirty="0" smtClean="0">
                <a:solidFill>
                  <a:schemeClr val="accent1">
                    <a:lumMod val="50000"/>
                  </a:schemeClr>
                </a:solidFill>
              </a:rPr>
              <a:t>x</a:t>
            </a:r>
            <a:endParaRPr lang="de-DE" dirty="0">
              <a:solidFill>
                <a:schemeClr val="accent1">
                  <a:lumMod val="50000"/>
                </a:schemeClr>
              </a:solidFill>
            </a:endParaRPr>
          </a:p>
        </p:txBody>
      </p:sp>
      <p:pic>
        <p:nvPicPr>
          <p:cNvPr id="11" name="Grafik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0046" y="148256"/>
            <a:ext cx="9430321" cy="5243466"/>
          </a:xfrm>
          <a:prstGeom prst="rect">
            <a:avLst/>
          </a:prstGeom>
        </p:spPr>
      </p:pic>
      <p:sp>
        <p:nvSpPr>
          <p:cNvPr id="23" name="Textfeld 22"/>
          <p:cNvSpPr txBox="1"/>
          <p:nvPr/>
        </p:nvSpPr>
        <p:spPr>
          <a:xfrm>
            <a:off x="5305461" y="1495011"/>
            <a:ext cx="765658" cy="461665"/>
          </a:xfrm>
          <a:prstGeom prst="rect">
            <a:avLst/>
          </a:prstGeom>
          <a:noFill/>
        </p:spPr>
        <p:txBody>
          <a:bodyPr wrap="none" rtlCol="0">
            <a:spAutoFit/>
          </a:bodyPr>
          <a:lstStyle/>
          <a:p>
            <a:pPr algn="ctr"/>
            <a:r>
              <a:rPr lang="de-DE" sz="1200" dirty="0" err="1"/>
              <a:t>No</a:t>
            </a:r>
            <a:r>
              <a:rPr lang="de-DE" sz="1200" dirty="0"/>
              <a:t> </a:t>
            </a:r>
            <a:r>
              <a:rPr lang="de-DE" sz="1200" dirty="0" err="1"/>
              <a:t>gap</a:t>
            </a:r>
            <a:r>
              <a:rPr lang="de-DE" sz="1200" dirty="0"/>
              <a:t/>
            </a:r>
            <a:br>
              <a:rPr lang="de-DE" sz="1200" dirty="0"/>
            </a:br>
            <a:r>
              <a:rPr lang="de-DE" sz="1200" dirty="0" err="1"/>
              <a:t>required</a:t>
            </a:r>
            <a:r>
              <a:rPr lang="de-DE" sz="1200" dirty="0"/>
              <a:t>!</a:t>
            </a:r>
          </a:p>
        </p:txBody>
      </p:sp>
      <p:cxnSp>
        <p:nvCxnSpPr>
          <p:cNvPr id="24" name="Gerader Verbinder 23"/>
          <p:cNvCxnSpPr/>
          <p:nvPr/>
        </p:nvCxnSpPr>
        <p:spPr>
          <a:xfrm flipH="1">
            <a:off x="5054358" y="1873523"/>
            <a:ext cx="183534" cy="156913"/>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Gerader Verbinder 24"/>
          <p:cNvCxnSpPr/>
          <p:nvPr/>
        </p:nvCxnSpPr>
        <p:spPr>
          <a:xfrm>
            <a:off x="5054357" y="2020911"/>
            <a:ext cx="0" cy="1400322"/>
          </a:xfrm>
          <a:prstGeom prst="line">
            <a:avLst/>
          </a:prstGeom>
        </p:spPr>
        <p:style>
          <a:lnRef idx="1">
            <a:schemeClr val="accent1"/>
          </a:lnRef>
          <a:fillRef idx="0">
            <a:schemeClr val="accent1"/>
          </a:fillRef>
          <a:effectRef idx="0">
            <a:schemeClr val="accent1"/>
          </a:effectRef>
          <a:fontRef idx="minor">
            <a:schemeClr val="tx1"/>
          </a:fontRef>
        </p:style>
      </p:cxnSp>
      <p:grpSp>
        <p:nvGrpSpPr>
          <p:cNvPr id="15" name="Gruppieren 14"/>
          <p:cNvGrpSpPr/>
          <p:nvPr/>
        </p:nvGrpSpPr>
        <p:grpSpPr>
          <a:xfrm>
            <a:off x="469361" y="5416797"/>
            <a:ext cx="355723" cy="358399"/>
            <a:chOff x="1816425" y="5558235"/>
            <a:chExt cx="355723" cy="358399"/>
          </a:xfrm>
        </p:grpSpPr>
        <p:sp>
          <p:nvSpPr>
            <p:cNvPr id="16" name="Rechteck 15"/>
            <p:cNvSpPr/>
            <p:nvPr/>
          </p:nvSpPr>
          <p:spPr>
            <a:xfrm>
              <a:off x="1816425" y="5558235"/>
              <a:ext cx="82449" cy="81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1909324" y="5558235"/>
              <a:ext cx="81790" cy="828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p:cNvSpPr/>
            <p:nvPr/>
          </p:nvSpPr>
          <p:spPr>
            <a:xfrm>
              <a:off x="2001562" y="5558236"/>
              <a:ext cx="80069" cy="828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2092080" y="5558236"/>
              <a:ext cx="80068" cy="828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p:cNvSpPr/>
            <p:nvPr/>
          </p:nvSpPr>
          <p:spPr>
            <a:xfrm>
              <a:off x="1816426" y="5650800"/>
              <a:ext cx="82448" cy="77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p:cNvSpPr/>
            <p:nvPr/>
          </p:nvSpPr>
          <p:spPr>
            <a:xfrm>
              <a:off x="1909324" y="5650800"/>
              <a:ext cx="81790" cy="77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2001563" y="5650800"/>
              <a:ext cx="80068" cy="77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p:cNvSpPr/>
            <p:nvPr/>
          </p:nvSpPr>
          <p:spPr>
            <a:xfrm>
              <a:off x="2092080" y="5650800"/>
              <a:ext cx="80068" cy="77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p:nvSpPr>
          <p:spPr>
            <a:xfrm>
              <a:off x="1816426" y="5742313"/>
              <a:ext cx="82448" cy="81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p:nvSpPr>
          <p:spPr>
            <a:xfrm>
              <a:off x="1909324" y="5742314"/>
              <a:ext cx="81790" cy="817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p:nvSpPr>
          <p:spPr>
            <a:xfrm>
              <a:off x="2001563" y="5742314"/>
              <a:ext cx="80068" cy="817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p:cNvSpPr/>
            <p:nvPr/>
          </p:nvSpPr>
          <p:spPr>
            <a:xfrm>
              <a:off x="2092080" y="5742314"/>
              <a:ext cx="80068" cy="817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p:cNvSpPr/>
            <p:nvPr/>
          </p:nvSpPr>
          <p:spPr>
            <a:xfrm>
              <a:off x="1816426" y="5834877"/>
              <a:ext cx="82448" cy="81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p:cNvSpPr/>
            <p:nvPr/>
          </p:nvSpPr>
          <p:spPr>
            <a:xfrm>
              <a:off x="1909324" y="5834878"/>
              <a:ext cx="81790" cy="817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p:cNvSpPr/>
            <p:nvPr/>
          </p:nvSpPr>
          <p:spPr>
            <a:xfrm>
              <a:off x="2001563" y="5834878"/>
              <a:ext cx="80068" cy="817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p:cNvSpPr/>
            <p:nvPr/>
          </p:nvSpPr>
          <p:spPr>
            <a:xfrm>
              <a:off x="2092080" y="5834878"/>
              <a:ext cx="80068" cy="817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5" name="Grafik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41127" y="3959892"/>
            <a:ext cx="1667260" cy="612649"/>
          </a:xfrm>
          <a:prstGeom prst="rect">
            <a:avLst/>
          </a:prstGeom>
        </p:spPr>
      </p:pic>
      <p:pic>
        <p:nvPicPr>
          <p:cNvPr id="36" name="Grafik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94012" y="5093638"/>
            <a:ext cx="1657403" cy="609027"/>
          </a:xfrm>
          <a:prstGeom prst="rect">
            <a:avLst/>
          </a:prstGeom>
        </p:spPr>
      </p:pic>
      <p:pic>
        <p:nvPicPr>
          <p:cNvPr id="37" name="Grafik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36077" y="306121"/>
            <a:ext cx="1667260" cy="612649"/>
          </a:xfrm>
          <a:prstGeom prst="rect">
            <a:avLst/>
          </a:prstGeom>
        </p:spPr>
      </p:pic>
      <p:cxnSp>
        <p:nvCxnSpPr>
          <p:cNvPr id="13" name="Gerader Verbinder 12"/>
          <p:cNvCxnSpPr/>
          <p:nvPr/>
        </p:nvCxnSpPr>
        <p:spPr>
          <a:xfrm flipV="1">
            <a:off x="4238625" y="1993470"/>
            <a:ext cx="0" cy="683783"/>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Gerader Verbinder 37"/>
          <p:cNvCxnSpPr/>
          <p:nvPr/>
        </p:nvCxnSpPr>
        <p:spPr>
          <a:xfrm flipH="1" flipV="1">
            <a:off x="3662102" y="1618989"/>
            <a:ext cx="584285" cy="373347"/>
          </a:xfrm>
          <a:prstGeom prst="line">
            <a:avLst/>
          </a:prstGeom>
        </p:spPr>
        <p:style>
          <a:lnRef idx="1">
            <a:schemeClr val="accent1"/>
          </a:lnRef>
          <a:fillRef idx="0">
            <a:schemeClr val="accent1"/>
          </a:fillRef>
          <a:effectRef idx="0">
            <a:schemeClr val="accent1"/>
          </a:effectRef>
          <a:fontRef idx="minor">
            <a:schemeClr val="tx1"/>
          </a:fontRef>
        </p:style>
      </p:cxnSp>
      <p:pic>
        <p:nvPicPr>
          <p:cNvPr id="4" name="Grafik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52324" y="1343050"/>
            <a:ext cx="1657403" cy="609027"/>
          </a:xfrm>
          <a:prstGeom prst="rect">
            <a:avLst/>
          </a:prstGeom>
        </p:spPr>
      </p:pic>
      <p:cxnSp>
        <p:nvCxnSpPr>
          <p:cNvPr id="40" name="Gerader Verbinder 39"/>
          <p:cNvCxnSpPr/>
          <p:nvPr/>
        </p:nvCxnSpPr>
        <p:spPr>
          <a:xfrm>
            <a:off x="3948836" y="4572541"/>
            <a:ext cx="0" cy="523711"/>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Gerader Verbinder 41"/>
          <p:cNvCxnSpPr>
            <a:endCxn id="36" idx="1"/>
          </p:cNvCxnSpPr>
          <p:nvPr/>
        </p:nvCxnSpPr>
        <p:spPr>
          <a:xfrm>
            <a:off x="3954244" y="5093638"/>
            <a:ext cx="339768" cy="304514"/>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Gerader Verbinder 43"/>
          <p:cNvCxnSpPr/>
          <p:nvPr/>
        </p:nvCxnSpPr>
        <p:spPr>
          <a:xfrm flipV="1">
            <a:off x="8410575" y="918770"/>
            <a:ext cx="0" cy="576241"/>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Gerader Verbinder 45"/>
          <p:cNvCxnSpPr/>
          <p:nvPr/>
        </p:nvCxnSpPr>
        <p:spPr>
          <a:xfrm flipH="1" flipV="1">
            <a:off x="8103337" y="612445"/>
            <a:ext cx="307238" cy="3063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Gerader Verbinder 47"/>
          <p:cNvCxnSpPr/>
          <p:nvPr/>
        </p:nvCxnSpPr>
        <p:spPr>
          <a:xfrm>
            <a:off x="8256956" y="3314944"/>
            <a:ext cx="0" cy="644948"/>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Gerader Verbinder 49"/>
          <p:cNvCxnSpPr>
            <a:endCxn id="5" idx="1"/>
          </p:cNvCxnSpPr>
          <p:nvPr/>
        </p:nvCxnSpPr>
        <p:spPr>
          <a:xfrm>
            <a:off x="8256956" y="3959892"/>
            <a:ext cx="484171" cy="306325"/>
          </a:xfrm>
          <a:prstGeom prst="line">
            <a:avLst/>
          </a:prstGeom>
        </p:spPr>
        <p:style>
          <a:lnRef idx="1">
            <a:schemeClr val="accent1"/>
          </a:lnRef>
          <a:fillRef idx="0">
            <a:schemeClr val="accent1"/>
          </a:fillRef>
          <a:effectRef idx="0">
            <a:schemeClr val="accent1"/>
          </a:effectRef>
          <a:fontRef idx="minor">
            <a:schemeClr val="tx1"/>
          </a:fontRef>
        </p:style>
      </p:cxnSp>
      <p:pic>
        <p:nvPicPr>
          <p:cNvPr id="43" name="Grafik 42"/>
          <p:cNvPicPr>
            <a:picLocks noChangeAspect="1"/>
          </p:cNvPicPr>
          <p:nvPr/>
        </p:nvPicPr>
        <p:blipFill rotWithShape="1">
          <a:blip r:embed="rId8">
            <a:extLst>
              <a:ext uri="{28A0092B-C50C-407E-A947-70E740481C1C}">
                <a14:useLocalDpi xmlns:a14="http://schemas.microsoft.com/office/drawing/2010/main" val="0"/>
              </a:ext>
            </a:extLst>
          </a:blip>
          <a:srcRect b="21408"/>
          <a:stretch/>
        </p:blipFill>
        <p:spPr>
          <a:xfrm>
            <a:off x="5284392" y="1086490"/>
            <a:ext cx="807796" cy="458713"/>
          </a:xfrm>
          <a:prstGeom prst="rect">
            <a:avLst/>
          </a:prstGeom>
        </p:spPr>
      </p:pic>
    </p:spTree>
    <p:extLst>
      <p:ext uri="{BB962C8B-B14F-4D97-AF65-F5344CB8AC3E}">
        <p14:creationId xmlns:p14="http://schemas.microsoft.com/office/powerpoint/2010/main" val="1711969659"/>
      </p:ext>
    </p:extLst>
  </p:cSld>
  <p:clrMapOvr>
    <a:masterClrMapping/>
  </p:clrMapOvr>
  <p:timing>
    <p:tnLst>
      <p:par>
        <p:cTn id="1" dur="indefinite" restart="never" nodeType="tmRoot"/>
      </p:par>
    </p:tnLst>
  </p:timing>
</p:sld>
</file>

<file path=ppt/theme/theme1.xml><?xml version="1.0" encoding="utf-8"?>
<a:theme xmlns:a="http://schemas.openxmlformats.org/drawingml/2006/main" name="HEUFT Standard">
  <a:themeElements>
    <a:clrScheme name="HEUFT Standard">
      <a:dk1>
        <a:srgbClr val="000000"/>
      </a:dk1>
      <a:lt1>
        <a:sysClr val="window" lastClr="FFFFFF"/>
      </a:lt1>
      <a:dk2>
        <a:srgbClr val="000000"/>
      </a:dk2>
      <a:lt2>
        <a:srgbClr val="FFFFFF"/>
      </a:lt2>
      <a:accent1>
        <a:srgbClr val="FF6600"/>
      </a:accent1>
      <a:accent2>
        <a:srgbClr val="FF6600"/>
      </a:accent2>
      <a:accent3>
        <a:srgbClr val="009BDE"/>
      </a:accent3>
      <a:accent4>
        <a:srgbClr val="62BB47"/>
      </a:accent4>
      <a:accent5>
        <a:srgbClr val="A2238E"/>
      </a:accent5>
      <a:accent6>
        <a:srgbClr val="FFC000"/>
      </a:accent6>
      <a:hlink>
        <a:srgbClr val="FF6600"/>
      </a:hlink>
      <a:folHlink>
        <a:srgbClr val="FF66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ktpräsentation_D2016.potx" id="{ECC61DB6-4613-40F2-803F-2C779588FB93}" vid="{44AC939E-4E24-4DBE-ABEF-08551333E6E5}"/>
    </a:ext>
  </a:extLst>
</a:theme>
</file>

<file path=ppt/theme/theme2.xml><?xml version="1.0" encoding="utf-8"?>
<a:theme xmlns:a="http://schemas.openxmlformats.org/drawingml/2006/main" name="HEUFT Beverage">
  <a:themeElements>
    <a:clrScheme name="HEUFT Beverage">
      <a:dk1>
        <a:srgbClr val="000000"/>
      </a:dk1>
      <a:lt1>
        <a:sysClr val="window" lastClr="FFFFFF"/>
      </a:lt1>
      <a:dk2>
        <a:srgbClr val="000000"/>
      </a:dk2>
      <a:lt2>
        <a:srgbClr val="FFFFFF"/>
      </a:lt2>
      <a:accent1>
        <a:srgbClr val="009BDE"/>
      </a:accent1>
      <a:accent2>
        <a:srgbClr val="FF6600"/>
      </a:accent2>
      <a:accent3>
        <a:srgbClr val="009BDE"/>
      </a:accent3>
      <a:accent4>
        <a:srgbClr val="62BB47"/>
      </a:accent4>
      <a:accent5>
        <a:srgbClr val="A2238E"/>
      </a:accent5>
      <a:accent6>
        <a:srgbClr val="FFC000"/>
      </a:accent6>
      <a:hlink>
        <a:srgbClr val="009BDE"/>
      </a:hlink>
      <a:folHlink>
        <a:srgbClr val="009BD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ktpräsentation_D2016.potx" id="{ECC61DB6-4613-40F2-803F-2C779588FB93}" vid="{52842CF1-28C0-4088-919E-91ED41C9F327}"/>
    </a:ext>
  </a:extLst>
</a:theme>
</file>

<file path=ppt/theme/theme3.xml><?xml version="1.0" encoding="utf-8"?>
<a:theme xmlns:a="http://schemas.openxmlformats.org/drawingml/2006/main" name="HEUFT Food">
  <a:themeElements>
    <a:clrScheme name="HEUFT Food">
      <a:dk1>
        <a:srgbClr val="000000"/>
      </a:dk1>
      <a:lt1>
        <a:sysClr val="window" lastClr="FFFFFF"/>
      </a:lt1>
      <a:dk2>
        <a:srgbClr val="000000"/>
      </a:dk2>
      <a:lt2>
        <a:srgbClr val="FFFFFF"/>
      </a:lt2>
      <a:accent1>
        <a:srgbClr val="62BB47"/>
      </a:accent1>
      <a:accent2>
        <a:srgbClr val="FF6600"/>
      </a:accent2>
      <a:accent3>
        <a:srgbClr val="009BDE"/>
      </a:accent3>
      <a:accent4>
        <a:srgbClr val="62BB47"/>
      </a:accent4>
      <a:accent5>
        <a:srgbClr val="A2238E"/>
      </a:accent5>
      <a:accent6>
        <a:srgbClr val="FFC000"/>
      </a:accent6>
      <a:hlink>
        <a:srgbClr val="62BB47"/>
      </a:hlink>
      <a:folHlink>
        <a:srgbClr val="62BB4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ktpräsentation_D2016.potx" id="{ECC61DB6-4613-40F2-803F-2C779588FB93}" vid="{7DF88463-1636-4EFA-A225-C3D10F6641F9}"/>
    </a:ext>
  </a:extLst>
</a:theme>
</file>

<file path=ppt/theme/theme4.xml><?xml version="1.0" encoding="utf-8"?>
<a:theme xmlns:a="http://schemas.openxmlformats.org/drawingml/2006/main" name="HEUFT Pharma">
  <a:themeElements>
    <a:clrScheme name="HEUFT Pharma">
      <a:dk1>
        <a:srgbClr val="000000"/>
      </a:dk1>
      <a:lt1>
        <a:sysClr val="window" lastClr="FFFFFF"/>
      </a:lt1>
      <a:dk2>
        <a:srgbClr val="000000"/>
      </a:dk2>
      <a:lt2>
        <a:srgbClr val="FFFFFF"/>
      </a:lt2>
      <a:accent1>
        <a:srgbClr val="A2238E"/>
      </a:accent1>
      <a:accent2>
        <a:srgbClr val="FF6600"/>
      </a:accent2>
      <a:accent3>
        <a:srgbClr val="009BDE"/>
      </a:accent3>
      <a:accent4>
        <a:srgbClr val="62BB47"/>
      </a:accent4>
      <a:accent5>
        <a:srgbClr val="A2238E"/>
      </a:accent5>
      <a:accent6>
        <a:srgbClr val="FFC000"/>
      </a:accent6>
      <a:hlink>
        <a:srgbClr val="A2238E"/>
      </a:hlink>
      <a:folHlink>
        <a:srgbClr val="A2238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ktpräsentation_D2016.potx" id="{ECC61DB6-4613-40F2-803F-2C779588FB93}" vid="{53ABF347-D501-4B57-B9E5-8D0D7AFA25D2}"/>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Produktpräsentation_D2016</Template>
  <TotalTime>0</TotalTime>
  <Words>753</Words>
  <Application>Microsoft Office PowerPoint</Application>
  <PresentationFormat>Breitbild</PresentationFormat>
  <Paragraphs>209</Paragraphs>
  <Slides>28</Slides>
  <Notes>20</Notes>
  <HiddenSlides>0</HiddenSlides>
  <MMClips>0</MMClips>
  <ScaleCrop>false</ScaleCrop>
  <HeadingPairs>
    <vt:vector size="8" baseType="variant">
      <vt:variant>
        <vt:lpstr>Verwendete Schriftarten</vt:lpstr>
      </vt:variant>
      <vt:variant>
        <vt:i4>5</vt:i4>
      </vt:variant>
      <vt:variant>
        <vt:lpstr>Design</vt:lpstr>
      </vt:variant>
      <vt:variant>
        <vt:i4>4</vt:i4>
      </vt:variant>
      <vt:variant>
        <vt:lpstr>Eingebettete OLE-Server</vt:lpstr>
      </vt:variant>
      <vt:variant>
        <vt:i4>1</vt:i4>
      </vt:variant>
      <vt:variant>
        <vt:lpstr>Folientitel</vt:lpstr>
      </vt:variant>
      <vt:variant>
        <vt:i4>28</vt:i4>
      </vt:variant>
    </vt:vector>
  </HeadingPairs>
  <TitlesOfParts>
    <vt:vector size="38" baseType="lpstr">
      <vt:lpstr>Arial</vt:lpstr>
      <vt:lpstr>Calibri</vt:lpstr>
      <vt:lpstr>Calibri Light</vt:lpstr>
      <vt:lpstr>Verdana</vt:lpstr>
      <vt:lpstr>Wingdings</vt:lpstr>
      <vt:lpstr>HEUFT Standard</vt:lpstr>
      <vt:lpstr>HEUFT Beverage</vt:lpstr>
      <vt:lpstr>HEUFT Food</vt:lpstr>
      <vt:lpstr>HEUFT Pharma</vt:lpstr>
      <vt:lpstr>Image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jge</dc:creator>
  <cp:lastModifiedBy>Tanja Laier</cp:lastModifiedBy>
  <cp:revision>70</cp:revision>
  <dcterms:created xsi:type="dcterms:W3CDTF">2018-02-06T15:40:10Z</dcterms:created>
  <dcterms:modified xsi:type="dcterms:W3CDTF">2021-02-26T07:41:55Z</dcterms:modified>
</cp:coreProperties>
</file>