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 id="2147483798" r:id="rId2"/>
    <p:sldMasterId id="2147483805" r:id="rId3"/>
    <p:sldMasterId id="2147483812" r:id="rId4"/>
  </p:sldMasterIdLst>
  <p:notesMasterIdLst>
    <p:notesMasterId r:id="rId21"/>
  </p:notesMasterIdLst>
  <p:sldIdLst>
    <p:sldId id="264" r:id="rId5"/>
    <p:sldId id="283" r:id="rId6"/>
    <p:sldId id="266" r:id="rId7"/>
    <p:sldId id="267" r:id="rId8"/>
    <p:sldId id="268" r:id="rId9"/>
    <p:sldId id="269" r:id="rId10"/>
    <p:sldId id="272" r:id="rId11"/>
    <p:sldId id="273" r:id="rId12"/>
    <p:sldId id="274" r:id="rId13"/>
    <p:sldId id="275" r:id="rId14"/>
    <p:sldId id="276" r:id="rId15"/>
    <p:sldId id="277" r:id="rId16"/>
    <p:sldId id="279" r:id="rId17"/>
    <p:sldId id="271" r:id="rId18"/>
    <p:sldId id="282" r:id="rId19"/>
    <p:sldId id="281" r:id="rId20"/>
  </p:sldIdLst>
  <p:sldSz cx="12192000" cy="6858000"/>
  <p:notesSz cx="6794500" cy="9906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89416" autoAdjust="0"/>
  </p:normalViewPr>
  <p:slideViewPr>
    <p:cSldViewPr snapToGrid="0" showGuides="1">
      <p:cViewPr varScale="1">
        <p:scale>
          <a:sx n="96" d="100"/>
          <a:sy n="96" d="100"/>
        </p:scale>
        <p:origin x="306"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D60E5165-90E6-4075-8EA3-BE41231911E9}" type="datetimeFigureOut">
              <a:rPr lang="de-DE" smtClean="0"/>
              <a:t>18.03.2021</a:t>
            </a:fld>
            <a:endParaRPr lang="de-DE"/>
          </a:p>
        </p:txBody>
      </p:sp>
      <p:sp>
        <p:nvSpPr>
          <p:cNvPr id="4" name="Folienbildplatzhalt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255C55A7-2B01-4C3A-B683-9A15AA7F4976}" type="slidenum">
              <a:rPr lang="de-DE" smtClean="0"/>
              <a:t>‹Nr.›</a:t>
            </a:fld>
            <a:endParaRPr lang="de-DE"/>
          </a:p>
        </p:txBody>
      </p:sp>
    </p:spTree>
    <p:extLst>
      <p:ext uri="{BB962C8B-B14F-4D97-AF65-F5344CB8AC3E}">
        <p14:creationId xmlns:p14="http://schemas.microsoft.com/office/powerpoint/2010/main" val="1644168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heuft.com/en/actual-news/news-overview/x-ray-technology-part-3-food-application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To</a:t>
            </a:r>
            <a:r>
              <a:rPr lang="de-DE" dirty="0" smtClean="0"/>
              <a:t> </a:t>
            </a:r>
            <a:r>
              <a:rPr lang="de-DE" dirty="0" err="1" smtClean="0"/>
              <a:t>Ensure</a:t>
            </a:r>
            <a:r>
              <a:rPr lang="de-DE" dirty="0" smtClean="0"/>
              <a:t> </a:t>
            </a:r>
            <a:r>
              <a:rPr lang="de-DE" dirty="0" err="1" smtClean="0"/>
              <a:t>food</a:t>
            </a:r>
            <a:r>
              <a:rPr lang="de-DE" dirty="0" smtClean="0"/>
              <a:t> </a:t>
            </a:r>
            <a:r>
              <a:rPr lang="de-DE" dirty="0" err="1" smtClean="0"/>
              <a:t>safety</a:t>
            </a:r>
            <a:r>
              <a:rPr lang="de-DE" baseline="0" dirty="0" smtClean="0"/>
              <a:t> </a:t>
            </a:r>
            <a:r>
              <a:rPr lang="de-DE" baseline="0" dirty="0" err="1" smtClean="0"/>
              <a:t>when</a:t>
            </a:r>
            <a:r>
              <a:rPr lang="de-DE" baseline="0" dirty="0" smtClean="0"/>
              <a:t> </a:t>
            </a:r>
            <a:r>
              <a:rPr lang="de-DE" baseline="0" dirty="0" err="1" smtClean="0"/>
              <a:t>packaging</a:t>
            </a:r>
            <a:r>
              <a:rPr lang="de-DE" baseline="0" dirty="0" smtClean="0"/>
              <a:t> </a:t>
            </a:r>
            <a:r>
              <a:rPr lang="de-DE" baseline="0" dirty="0" err="1" smtClean="0"/>
              <a:t>food</a:t>
            </a:r>
            <a:r>
              <a:rPr lang="de-DE" baseline="0" dirty="0" smtClean="0"/>
              <a:t> </a:t>
            </a:r>
            <a:r>
              <a:rPr lang="de-DE" baseline="0" dirty="0" err="1" smtClean="0"/>
              <a:t>and</a:t>
            </a:r>
            <a:r>
              <a:rPr lang="de-DE" baseline="0" dirty="0" smtClean="0"/>
              <a:t> </a:t>
            </a:r>
            <a:r>
              <a:rPr lang="de-DE" baseline="0" dirty="0" err="1" smtClean="0"/>
              <a:t>pharmaceuticals</a:t>
            </a:r>
            <a:r>
              <a:rPr lang="de-DE" baseline="0" dirty="0" smtClean="0"/>
              <a:t> </a:t>
            </a:r>
            <a:r>
              <a:rPr lang="de-DE" baseline="0" dirty="0" err="1" smtClean="0"/>
              <a:t>and</a:t>
            </a:r>
            <a:r>
              <a:rPr lang="de-DE" baseline="0" dirty="0" smtClean="0"/>
              <a:t> </a:t>
            </a:r>
            <a:r>
              <a:rPr lang="de-DE" baseline="0" dirty="0" err="1" smtClean="0"/>
              <a:t>filling</a:t>
            </a:r>
            <a:r>
              <a:rPr lang="de-DE" baseline="0" dirty="0" smtClean="0"/>
              <a:t> </a:t>
            </a:r>
            <a:r>
              <a:rPr lang="de-DE" baseline="0" dirty="0" err="1" smtClean="0"/>
              <a:t>beverages</a:t>
            </a:r>
            <a:r>
              <a:rPr lang="de-DE" baseline="0" dirty="0" smtClean="0"/>
              <a:t>.</a:t>
            </a:r>
          </a:p>
          <a:p>
            <a:r>
              <a:rPr lang="de-DE" baseline="0" dirty="0" err="1" smtClean="0"/>
              <a:t>Here</a:t>
            </a:r>
            <a:r>
              <a:rPr lang="de-DE" baseline="0" dirty="0" smtClean="0"/>
              <a:t> </a:t>
            </a:r>
            <a:r>
              <a:rPr lang="de-DE" baseline="0" dirty="0" err="1" smtClean="0"/>
              <a:t>requierements</a:t>
            </a:r>
            <a:r>
              <a:rPr lang="de-DE" baseline="0" dirty="0" smtClean="0"/>
              <a:t> </a:t>
            </a:r>
            <a:r>
              <a:rPr lang="de-DE" baseline="0" dirty="0" err="1" smtClean="0"/>
              <a:t>need</a:t>
            </a:r>
            <a:r>
              <a:rPr lang="de-DE" baseline="0" dirty="0" smtClean="0"/>
              <a:t> </a:t>
            </a:r>
            <a:r>
              <a:rPr lang="de-DE" baseline="0" dirty="0" err="1" smtClean="0"/>
              <a:t>to</a:t>
            </a:r>
            <a:r>
              <a:rPr lang="de-DE" baseline="0" dirty="0" smtClean="0"/>
              <a:t> </a:t>
            </a:r>
            <a:r>
              <a:rPr lang="de-DE" baseline="0" dirty="0" err="1" smtClean="0"/>
              <a:t>be</a:t>
            </a:r>
            <a:r>
              <a:rPr lang="de-DE" baseline="0" dirty="0" smtClean="0"/>
              <a:t> </a:t>
            </a:r>
            <a:r>
              <a:rPr lang="de-DE" baseline="0" dirty="0" err="1" smtClean="0"/>
              <a:t>meet</a:t>
            </a:r>
            <a:r>
              <a:rPr lang="de-DE" baseline="0" dirty="0" smtClean="0"/>
              <a:t> </a:t>
            </a:r>
            <a:r>
              <a:rPr lang="de-DE" baseline="0" dirty="0" err="1" smtClean="0"/>
              <a:t>with</a:t>
            </a:r>
            <a:r>
              <a:rPr lang="de-DE" baseline="0" dirty="0" smtClean="0"/>
              <a:t> </a:t>
            </a:r>
            <a:r>
              <a:rPr lang="de-DE" baseline="0" dirty="0" err="1" smtClean="0"/>
              <a:t>diffrent</a:t>
            </a:r>
            <a:r>
              <a:rPr lang="de-DE" baseline="0" dirty="0" smtClean="0"/>
              <a:t> </a:t>
            </a:r>
            <a:r>
              <a:rPr lang="de-DE" baseline="0" dirty="0" err="1" smtClean="0"/>
              <a:t>technology</a:t>
            </a:r>
            <a:r>
              <a:rPr lang="de-DE" baseline="0" dirty="0" smtClean="0"/>
              <a:t> </a:t>
            </a:r>
            <a:r>
              <a:rPr lang="de-DE" baseline="0" dirty="0" err="1" smtClean="0"/>
              <a:t>approaches</a:t>
            </a:r>
            <a:r>
              <a:rPr lang="de-DE" baseline="0" dirty="0" smtClean="0"/>
              <a:t>, </a:t>
            </a:r>
            <a:r>
              <a:rPr lang="de-DE" baseline="0" dirty="0" err="1" smtClean="0"/>
              <a:t>today</a:t>
            </a:r>
            <a:r>
              <a:rPr lang="de-DE" baseline="0" dirty="0" smtClean="0"/>
              <a:t> </a:t>
            </a:r>
            <a:r>
              <a:rPr lang="de-DE" baseline="0" dirty="0" err="1" smtClean="0"/>
              <a:t>we</a:t>
            </a:r>
            <a:r>
              <a:rPr lang="de-DE" baseline="0" dirty="0" smtClean="0"/>
              <a:t> </a:t>
            </a:r>
            <a:r>
              <a:rPr lang="de-DE" baseline="0" dirty="0" err="1" smtClean="0"/>
              <a:t>want</a:t>
            </a:r>
            <a:r>
              <a:rPr lang="de-DE" baseline="0" dirty="0" smtClean="0"/>
              <a:t> </a:t>
            </a:r>
            <a:r>
              <a:rPr lang="de-DE" baseline="0" dirty="0" err="1" smtClean="0"/>
              <a:t>to</a:t>
            </a:r>
            <a:r>
              <a:rPr lang="de-DE" baseline="0" dirty="0" smtClean="0"/>
              <a:t> </a:t>
            </a:r>
            <a:r>
              <a:rPr lang="de-DE" baseline="0" dirty="0" err="1" smtClean="0"/>
              <a:t>focus</a:t>
            </a:r>
            <a:r>
              <a:rPr lang="de-DE" baseline="0" dirty="0" smtClean="0"/>
              <a:t> on </a:t>
            </a:r>
            <a:r>
              <a:rPr lang="de-DE" baseline="0" dirty="0" err="1" smtClean="0"/>
              <a:t>the</a:t>
            </a:r>
            <a:r>
              <a:rPr lang="de-DE" baseline="0" dirty="0" smtClean="0"/>
              <a:t> X-</a:t>
            </a:r>
            <a:r>
              <a:rPr lang="de-DE" baseline="0" dirty="0" err="1" smtClean="0"/>
              <a:t>ray</a:t>
            </a:r>
            <a:r>
              <a:rPr lang="de-DE" baseline="0" dirty="0" smtClean="0"/>
              <a:t> </a:t>
            </a:r>
            <a:r>
              <a:rPr lang="de-DE" baseline="0" dirty="0" err="1" smtClean="0"/>
              <a:t>technology</a:t>
            </a:r>
            <a:r>
              <a:rPr lang="de-DE" baseline="0" dirty="0" smtClean="0"/>
              <a:t> </a:t>
            </a:r>
            <a:r>
              <a:rPr lang="de-DE" baseline="0" dirty="0" err="1" smtClean="0"/>
              <a:t>and</a:t>
            </a:r>
            <a:r>
              <a:rPr lang="de-DE" baseline="0" dirty="0" smtClean="0"/>
              <a:t> </a:t>
            </a:r>
            <a:r>
              <a:rPr lang="de-DE" baseline="0" dirty="0" err="1" smtClean="0"/>
              <a:t>especially</a:t>
            </a:r>
            <a:r>
              <a:rPr lang="de-DE" baseline="0" dirty="0" smtClean="0"/>
              <a:t> </a:t>
            </a:r>
            <a:r>
              <a:rPr lang="de-DE" baseline="0" dirty="0" err="1" smtClean="0"/>
              <a:t>the</a:t>
            </a:r>
            <a:r>
              <a:rPr lang="de-DE" baseline="0" dirty="0" smtClean="0"/>
              <a:t> </a:t>
            </a:r>
            <a:r>
              <a:rPr lang="de-DE" baseline="0" dirty="0" err="1" smtClean="0"/>
              <a:t>pulsed</a:t>
            </a:r>
            <a:r>
              <a:rPr lang="de-DE" baseline="0" dirty="0" smtClean="0"/>
              <a:t> X-</a:t>
            </a:r>
            <a:r>
              <a:rPr lang="de-DE" baseline="0" dirty="0" err="1" smtClean="0"/>
              <a:t>ray</a:t>
            </a:r>
            <a:r>
              <a:rPr lang="de-DE" baseline="0" dirty="0" smtClean="0"/>
              <a:t> </a:t>
            </a:r>
            <a:r>
              <a:rPr lang="de-DE" baseline="0" dirty="0" err="1" smtClean="0"/>
              <a:t>technology</a:t>
            </a:r>
            <a:r>
              <a:rPr lang="de-DE" baseline="0" dirty="0" smtClean="0"/>
              <a:t> </a:t>
            </a:r>
            <a:r>
              <a:rPr lang="de-DE" baseline="0" dirty="0" err="1" smtClean="0"/>
              <a:t>from</a:t>
            </a:r>
            <a:r>
              <a:rPr lang="de-DE" baseline="0" dirty="0" smtClean="0"/>
              <a:t> HEUFT.</a:t>
            </a:r>
          </a:p>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3</a:t>
            </a:fld>
            <a:endParaRPr lang="de-DE"/>
          </a:p>
        </p:txBody>
      </p:sp>
    </p:spTree>
    <p:extLst>
      <p:ext uri="{BB962C8B-B14F-4D97-AF65-F5344CB8AC3E}">
        <p14:creationId xmlns:p14="http://schemas.microsoft.com/office/powerpoint/2010/main" val="2385263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In House development of all major components:</a:t>
            </a:r>
          </a:p>
          <a:p>
            <a:r>
              <a:rPr lang="en-US" dirty="0" smtClean="0"/>
              <a:t>x-ray generator </a:t>
            </a:r>
          </a:p>
          <a:p>
            <a:r>
              <a:rPr lang="en-US" dirty="0" smtClean="0"/>
              <a:t>x-ray tube </a:t>
            </a:r>
          </a:p>
          <a:p>
            <a:r>
              <a:rPr lang="en-US" dirty="0" smtClean="0"/>
              <a:t>cooling </a:t>
            </a:r>
          </a:p>
          <a:p>
            <a:r>
              <a:rPr lang="en-US" dirty="0" smtClean="0"/>
              <a:t>transformation </a:t>
            </a:r>
          </a:p>
          <a:p>
            <a:r>
              <a:rPr lang="en-US" dirty="0" smtClean="0"/>
              <a:t>circuit</a:t>
            </a:r>
          </a:p>
          <a:p>
            <a:endParaRPr lang="en-US" dirty="0" smtClean="0"/>
          </a:p>
          <a:p>
            <a:r>
              <a:rPr lang="en-US" dirty="0" smtClean="0"/>
              <a:t>type approval:</a:t>
            </a:r>
          </a:p>
          <a:p>
            <a:endParaRPr lang="en-US" dirty="0" smtClean="0"/>
          </a:p>
          <a:p>
            <a:r>
              <a:rPr lang="en-US" dirty="0" smtClean="0"/>
              <a:t>This leads to a simplified certification of the X-ray components and makes a quick and easy replacement of the components possible. </a:t>
            </a: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12</a:t>
            </a:fld>
            <a:endParaRPr lang="de-DE"/>
          </a:p>
        </p:txBody>
      </p:sp>
    </p:spTree>
    <p:extLst>
      <p:ext uri="{BB962C8B-B14F-4D97-AF65-F5344CB8AC3E}">
        <p14:creationId xmlns:p14="http://schemas.microsoft.com/office/powerpoint/2010/main" val="4214573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In case of a failure, inspection systems declared as CCP cause production stops and rechecks in order to produce/deliver safe saleable products.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HEUFT X-ray tube developed in-house eliminates this weak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Fault-tolerant unit due to redundancy</a:t>
            </a:r>
            <a:endParaRPr lang="de-DE" b="1"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de-DE" dirty="0" smtClean="0"/>
          </a:p>
          <a:p>
            <a:endParaRPr lang="de-DE" dirty="0" smtClean="0"/>
          </a:p>
          <a:p>
            <a:r>
              <a:rPr lang="de-DE" dirty="0" smtClean="0"/>
              <a:t>In</a:t>
            </a:r>
            <a:r>
              <a:rPr lang="de-DE" baseline="0" dirty="0" smtClean="0"/>
              <a:t> Detail:</a:t>
            </a:r>
            <a:endParaRPr lang="de-DE" dirty="0" smtClean="0"/>
          </a:p>
          <a:p>
            <a:pPr marL="0" indent="0">
              <a:lnSpc>
                <a:spcPct val="150000"/>
              </a:lnSpc>
              <a:buClr>
                <a:srgbClr val="FF6600"/>
              </a:buClr>
              <a:buFont typeface="Wingdings" panose="05000000000000000000" pitchFamily="2" charset="2"/>
              <a:buNone/>
            </a:pPr>
            <a:endParaRPr lang="de-DE" dirty="0" smtClean="0"/>
          </a:p>
          <a:p>
            <a:pPr marL="0" indent="0">
              <a:lnSpc>
                <a:spcPct val="150000"/>
              </a:lnSpc>
              <a:buClr>
                <a:srgbClr val="FF6600"/>
              </a:buClr>
              <a:buFont typeface="Wingdings" panose="05000000000000000000" pitchFamily="2" charset="2"/>
              <a:buNone/>
            </a:pPr>
            <a:r>
              <a:rPr lang="en-US" dirty="0" smtClean="0"/>
              <a:t>Two redundant heating coils in the generator</a:t>
            </a:r>
          </a:p>
          <a:p>
            <a:pPr marL="0" indent="0">
              <a:lnSpc>
                <a:spcPct val="150000"/>
              </a:lnSpc>
              <a:buClr>
                <a:srgbClr val="FF6600"/>
              </a:buClr>
              <a:buFont typeface="Wingdings" panose="05000000000000000000" pitchFamily="2" charset="2"/>
              <a:buNone/>
            </a:pPr>
            <a:endParaRPr lang="en-US" dirty="0" smtClean="0"/>
          </a:p>
          <a:p>
            <a:pPr marL="0" indent="0">
              <a:lnSpc>
                <a:spcPct val="150000"/>
              </a:lnSpc>
              <a:buClr>
                <a:srgbClr val="FF6600"/>
              </a:buClr>
              <a:buFont typeface="Wingdings" panose="05000000000000000000" pitchFamily="2" charset="2"/>
              <a:buNone/>
            </a:pPr>
            <a:r>
              <a:rPr lang="en-US" dirty="0" smtClean="0"/>
              <a:t>Automatic switchover to the second heating coil should the first heating coil fail</a:t>
            </a:r>
          </a:p>
          <a:p>
            <a:pPr marL="0" indent="0">
              <a:lnSpc>
                <a:spcPct val="150000"/>
              </a:lnSpc>
              <a:buClr>
                <a:srgbClr val="FF6600"/>
              </a:buClr>
              <a:buFont typeface="Wingdings" panose="05000000000000000000" pitchFamily="2" charset="2"/>
              <a:buNone/>
            </a:pPr>
            <a:endParaRPr lang="en-US" dirty="0" smtClean="0"/>
          </a:p>
          <a:p>
            <a:pPr marL="0" marR="0" lvl="0" indent="0" algn="l" defTabSz="914400" rtl="0" eaLnBrk="1" fontAlgn="auto" latinLnBrk="0" hangingPunct="1">
              <a:lnSpc>
                <a:spcPct val="150000"/>
              </a:lnSpc>
              <a:spcBef>
                <a:spcPts val="0"/>
              </a:spcBef>
              <a:spcAft>
                <a:spcPts val="0"/>
              </a:spcAft>
              <a:buClr>
                <a:srgbClr val="FF6600"/>
              </a:buClr>
              <a:buSzTx/>
              <a:buFont typeface="Wingdings" panose="05000000000000000000" pitchFamily="2" charset="2"/>
              <a:buNone/>
              <a:tabLst/>
              <a:defRPr/>
            </a:pPr>
            <a:r>
              <a:rPr lang="en-US" dirty="0" smtClean="0"/>
              <a:t>Replacement generator as part of preventive measures</a:t>
            </a:r>
            <a:endParaRPr lang="de-DE" sz="1100" dirty="0" smtClean="0"/>
          </a:p>
          <a:p>
            <a:pPr marL="0" indent="0">
              <a:lnSpc>
                <a:spcPct val="150000"/>
              </a:lnSpc>
              <a:buClr>
                <a:srgbClr val="FF6600"/>
              </a:buClr>
              <a:buFont typeface="Wingdings" panose="05000000000000000000" pitchFamily="2" charset="2"/>
              <a:buNone/>
            </a:pPr>
            <a:endParaRPr lang="en-US" dirty="0" smtClean="0"/>
          </a:p>
          <a:p>
            <a:endParaRPr lang="de-DE" dirty="0" smtClean="0"/>
          </a:p>
          <a:p>
            <a:endParaRPr lang="de-DE" dirty="0" smtClean="0"/>
          </a:p>
          <a:p>
            <a:endParaRPr lang="de-DE" dirty="0" smtClean="0"/>
          </a:p>
          <a:p>
            <a:endParaRPr lang="de-DE" dirty="0" smtClean="0"/>
          </a:p>
          <a:p>
            <a:r>
              <a:rPr lang="de-DE" dirty="0" smtClean="0"/>
              <a:t>„Fehlertolerante Einheit“ Fremdkörperfreie Produkte von Anfang bis Ende werden insbesondere durch Inspektionsgeräte erreicht. Diese werden oftmals als sinnvoll aber auch als Störfaktor betrachtet/bewertet. Besonders die als CCP deklarierten Inspektionssysteme verursachen bei einer Störung Produktionsstillstände und Nachkontrollen um sichere verkaufsfähige Ware zu erzeugen/liefern. Kunden fällt sich daher schwer ein Inspektionsgerät als CCP zu deklarieren, weil der Störfall zu oben genannten Problemen führt. Bei einem Röntgenkontrollgerät ist dieses im Hauptsächlichen Fall einem Bauteil innerhalb der Röntgenröhre zuzuschreiben.  An dieser Schwachstelle setzt die eigens entwickelte HEUFT Röntgenröhre neue Maßstäbe da dieser Teil als Fail Operational (Fehlertolerant) ausgelegt ist. Der HEUFT </a:t>
            </a:r>
            <a:r>
              <a:rPr lang="de-DE" dirty="0" err="1" smtClean="0"/>
              <a:t>eXaminer</a:t>
            </a:r>
            <a:r>
              <a:rPr lang="de-DE" dirty="0" smtClean="0"/>
              <a:t> nimmt keinen Fehlerzustand ein er bleibt operativ. Diese Anordnung kann man dann als Fehlertolerant bezeichnen, somit gibt es Aufgrund des typischen Fehlers keinen Grund mehr einen HEUFT </a:t>
            </a:r>
            <a:r>
              <a:rPr lang="de-DE" dirty="0" err="1" smtClean="0"/>
              <a:t>eXaminer</a:t>
            </a:r>
            <a:r>
              <a:rPr lang="de-DE" dirty="0" smtClean="0"/>
              <a:t> nicht als CCP zu deklarieren.</a:t>
            </a: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13</a:t>
            </a:fld>
            <a:endParaRPr lang="de-DE"/>
          </a:p>
        </p:txBody>
      </p:sp>
    </p:spTree>
    <p:extLst>
      <p:ext uri="{BB962C8B-B14F-4D97-AF65-F5344CB8AC3E}">
        <p14:creationId xmlns:p14="http://schemas.microsoft.com/office/powerpoint/2010/main" val="2424617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15</a:t>
            </a:fld>
            <a:endParaRPr lang="de-DE"/>
          </a:p>
        </p:txBody>
      </p:sp>
    </p:spTree>
    <p:extLst>
      <p:ext uri="{BB962C8B-B14F-4D97-AF65-F5344CB8AC3E}">
        <p14:creationId xmlns:p14="http://schemas.microsoft.com/office/powerpoint/2010/main" val="367880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HEUFT</a:t>
            </a:r>
            <a:r>
              <a:rPr lang="de-DE" baseline="0" dirty="0" smtClean="0"/>
              <a:t> </a:t>
            </a:r>
            <a:r>
              <a:rPr lang="de-DE" baseline="0" dirty="0" err="1" smtClean="0"/>
              <a:t>uses</a:t>
            </a:r>
            <a:r>
              <a:rPr lang="de-DE" baseline="0" dirty="0" smtClean="0"/>
              <a:t> </a:t>
            </a:r>
            <a:r>
              <a:rPr lang="de-DE" baseline="0" dirty="0" err="1" smtClean="0"/>
              <a:t>the</a:t>
            </a:r>
            <a:r>
              <a:rPr lang="de-DE" baseline="0" dirty="0" smtClean="0"/>
              <a:t> X-</a:t>
            </a:r>
            <a:r>
              <a:rPr lang="de-DE" baseline="0" dirty="0" err="1" smtClean="0"/>
              <a:t>rays</a:t>
            </a:r>
            <a:r>
              <a:rPr lang="de-DE" baseline="0" dirty="0" smtClean="0"/>
              <a:t> </a:t>
            </a:r>
            <a:r>
              <a:rPr lang="de-DE" baseline="0" dirty="0" err="1" smtClean="0"/>
              <a:t>technology</a:t>
            </a:r>
            <a:r>
              <a:rPr lang="de-DE" baseline="0" dirty="0" smtClean="0"/>
              <a:t> in </a:t>
            </a:r>
            <a:r>
              <a:rPr lang="de-DE" baseline="0" dirty="0" err="1" smtClean="0"/>
              <a:t>several</a:t>
            </a:r>
            <a:r>
              <a:rPr lang="de-DE" baseline="0" dirty="0" smtClean="0"/>
              <a:t> </a:t>
            </a:r>
            <a:r>
              <a:rPr lang="de-DE" baseline="0" dirty="0" err="1" smtClean="0"/>
              <a:t>devices</a:t>
            </a:r>
            <a:r>
              <a:rPr lang="de-DE" baseline="0" dirty="0" smtClean="0"/>
              <a:t> </a:t>
            </a:r>
            <a:r>
              <a:rPr lang="de-DE" baseline="0" dirty="0" err="1" smtClean="0"/>
              <a:t>for</a:t>
            </a:r>
            <a:r>
              <a:rPr lang="de-DE" baseline="0" dirty="0" smtClean="0"/>
              <a:t> </a:t>
            </a:r>
            <a:r>
              <a:rPr lang="de-DE" baseline="0" dirty="0" err="1" smtClean="0"/>
              <a:t>various</a:t>
            </a:r>
            <a:r>
              <a:rPr lang="de-DE" baseline="0" dirty="0" smtClean="0"/>
              <a:t> </a:t>
            </a:r>
            <a:r>
              <a:rPr lang="de-DE" baseline="0" dirty="0" err="1" smtClean="0"/>
              <a:t>applications</a:t>
            </a:r>
            <a:r>
              <a:rPr lang="de-DE" baseline="0" dirty="0" smtClean="0"/>
              <a:t>: </a:t>
            </a:r>
          </a:p>
          <a:p>
            <a:pPr marL="171450" indent="-171450">
              <a:buFont typeface="Arial" panose="020B0604020202020204" pitchFamily="34" charset="0"/>
              <a:buChar char="•"/>
            </a:pPr>
            <a:r>
              <a:rPr lang="de-DE" baseline="0" dirty="0" err="1" smtClean="0"/>
              <a:t>For</a:t>
            </a:r>
            <a:r>
              <a:rPr lang="de-DE" baseline="0" dirty="0" smtClean="0"/>
              <a:t> </a:t>
            </a:r>
            <a:r>
              <a:rPr lang="de-DE" baseline="0" dirty="0" err="1" smtClean="0"/>
              <a:t>example</a:t>
            </a:r>
            <a:r>
              <a:rPr lang="de-DE" baseline="0" dirty="0" smtClean="0"/>
              <a:t> </a:t>
            </a:r>
            <a:r>
              <a:rPr lang="de-DE" baseline="0" dirty="0" err="1" smtClean="0"/>
              <a:t>the</a:t>
            </a:r>
            <a:r>
              <a:rPr lang="de-DE" baseline="0" dirty="0" smtClean="0"/>
              <a:t> High </a:t>
            </a:r>
            <a:r>
              <a:rPr lang="de-DE" baseline="0" dirty="0" err="1" smtClean="0"/>
              <a:t>speed</a:t>
            </a:r>
            <a:r>
              <a:rPr lang="de-DE" baseline="0" dirty="0" smtClean="0"/>
              <a:t> </a:t>
            </a:r>
            <a:r>
              <a:rPr lang="de-DE" baseline="0" dirty="0" err="1" smtClean="0"/>
              <a:t>inspection</a:t>
            </a:r>
            <a:r>
              <a:rPr lang="de-DE" baseline="0" dirty="0" smtClean="0"/>
              <a:t> on </a:t>
            </a:r>
            <a:r>
              <a:rPr lang="de-DE" baseline="0" dirty="0" err="1" smtClean="0"/>
              <a:t>beverage</a:t>
            </a:r>
            <a:r>
              <a:rPr lang="de-DE" baseline="0" dirty="0" smtClean="0"/>
              <a:t> </a:t>
            </a:r>
            <a:r>
              <a:rPr lang="de-DE" baseline="0" dirty="0" err="1" smtClean="0"/>
              <a:t>products</a:t>
            </a:r>
            <a:r>
              <a:rPr lang="de-DE" baseline="0" dirty="0" smtClean="0"/>
              <a:t> </a:t>
            </a:r>
            <a:r>
              <a:rPr lang="de-DE" baseline="0" dirty="0" err="1" smtClean="0"/>
              <a:t>of</a:t>
            </a:r>
            <a:r>
              <a:rPr lang="de-DE" baseline="0" dirty="0" smtClean="0"/>
              <a:t> </a:t>
            </a:r>
            <a:r>
              <a:rPr lang="de-DE" baseline="0" dirty="0" err="1" smtClean="0"/>
              <a:t>filled</a:t>
            </a:r>
            <a:r>
              <a:rPr lang="de-DE" baseline="0" dirty="0" smtClean="0"/>
              <a:t> </a:t>
            </a:r>
            <a:r>
              <a:rPr lang="de-DE" baseline="0" dirty="0" err="1" smtClean="0"/>
              <a:t>bottles</a:t>
            </a:r>
            <a:r>
              <a:rPr lang="de-DE" baseline="0" dirty="0" smtClean="0"/>
              <a:t> </a:t>
            </a:r>
            <a:r>
              <a:rPr lang="de-DE" baseline="0" dirty="0" err="1" smtClean="0"/>
              <a:t>with</a:t>
            </a:r>
            <a:r>
              <a:rPr lang="de-DE" baseline="0" dirty="0" smtClean="0"/>
              <a:t> </a:t>
            </a:r>
            <a:r>
              <a:rPr lang="de-DE" baseline="0" dirty="0" err="1" smtClean="0"/>
              <a:t>the</a:t>
            </a:r>
            <a:r>
              <a:rPr lang="de-DE" baseline="0" dirty="0" smtClean="0"/>
              <a:t> HEUFT </a:t>
            </a:r>
            <a:r>
              <a:rPr lang="de-DE" baseline="0" dirty="0" err="1" smtClean="0"/>
              <a:t>eXaminer</a:t>
            </a:r>
            <a:r>
              <a:rPr lang="de-DE" baseline="0" dirty="0" smtClean="0"/>
              <a:t> II XOS </a:t>
            </a:r>
            <a:r>
              <a:rPr lang="de-DE" baseline="0" dirty="0" err="1" smtClean="0"/>
              <a:t>cobine</a:t>
            </a:r>
            <a:r>
              <a:rPr lang="de-DE" baseline="0" dirty="0" smtClean="0"/>
              <a:t> </a:t>
            </a:r>
            <a:r>
              <a:rPr lang="de-DE" baseline="0" dirty="0" err="1" smtClean="0"/>
              <a:t>optical</a:t>
            </a:r>
            <a:r>
              <a:rPr lang="de-DE" baseline="0" dirty="0" smtClean="0"/>
              <a:t> </a:t>
            </a:r>
            <a:r>
              <a:rPr lang="de-DE" baseline="0" dirty="0" err="1" smtClean="0"/>
              <a:t>and</a:t>
            </a:r>
            <a:r>
              <a:rPr lang="de-DE" baseline="0" dirty="0" smtClean="0"/>
              <a:t> </a:t>
            </a:r>
            <a:r>
              <a:rPr lang="de-DE" baseline="0" dirty="0" err="1" smtClean="0"/>
              <a:t>Xrays</a:t>
            </a:r>
            <a:r>
              <a:rPr lang="de-DE" baseline="0" dirty="0" smtClean="0"/>
              <a:t> </a:t>
            </a:r>
            <a:r>
              <a:rPr lang="de-DE" baseline="0" dirty="0" err="1" smtClean="0"/>
              <a:t>inspection</a:t>
            </a:r>
            <a:r>
              <a:rPr lang="de-DE" baseline="0" dirty="0" smtClean="0"/>
              <a:t>. </a:t>
            </a:r>
            <a:r>
              <a:rPr lang="de-DE" baseline="0" dirty="0" err="1" smtClean="0"/>
              <a:t>With</a:t>
            </a:r>
            <a:r>
              <a:rPr lang="de-DE" baseline="0" dirty="0" smtClean="0"/>
              <a:t> </a:t>
            </a:r>
            <a:r>
              <a:rPr lang="de-DE" baseline="0" dirty="0" err="1" smtClean="0"/>
              <a:t>Xrays</a:t>
            </a:r>
            <a:r>
              <a:rPr lang="de-DE" baseline="0" dirty="0" smtClean="0"/>
              <a:t> a </a:t>
            </a:r>
            <a:r>
              <a:rPr lang="de-DE" baseline="0" dirty="0" err="1" smtClean="0"/>
              <a:t>special</a:t>
            </a:r>
            <a:r>
              <a:rPr lang="de-DE" baseline="0" dirty="0" smtClean="0"/>
              <a:t> </a:t>
            </a:r>
            <a:r>
              <a:rPr lang="de-DE" baseline="0" dirty="0" err="1" smtClean="0"/>
              <a:t>focus</a:t>
            </a:r>
            <a:r>
              <a:rPr lang="de-DE" baseline="0" dirty="0" smtClean="0"/>
              <a:t> on </a:t>
            </a:r>
            <a:r>
              <a:rPr lang="de-DE" baseline="0" dirty="0" err="1" smtClean="0"/>
              <a:t>foreign</a:t>
            </a:r>
            <a:r>
              <a:rPr lang="de-DE" baseline="0" dirty="0" smtClean="0"/>
              <a:t> material </a:t>
            </a:r>
            <a:r>
              <a:rPr lang="de-DE" baseline="0" dirty="0" err="1" smtClean="0"/>
              <a:t>located</a:t>
            </a:r>
            <a:r>
              <a:rPr lang="de-DE" baseline="0" dirty="0" smtClean="0"/>
              <a:t> in </a:t>
            </a:r>
            <a:r>
              <a:rPr lang="de-DE" baseline="0" dirty="0" err="1" smtClean="0"/>
              <a:t>the</a:t>
            </a:r>
            <a:r>
              <a:rPr lang="de-DE" baseline="0" dirty="0" smtClean="0"/>
              <a:t> </a:t>
            </a:r>
            <a:r>
              <a:rPr lang="de-DE" baseline="0" dirty="0" err="1" smtClean="0"/>
              <a:t>base</a:t>
            </a:r>
            <a:r>
              <a:rPr lang="de-DE" baseline="0" dirty="0" smtClean="0"/>
              <a:t> </a:t>
            </a:r>
            <a:r>
              <a:rPr lang="de-DE" baseline="0" dirty="0" err="1" smtClean="0"/>
              <a:t>area</a:t>
            </a:r>
            <a:r>
              <a:rPr lang="de-DE" baseline="0" dirty="0" smtClean="0"/>
              <a:t> </a:t>
            </a:r>
            <a:r>
              <a:rPr lang="de-DE" baseline="0" dirty="0" err="1" smtClean="0"/>
              <a:t>is</a:t>
            </a:r>
            <a:r>
              <a:rPr lang="de-DE" baseline="0" dirty="0" smtClean="0"/>
              <a:t> </a:t>
            </a:r>
            <a:r>
              <a:rPr lang="de-DE" baseline="0" dirty="0" err="1" smtClean="0"/>
              <a:t>taken</a:t>
            </a:r>
            <a:r>
              <a:rPr lang="de-DE" baseline="0" dirty="0" smtClean="0"/>
              <a:t>.</a:t>
            </a:r>
          </a:p>
          <a:p>
            <a:pPr marL="171450" indent="-171450">
              <a:buFont typeface="Arial" panose="020B0604020202020204" pitchFamily="34" charset="0"/>
              <a:buChar char="•"/>
            </a:pPr>
            <a:r>
              <a:rPr lang="de-DE" baseline="0" dirty="0" smtClean="0"/>
              <a:t>The </a:t>
            </a:r>
            <a:r>
              <a:rPr lang="de-DE" baseline="0" dirty="0" err="1" smtClean="0"/>
              <a:t>inspection</a:t>
            </a:r>
            <a:r>
              <a:rPr lang="de-DE" baseline="0" dirty="0" smtClean="0"/>
              <a:t> </a:t>
            </a:r>
            <a:r>
              <a:rPr lang="de-DE" baseline="0" dirty="0" err="1" smtClean="0"/>
              <a:t>of</a:t>
            </a:r>
            <a:r>
              <a:rPr lang="de-DE" baseline="0" dirty="0" smtClean="0"/>
              <a:t> </a:t>
            </a:r>
            <a:r>
              <a:rPr lang="de-DE" baseline="0" dirty="0" err="1" smtClean="0"/>
              <a:t>food</a:t>
            </a:r>
            <a:r>
              <a:rPr lang="de-DE" baseline="0" dirty="0" smtClean="0"/>
              <a:t> </a:t>
            </a:r>
            <a:r>
              <a:rPr lang="de-DE" baseline="0" dirty="0" err="1" smtClean="0"/>
              <a:t>containers</a:t>
            </a:r>
            <a:r>
              <a:rPr lang="de-DE" baseline="0" dirty="0" smtClean="0"/>
              <a:t> like </a:t>
            </a:r>
            <a:r>
              <a:rPr lang="de-DE" baseline="0" dirty="0" err="1" smtClean="0"/>
              <a:t>jars</a:t>
            </a:r>
            <a:r>
              <a:rPr lang="de-DE" baseline="0" dirty="0" smtClean="0"/>
              <a:t> </a:t>
            </a:r>
            <a:r>
              <a:rPr lang="de-DE" baseline="0" dirty="0" err="1" smtClean="0"/>
              <a:t>filled</a:t>
            </a:r>
            <a:r>
              <a:rPr lang="de-DE" baseline="0" dirty="0" smtClean="0"/>
              <a:t> </a:t>
            </a:r>
            <a:r>
              <a:rPr lang="de-DE" baseline="0" dirty="0" err="1" smtClean="0"/>
              <a:t>with</a:t>
            </a:r>
            <a:r>
              <a:rPr lang="de-DE" baseline="0" dirty="0" smtClean="0"/>
              <a:t> </a:t>
            </a:r>
            <a:r>
              <a:rPr lang="en-US" baseline="0" dirty="0" smtClean="0"/>
              <a:t>pickled food, fruit preserves, delicatessen, jams or even baby food with </a:t>
            </a:r>
            <a:r>
              <a:rPr lang="en-US" sz="1200" b="0" i="0" kern="1200" dirty="0" smtClean="0">
                <a:solidFill>
                  <a:schemeClr val="tx1"/>
                </a:solidFill>
                <a:effectLst/>
                <a:latin typeface="+mn-lt"/>
                <a:ea typeface="+mn-ea"/>
                <a:cs typeface="+mn-cs"/>
              </a:rPr>
              <a:t>the inspection of the complete height of the container and a 360 degree coverage of the whole base area</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The HEUFT </a:t>
            </a:r>
            <a:r>
              <a:rPr lang="en-US" sz="1200" b="0" i="0" kern="1200" baseline="0" dirty="0" err="1" smtClean="0">
                <a:solidFill>
                  <a:schemeClr val="tx1"/>
                </a:solidFill>
                <a:effectLst/>
                <a:latin typeface="+mn-lt"/>
                <a:ea typeface="+mn-ea"/>
                <a:cs typeface="+mn-cs"/>
              </a:rPr>
              <a:t>eXaminer</a:t>
            </a:r>
            <a:r>
              <a:rPr lang="en-US" sz="1200" b="0" i="0" kern="1200" baseline="0" dirty="0" smtClean="0">
                <a:solidFill>
                  <a:schemeClr val="tx1"/>
                </a:solidFill>
                <a:effectLst/>
                <a:latin typeface="+mn-lt"/>
                <a:ea typeface="+mn-ea"/>
                <a:cs typeface="+mn-cs"/>
              </a:rPr>
              <a:t> II XS </a:t>
            </a:r>
            <a:r>
              <a:rPr lang="en-US" sz="1200" b="0" i="0" kern="1200" dirty="0" smtClean="0">
                <a:solidFill>
                  <a:schemeClr val="tx1"/>
                </a:solidFill>
                <a:effectLst/>
                <a:latin typeface="+mn-lt"/>
                <a:ea typeface="+mn-ea"/>
                <a:cs typeface="+mn-cs"/>
              </a:rPr>
              <a:t> with</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X-ray inspection of food cans, </a:t>
            </a:r>
            <a:r>
              <a:rPr lang="en-US" sz="1200" b="0" i="0" kern="1200" dirty="0" err="1" smtClean="0">
                <a:solidFill>
                  <a:schemeClr val="tx1"/>
                </a:solidFill>
                <a:effectLst/>
                <a:latin typeface="+mn-lt"/>
                <a:ea typeface="+mn-ea"/>
                <a:cs typeface="+mn-cs"/>
              </a:rPr>
              <a:t>doypacks</a:t>
            </a:r>
            <a:r>
              <a:rPr lang="en-US" sz="1200" b="0" i="0" kern="1200" dirty="0" smtClean="0">
                <a:solidFill>
                  <a:schemeClr val="tx1"/>
                </a:solidFill>
                <a:effectLst/>
                <a:latin typeface="+mn-lt"/>
                <a:ea typeface="+mn-ea"/>
                <a:cs typeface="+mn-cs"/>
              </a:rPr>
              <a:t>, beverage cans or carton packaging at the end of the line.</a:t>
            </a: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The HEUFT </a:t>
            </a:r>
            <a:r>
              <a:rPr lang="en-US" sz="1200" b="0" i="0" kern="1200" baseline="0" dirty="0" err="1" smtClean="0">
                <a:solidFill>
                  <a:schemeClr val="tx1"/>
                </a:solidFill>
                <a:effectLst/>
                <a:latin typeface="+mn-lt"/>
                <a:ea typeface="+mn-ea"/>
                <a:cs typeface="+mn-cs"/>
              </a:rPr>
              <a:t>eXaminer</a:t>
            </a:r>
            <a:r>
              <a:rPr lang="en-US" sz="1200" b="0" i="0" kern="1200" baseline="0" dirty="0" smtClean="0">
                <a:solidFill>
                  <a:schemeClr val="tx1"/>
                </a:solidFill>
                <a:effectLst/>
                <a:latin typeface="+mn-lt"/>
                <a:ea typeface="+mn-ea"/>
                <a:cs typeface="+mn-cs"/>
              </a:rPr>
              <a:t> II XB for Top Down Inspection on </a:t>
            </a:r>
            <a:r>
              <a:rPr lang="en-US" sz="1200" b="0" i="0" kern="1200" dirty="0" smtClean="0">
                <a:solidFill>
                  <a:schemeClr val="tx1"/>
                </a:solidFill>
                <a:effectLst/>
                <a:latin typeface="+mn-lt"/>
                <a:ea typeface="+mn-ea"/>
                <a:cs typeface="+mn-cs"/>
              </a:rPr>
              <a:t>filled flow packs, thermoform packaging, pouches, composite packaging</a:t>
            </a:r>
            <a:endParaRPr lang="en-US" sz="1200" b="0" i="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baseline="0" dirty="0" smtClean="0">
                <a:solidFill>
                  <a:schemeClr val="tx1"/>
                </a:solidFill>
                <a:effectLst/>
                <a:latin typeface="+mn-lt"/>
                <a:ea typeface="+mn-ea"/>
                <a:cs typeface="+mn-cs"/>
              </a:rPr>
              <a:t>The HEUFT </a:t>
            </a:r>
            <a:r>
              <a:rPr lang="en-US" sz="1200" b="0" i="0" kern="1200" baseline="0" dirty="0" err="1" smtClean="0">
                <a:solidFill>
                  <a:schemeClr val="tx1"/>
                </a:solidFill>
                <a:effectLst/>
                <a:latin typeface="+mn-lt"/>
                <a:ea typeface="+mn-ea"/>
                <a:cs typeface="+mn-cs"/>
              </a:rPr>
              <a:t>eXaminer</a:t>
            </a:r>
            <a:r>
              <a:rPr lang="en-US" sz="1200" b="0" i="0" kern="1200" baseline="0" dirty="0" smtClean="0">
                <a:solidFill>
                  <a:schemeClr val="tx1"/>
                </a:solidFill>
                <a:effectLst/>
                <a:latin typeface="+mn-lt"/>
                <a:ea typeface="+mn-ea"/>
                <a:cs typeface="+mn-cs"/>
              </a:rPr>
              <a:t> II XT pipeline inspector continuously monitors the safety of a liquid and a paste-like product mass</a:t>
            </a:r>
            <a:endParaRPr lang="de-DE" baseline="0" dirty="0" smtClean="0"/>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4</a:t>
            </a:fld>
            <a:endParaRPr lang="de-DE"/>
          </a:p>
        </p:txBody>
      </p:sp>
    </p:spTree>
    <p:extLst>
      <p:ext uri="{BB962C8B-B14F-4D97-AF65-F5344CB8AC3E}">
        <p14:creationId xmlns:p14="http://schemas.microsoft.com/office/powerpoint/2010/main" val="3933449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5</a:t>
            </a:fld>
            <a:endParaRPr lang="de-DE"/>
          </a:p>
        </p:txBody>
      </p:sp>
    </p:spTree>
    <p:extLst>
      <p:ext uri="{BB962C8B-B14F-4D97-AF65-F5344CB8AC3E}">
        <p14:creationId xmlns:p14="http://schemas.microsoft.com/office/powerpoint/2010/main" val="4261022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Comparison between metal check and x-ray</a:t>
            </a:r>
            <a:r>
              <a:rPr lang="en-US" sz="1200" b="0" i="0" kern="1200" dirty="0" smtClean="0">
                <a:solidFill>
                  <a:schemeClr val="tx1"/>
                </a:solidFill>
                <a:effectLst/>
                <a:latin typeface="+mn-lt"/>
                <a:ea typeface="+mn-ea"/>
                <a:cs typeface="+mn-cs"/>
              </a:rPr>
              <a:t>: Detects high density materials such as pieces of metal, glass splinters, stones, shotgun pellets or objects made high</a:t>
            </a:r>
            <a:r>
              <a:rPr lang="en-US" sz="1200" b="0" i="0" kern="1200" baseline="0" dirty="0" smtClean="0">
                <a:solidFill>
                  <a:schemeClr val="tx1"/>
                </a:solidFill>
                <a:effectLst/>
                <a:latin typeface="+mn-lt"/>
                <a:ea typeface="+mn-ea"/>
                <a:cs typeface="+mn-cs"/>
              </a:rPr>
              <a:t> density </a:t>
            </a:r>
            <a:r>
              <a:rPr lang="en-US" sz="1200" b="0" i="0" kern="1200" dirty="0" smtClean="0">
                <a:solidFill>
                  <a:schemeClr val="tx1"/>
                </a:solidFill>
                <a:effectLst/>
                <a:latin typeface="+mn-lt"/>
                <a:ea typeface="+mn-ea"/>
                <a:cs typeface="+mn-cs"/>
              </a:rPr>
              <a:t>plastic. Due</a:t>
            </a:r>
            <a:r>
              <a:rPr lang="en-US" sz="1200" b="0" i="0" kern="1200" baseline="0" dirty="0" smtClean="0">
                <a:solidFill>
                  <a:schemeClr val="tx1"/>
                </a:solidFill>
                <a:effectLst/>
                <a:latin typeface="+mn-lt"/>
                <a:ea typeface="+mn-ea"/>
                <a:cs typeface="+mn-cs"/>
              </a:rPr>
              <a:t> x-ray is needed a supplier has to take care of the safety of an x-ray machine.</a:t>
            </a: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6</a:t>
            </a:fld>
            <a:endParaRPr lang="de-DE"/>
          </a:p>
        </p:txBody>
      </p:sp>
    </p:spTree>
    <p:extLst>
      <p:ext uri="{BB962C8B-B14F-4D97-AF65-F5344CB8AC3E}">
        <p14:creationId xmlns:p14="http://schemas.microsoft.com/office/powerpoint/2010/main" val="1919986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smtClean="0"/>
              <a:t>Generally, X-rays are nowadays produced from electricity and high voltage.</a:t>
            </a:r>
          </a:p>
          <a:p>
            <a:endParaRPr lang="en-US" dirty="0" smtClean="0"/>
          </a:p>
          <a:p>
            <a:r>
              <a:rPr lang="en-US" dirty="0" smtClean="0"/>
              <a:t>High voltage causes electrons to be accelerated from the cathode to the anode. There, the electrons are suddenly decelerated. The energy they emit is partially converted into X-rays and into heat.</a:t>
            </a:r>
          </a:p>
          <a:p>
            <a:endParaRPr lang="en-US" dirty="0" smtClean="0"/>
          </a:p>
          <a:p>
            <a:r>
              <a:rPr lang="en-US" dirty="0" smtClean="0"/>
              <a:t>Pulsed </a:t>
            </a:r>
            <a:r>
              <a:rPr lang="en-US" dirty="0" err="1" smtClean="0"/>
              <a:t>Xrays</a:t>
            </a:r>
            <a:r>
              <a:rPr lang="en-US" dirty="0" smtClean="0"/>
              <a:t> are electrically activated when it is really necessary: precisely at that moment when the product to be inspected passes the inspection station. </a:t>
            </a:r>
          </a:p>
          <a:p>
            <a:endParaRPr lang="en-US" dirty="0" smtClean="0"/>
          </a:p>
          <a:p>
            <a:r>
              <a:rPr lang="en-US" dirty="0" smtClean="0"/>
              <a:t>This "X-ray </a:t>
            </a:r>
            <a:r>
              <a:rPr lang="en-US" dirty="0" err="1" smtClean="0"/>
              <a:t>pulse“lasts</a:t>
            </a:r>
            <a:r>
              <a:rPr lang="en-US" dirty="0" smtClean="0"/>
              <a:t> no more than one thousandth of a second. An average bolt of lightning lasts almost 100 times as long in comparison.</a:t>
            </a:r>
          </a:p>
          <a:p>
            <a:endParaRPr lang="en-US" dirty="0" smtClean="0"/>
          </a:p>
          <a:p>
            <a:r>
              <a:rPr lang="en-US" sz="1200" b="0" i="0" kern="1200" dirty="0" smtClean="0">
                <a:solidFill>
                  <a:schemeClr val="tx1"/>
                </a:solidFill>
                <a:effectLst/>
                <a:latin typeface="+mn-lt"/>
                <a:ea typeface="+mn-ea"/>
                <a:cs typeface="+mn-cs"/>
              </a:rPr>
              <a:t>The pulsed X-rays make smallest faults visible even on high-speed lines where up to 1,200 products per minute are examined.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high image quality is not affected by the production speed.</a:t>
            </a: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7</a:t>
            </a:fld>
            <a:endParaRPr lang="de-DE"/>
          </a:p>
        </p:txBody>
      </p:sp>
    </p:spTree>
    <p:extLst>
      <p:ext uri="{BB962C8B-B14F-4D97-AF65-F5344CB8AC3E}">
        <p14:creationId xmlns:p14="http://schemas.microsoft.com/office/powerpoint/2010/main" val="435294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All the components for generating the X-rays are integrated in a compact casing</a:t>
            </a:r>
            <a:r>
              <a:rPr lang="en-GB" sz="1200" kern="1200" baseline="0" dirty="0" smtClean="0">
                <a:solidFill>
                  <a:schemeClr val="tx1"/>
                </a:solidFill>
                <a:effectLst/>
                <a:latin typeface="+mn-lt"/>
                <a:ea typeface="+mn-ea"/>
                <a:cs typeface="+mn-cs"/>
              </a:rPr>
              <a:t> the X-ray generator.</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a:t>
            </a:r>
            <a:r>
              <a:rPr lang="en-GB" sz="1200" kern="1200" dirty="0" err="1" smtClean="0">
                <a:solidFill>
                  <a:schemeClr val="tx1"/>
                </a:solidFill>
                <a:effectLst/>
                <a:latin typeface="+mn-lt"/>
                <a:ea typeface="+mn-ea"/>
                <a:cs typeface="+mn-cs"/>
              </a:rPr>
              <a:t>Xray</a:t>
            </a:r>
            <a:r>
              <a:rPr lang="en-GB" sz="1200"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is passed by the </a:t>
            </a:r>
            <a:r>
              <a:rPr lang="en-GB" sz="1200" dirty="0" smtClean="0">
                <a:solidFill>
                  <a:schemeClr val="bg1">
                    <a:lumMod val="50000"/>
                  </a:schemeClr>
                </a:solidFill>
              </a:rPr>
              <a:t>Digital Full-field image receiver</a:t>
            </a:r>
            <a:r>
              <a:rPr lang="en-US" sz="1200" kern="1200" baseline="0" dirty="0" smtClean="0">
                <a:solidFill>
                  <a:schemeClr val="tx1"/>
                </a:solidFill>
                <a:effectLst/>
                <a:latin typeface="+mn-lt"/>
                <a:ea typeface="+mn-ea"/>
                <a:cs typeface="+mn-cs"/>
              </a:rPr>
              <a:t> as a digital signal on to the image processing system </a:t>
            </a:r>
            <a:r>
              <a:rPr lang="en-US" sz="1200" b="0" i="0" kern="1200" dirty="0" smtClean="0">
                <a:solidFill>
                  <a:schemeClr val="tx1"/>
                </a:solidFill>
                <a:effectLst/>
                <a:latin typeface="+mn-lt"/>
                <a:ea typeface="+mn-ea"/>
                <a:cs typeface="+mn-cs"/>
              </a:rPr>
              <a:t>HEUFT</a:t>
            </a:r>
            <a:r>
              <a:rPr lang="en-US" sz="1200" b="0" i="1" kern="1200" dirty="0" smtClean="0">
                <a:solidFill>
                  <a:schemeClr val="tx1"/>
                </a:solidFill>
                <a:effectLst/>
                <a:latin typeface="+mn-lt"/>
                <a:ea typeface="+mn-ea"/>
                <a:cs typeface="+mn-cs"/>
              </a:rPr>
              <a:t> reflexx²</a:t>
            </a:r>
            <a:r>
              <a:rPr lang="en-US" sz="1200" b="0" i="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With</a:t>
            </a:r>
            <a:r>
              <a:rPr lang="en-GB" sz="1200" b="0" kern="1200" baseline="0" dirty="0" smtClean="0">
                <a:solidFill>
                  <a:schemeClr val="tx1"/>
                </a:solidFill>
                <a:effectLst/>
                <a:latin typeface="+mn-lt"/>
                <a:ea typeface="+mn-ea"/>
                <a:cs typeface="+mn-cs"/>
              </a:rPr>
              <a:t> this dynamic image processing  are implemented which leads to more </a:t>
            </a:r>
            <a:r>
              <a:rPr lang="en-GB" sz="1200" b="0" kern="1200" dirty="0" smtClean="0">
                <a:solidFill>
                  <a:schemeClr val="tx1"/>
                </a:solidFill>
                <a:effectLst/>
                <a:latin typeface="+mn-lt"/>
                <a:ea typeface="+mn-ea"/>
                <a:cs typeface="+mn-cs"/>
              </a:rPr>
              <a:t>flexibility towards fluctuating on container</a:t>
            </a:r>
            <a:r>
              <a:rPr lang="en-GB" sz="1200" b="0" kern="1200" baseline="0" dirty="0" smtClean="0">
                <a:solidFill>
                  <a:schemeClr val="tx1"/>
                </a:solidFill>
                <a:effectLst/>
                <a:latin typeface="+mn-lt"/>
                <a:ea typeface="+mn-ea"/>
                <a:cs typeface="+mn-cs"/>
              </a:rPr>
              <a:t> structures with high detection performance</a:t>
            </a:r>
            <a:r>
              <a:rPr lang="en-GB" sz="1200" b="0" kern="1200" dirty="0" smtClean="0">
                <a:solidFill>
                  <a:schemeClr val="tx1"/>
                </a:solidFill>
                <a:effectLst/>
                <a:latin typeface="+mn-lt"/>
                <a:ea typeface="+mn-ea"/>
                <a:cs typeface="+mn-cs"/>
              </a:rPr>
              <a:t> with low false rejection rates.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8</a:t>
            </a:fld>
            <a:endParaRPr lang="de-DE"/>
          </a:p>
        </p:txBody>
      </p:sp>
    </p:spTree>
    <p:extLst>
      <p:ext uri="{BB962C8B-B14F-4D97-AF65-F5344CB8AC3E}">
        <p14:creationId xmlns:p14="http://schemas.microsoft.com/office/powerpoint/2010/main" val="940822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Quality instead of quantity – high radiation levels are not absolutely necessary for a high degree of detection reliability</a:t>
            </a:r>
          </a:p>
          <a:p>
            <a:endParaRPr lang="en-US" sz="1200" b="0" i="0" kern="1200" dirty="0" smtClean="0">
              <a:solidFill>
                <a:schemeClr val="tx1"/>
              </a:solidFill>
              <a:effectLst/>
              <a:latin typeface="+mn-lt"/>
              <a:ea typeface="+mn-ea"/>
              <a:cs typeface="+mn-cs"/>
            </a:endParaRPr>
          </a:p>
          <a:p>
            <a:r>
              <a:rPr lang="de-DE" sz="1200" b="0" i="0" kern="1200" dirty="0" err="1" smtClean="0">
                <a:solidFill>
                  <a:schemeClr val="tx1"/>
                </a:solidFill>
                <a:effectLst/>
                <a:latin typeface="+mn-lt"/>
                <a:ea typeface="+mn-ea"/>
                <a:cs typeface="+mn-cs"/>
              </a:rPr>
              <a:t>Quite</a:t>
            </a:r>
            <a:r>
              <a:rPr lang="de-DE" sz="1200" b="0" i="0" kern="1200" dirty="0" smtClean="0">
                <a:solidFill>
                  <a:schemeClr val="tx1"/>
                </a:solidFill>
                <a:effectLst/>
                <a:latin typeface="+mn-lt"/>
                <a:ea typeface="+mn-ea"/>
                <a:cs typeface="+mn-cs"/>
              </a:rPr>
              <a:t> </a:t>
            </a:r>
            <a:r>
              <a:rPr lang="de-DE" sz="1200" b="0" i="0" kern="1200" dirty="0" err="1" smtClean="0">
                <a:solidFill>
                  <a:schemeClr val="tx1"/>
                </a:solidFill>
                <a:effectLst/>
                <a:latin typeface="+mn-lt"/>
                <a:ea typeface="+mn-ea"/>
                <a:cs typeface="+mn-cs"/>
              </a:rPr>
              <a:t>the</a:t>
            </a:r>
            <a:r>
              <a:rPr lang="de-DE" sz="1200" b="0" i="0" kern="1200" dirty="0" smtClean="0">
                <a:solidFill>
                  <a:schemeClr val="tx1"/>
                </a:solidFill>
                <a:effectLst/>
                <a:latin typeface="+mn-lt"/>
                <a:ea typeface="+mn-ea"/>
                <a:cs typeface="+mn-cs"/>
              </a:rPr>
              <a:t> </a:t>
            </a:r>
            <a:r>
              <a:rPr lang="de-DE" sz="1200" b="0" i="0" kern="1200" dirty="0" err="1" smtClean="0">
                <a:solidFill>
                  <a:schemeClr val="tx1"/>
                </a:solidFill>
                <a:effectLst/>
                <a:latin typeface="+mn-lt"/>
                <a:ea typeface="+mn-ea"/>
                <a:cs typeface="+mn-cs"/>
              </a:rPr>
              <a:t>reverse</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intensity of an average pulsed X-ray measurement is less than the limit value of 10,000 gray by more than 600 million times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10,000 gray is the limit up to which the irradiation of food is considered to be harmless e.g. by the World Health Organization.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quantity of a pulse is also a far cry from the marking obligation for irradiated products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 for pharmaceutical products and even more for food.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And the radiation energy of a pulse amounts to just 70- 70  kilo electron volts instead of the permissible 10,000 </a:t>
            </a:r>
            <a:r>
              <a:rPr lang="en-US" sz="1200" b="0" i="0" kern="1200" dirty="0" err="1" smtClean="0">
                <a:solidFill>
                  <a:schemeClr val="tx1"/>
                </a:solidFill>
                <a:effectLst/>
                <a:latin typeface="+mn-lt"/>
                <a:ea typeface="+mn-ea"/>
                <a:cs typeface="+mn-cs"/>
              </a:rPr>
              <a:t>kv</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This as well counts Organic food this is because the radiation intensity used for an</a:t>
            </a:r>
            <a:r>
              <a:rPr lang="en-US" sz="1200" b="0" i="0" u="none" strike="noStrike" kern="1200" dirty="0" smtClean="0">
                <a:solidFill>
                  <a:schemeClr val="tx1"/>
                </a:solidFill>
                <a:effectLst/>
                <a:latin typeface="+mn-lt"/>
                <a:ea typeface="+mn-ea"/>
                <a:cs typeface="+mn-cs"/>
                <a:hlinkClick r:id="rId3"/>
              </a:rPr>
              <a:t> X-ray based foreign object detection</a:t>
            </a:r>
            <a:r>
              <a:rPr lang="en-US" sz="1200" b="0" i="0" kern="1200" dirty="0" smtClean="0">
                <a:solidFill>
                  <a:schemeClr val="tx1"/>
                </a:solidFill>
                <a:effectLst/>
                <a:latin typeface="+mn-lt"/>
                <a:ea typeface="+mn-ea"/>
                <a:cs typeface="+mn-cs"/>
              </a:rPr>
              <a:t> is much lower.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Only very little radiation is needed if it is not being used to treat the food but merely check the production process.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Principle of radiation protection:</a:t>
            </a:r>
          </a:p>
          <a:p>
            <a:r>
              <a:rPr lang="en-US" sz="1200" b="0" i="0" kern="1200" dirty="0" smtClean="0">
                <a:solidFill>
                  <a:schemeClr val="tx1"/>
                </a:solidFill>
                <a:effectLst/>
                <a:latin typeface="+mn-lt"/>
                <a:ea typeface="+mn-ea"/>
                <a:cs typeface="+mn-cs"/>
              </a:rPr>
              <a:t>Justification</a:t>
            </a:r>
          </a:p>
          <a:p>
            <a:r>
              <a:rPr lang="en-US" sz="1200" b="0" i="0" kern="1200" dirty="0" smtClean="0">
                <a:solidFill>
                  <a:schemeClr val="tx1"/>
                </a:solidFill>
                <a:effectLst/>
                <a:latin typeface="+mn-lt"/>
                <a:ea typeface="+mn-ea"/>
                <a:cs typeface="+mn-cs"/>
              </a:rPr>
              <a:t>Dose limitation</a:t>
            </a:r>
          </a:p>
          <a:p>
            <a:r>
              <a:rPr lang="en-US" sz="1200" b="0" i="0" kern="1200" dirty="0" smtClean="0">
                <a:solidFill>
                  <a:schemeClr val="tx1"/>
                </a:solidFill>
                <a:effectLst/>
                <a:latin typeface="+mn-lt"/>
                <a:ea typeface="+mn-ea"/>
                <a:cs typeface="+mn-cs"/>
              </a:rPr>
              <a:t>Optimization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Simples said: As much as necessary as short as possible!</a:t>
            </a:r>
          </a:p>
          <a:p>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255C55A7-2B01-4C3A-B683-9A15AA7F4976}" type="slidenum">
              <a:rPr lang="de-DE" smtClean="0"/>
              <a:t>9</a:t>
            </a:fld>
            <a:endParaRPr lang="de-DE"/>
          </a:p>
        </p:txBody>
      </p:sp>
    </p:spTree>
    <p:extLst>
      <p:ext uri="{BB962C8B-B14F-4D97-AF65-F5344CB8AC3E}">
        <p14:creationId xmlns:p14="http://schemas.microsoft.com/office/powerpoint/2010/main" val="1891310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radiation dose is also unbeatably low</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With only ten </a:t>
            </a:r>
            <a:r>
              <a:rPr lang="en-US" sz="1200" b="0" i="0" kern="1200" dirty="0" err="1" smtClean="0">
                <a:solidFill>
                  <a:schemeClr val="tx1"/>
                </a:solidFill>
                <a:effectLst/>
                <a:latin typeface="+mn-lt"/>
                <a:ea typeface="+mn-ea"/>
                <a:cs typeface="+mn-cs"/>
              </a:rPr>
              <a:t>microsieverts</a:t>
            </a:r>
            <a:r>
              <a:rPr lang="en-US" sz="1200" b="0" i="0" kern="1200" dirty="0" smtClean="0">
                <a:solidFill>
                  <a:schemeClr val="tx1"/>
                </a:solidFill>
                <a:effectLst/>
                <a:latin typeface="+mn-lt"/>
                <a:ea typeface="+mn-ea"/>
                <a:cs typeface="+mn-cs"/>
              </a:rPr>
              <a:t> per measurement </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Exposure is even up to 900 times higher on a long-haul flight and almost 200 times during a medical X-ray</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The maximum emitted dose per measurement is 0.1 </a:t>
            </a:r>
            <a:r>
              <a:rPr lang="en-US" sz="1200" b="0" i="0" kern="1200" dirty="0" err="1" smtClean="0">
                <a:solidFill>
                  <a:schemeClr val="tx1"/>
                </a:solidFill>
                <a:effectLst/>
                <a:latin typeface="+mn-lt"/>
                <a:ea typeface="+mn-ea"/>
                <a:cs typeface="+mn-cs"/>
              </a:rPr>
              <a:t>millisievert</a:t>
            </a:r>
            <a:r>
              <a:rPr lang="en-US" sz="1200" b="0" i="0" kern="1200" dirty="0" smtClean="0">
                <a:solidFill>
                  <a:schemeClr val="tx1"/>
                </a:solidFill>
                <a:effectLst/>
                <a:latin typeface="+mn-lt"/>
                <a:ea typeface="+mn-ea"/>
                <a:cs typeface="+mn-cs"/>
              </a:rPr>
              <a:t> only a hundredth of that which conventional X-ray scanners emit on average.</a:t>
            </a:r>
          </a:p>
          <a:p>
            <a:endParaRPr lang="en-US" sz="1200" b="0" i="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10</a:t>
            </a:fld>
            <a:endParaRPr lang="de-DE"/>
          </a:p>
        </p:txBody>
      </p:sp>
    </p:spTree>
    <p:extLst>
      <p:ext uri="{BB962C8B-B14F-4D97-AF65-F5344CB8AC3E}">
        <p14:creationId xmlns:p14="http://schemas.microsoft.com/office/powerpoint/2010/main" val="4018995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r>
              <a:rPr lang="en-US" dirty="0" err="1" smtClean="0"/>
              <a:t>Linerar</a:t>
            </a:r>
            <a:r>
              <a:rPr lang="en-US" dirty="0" smtClean="0"/>
              <a:t> container flow is provided. It is not necessary to direct the containers by means of curves, edges to reduce the radiation. </a:t>
            </a:r>
          </a:p>
          <a:p>
            <a:pPr marL="0" indent="0">
              <a:buFontTx/>
              <a:buNone/>
            </a:pPr>
            <a:r>
              <a:rPr lang="en-US" dirty="0" smtClean="0"/>
              <a:t>This ensures stable container flow and reliable container tracking.</a:t>
            </a:r>
            <a:endParaRPr lang="de-DE" dirty="0" smtClean="0"/>
          </a:p>
          <a:p>
            <a:pPr marL="0" indent="0">
              <a:buFontTx/>
              <a:buNone/>
            </a:pPr>
            <a:endParaRPr lang="de-DE" dirty="0" smtClean="0"/>
          </a:p>
          <a:p>
            <a:pPr marL="0" indent="0">
              <a:buFontTx/>
              <a:buNone/>
            </a:pPr>
            <a:r>
              <a:rPr lang="de-DE" dirty="0" err="1" smtClean="0"/>
              <a:t>Gapless</a:t>
            </a:r>
            <a:r>
              <a:rPr lang="de-DE" dirty="0" smtClean="0"/>
              <a:t> </a:t>
            </a:r>
            <a:r>
              <a:rPr lang="de-DE" dirty="0" err="1" smtClean="0"/>
              <a:t>bottle</a:t>
            </a:r>
            <a:r>
              <a:rPr lang="de-DE" dirty="0" smtClean="0"/>
              <a:t> </a:t>
            </a:r>
            <a:r>
              <a:rPr lang="de-DE" dirty="0" err="1" smtClean="0"/>
              <a:t>flow</a:t>
            </a:r>
            <a:endParaRPr lang="de-DE" dirty="0" smtClean="0"/>
          </a:p>
          <a:p>
            <a:pPr marL="0" indent="0">
              <a:buFontTx/>
              <a:buNone/>
            </a:pPr>
            <a:endParaRPr lang="de-DE" dirty="0" smtClean="0"/>
          </a:p>
          <a:p>
            <a:pPr marL="0" indent="0">
              <a:buFontTx/>
              <a:buNone/>
            </a:pPr>
            <a:r>
              <a:rPr lang="de-DE" dirty="0" smtClean="0"/>
              <a:t>Variable Speeds</a:t>
            </a:r>
            <a:r>
              <a:rPr lang="de-DE" baseline="0" dirty="0" smtClean="0"/>
              <a:t> </a:t>
            </a:r>
          </a:p>
          <a:p>
            <a:pPr marL="0" indent="0">
              <a:buFontTx/>
              <a:buNone/>
            </a:pPr>
            <a:endParaRPr lang="de-DE" baseline="0" dirty="0" smtClean="0"/>
          </a:p>
          <a:p>
            <a:pPr marL="0" indent="0">
              <a:buFontTx/>
              <a:buNone/>
            </a:pPr>
            <a:r>
              <a:rPr lang="de-DE" baseline="0" dirty="0" smtClean="0"/>
              <a:t>Start </a:t>
            </a:r>
            <a:r>
              <a:rPr lang="de-DE" baseline="0" dirty="0" err="1" smtClean="0"/>
              <a:t>Stop</a:t>
            </a:r>
            <a:endParaRPr lang="de-DE" baseline="0" dirty="0" smtClean="0"/>
          </a:p>
          <a:p>
            <a:pPr marL="0" indent="0">
              <a:buFontTx/>
              <a:buNone/>
            </a:pPr>
            <a:endParaRPr lang="de-DE" baseline="0" dirty="0" smtClean="0"/>
          </a:p>
          <a:p>
            <a:pPr marL="0" indent="0">
              <a:buFontTx/>
              <a:buNone/>
            </a:pPr>
            <a:r>
              <a:rPr lang="de-DE" baseline="0" dirty="0" smtClean="0"/>
              <a:t>High Speed</a:t>
            </a:r>
          </a:p>
          <a:p>
            <a:pPr marL="0" indent="0">
              <a:buFontTx/>
              <a:buNone/>
            </a:pPr>
            <a:endParaRPr lang="de-DE" baseline="0" dirty="0" smtClean="0"/>
          </a:p>
          <a:p>
            <a:pPr marL="0" indent="0">
              <a:buFontTx/>
              <a:buNone/>
            </a:pPr>
            <a:r>
              <a:rPr lang="de-DE" baseline="0" dirty="0" err="1" smtClean="0"/>
              <a:t>No</a:t>
            </a:r>
            <a:r>
              <a:rPr lang="de-DE" baseline="0" dirty="0" smtClean="0"/>
              <a:t> </a:t>
            </a:r>
            <a:r>
              <a:rPr lang="de-DE" baseline="0" dirty="0" err="1" smtClean="0"/>
              <a:t>reduction</a:t>
            </a:r>
            <a:r>
              <a:rPr lang="de-DE" baseline="0" dirty="0" smtClean="0"/>
              <a:t> on </a:t>
            </a:r>
            <a:r>
              <a:rPr lang="de-DE" baseline="0" dirty="0" err="1" smtClean="0"/>
              <a:t>performance</a:t>
            </a:r>
            <a:r>
              <a:rPr lang="de-DE" baseline="0" dirty="0" smtClean="0"/>
              <a:t> on high </a:t>
            </a:r>
            <a:r>
              <a:rPr lang="de-DE" baseline="0" dirty="0" err="1" smtClean="0"/>
              <a:t>speeds</a:t>
            </a:r>
            <a:endParaRPr lang="de-DE" baseline="0" dirty="0" smtClean="0"/>
          </a:p>
          <a:p>
            <a:pPr marL="0" indent="0">
              <a:buFontTx/>
              <a:buNone/>
            </a:pPr>
            <a:endParaRPr lang="de-DE" baseline="0" dirty="0" smtClean="0"/>
          </a:p>
          <a:p>
            <a:pPr marL="0" indent="0">
              <a:buFontTx/>
              <a:buNone/>
            </a:pPr>
            <a:endParaRPr lang="de-DE" dirty="0" smtClean="0"/>
          </a:p>
          <a:p>
            <a:pPr marL="0" indent="0">
              <a:buFontTx/>
              <a:buNone/>
            </a:pPr>
            <a:endParaRPr lang="de-DE" dirty="0" smtClean="0"/>
          </a:p>
          <a:p>
            <a:pPr marL="0" indent="0">
              <a:buFontTx/>
              <a:buNone/>
            </a:pPr>
            <a:endParaRPr lang="de-DE" dirty="0" smtClean="0"/>
          </a:p>
          <a:p>
            <a:pPr marL="0" indent="0">
              <a:buFontTx/>
              <a:buNone/>
            </a:pPr>
            <a:endParaRPr lang="de-DE" dirty="0" smtClean="0"/>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255C55A7-2B01-4C3A-B683-9A15AA7F4976}" type="slidenum">
              <a:rPr lang="de-DE" smtClean="0"/>
              <a:t>11</a:t>
            </a:fld>
            <a:endParaRPr lang="de-DE"/>
          </a:p>
        </p:txBody>
      </p:sp>
    </p:spTree>
    <p:extLst>
      <p:ext uri="{BB962C8B-B14F-4D97-AF65-F5344CB8AC3E}">
        <p14:creationId xmlns:p14="http://schemas.microsoft.com/office/powerpoint/2010/main" val="516497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10815226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41555869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649432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25604230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42626307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113203070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134813406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41517991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23484414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4696367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29628026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18122850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12864446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393386612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207010706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08601865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162942577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34242911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80243203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86206651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2250489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vice 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6" name="Textplatzhalter 13"/>
          <p:cNvSpPr>
            <a:spLocks noGrp="1"/>
          </p:cNvSpPr>
          <p:nvPr>
            <p:ph type="body" sz="quarter" idx="11" hasCustomPrompt="1"/>
          </p:nvPr>
        </p:nvSpPr>
        <p:spPr>
          <a:xfrm>
            <a:off x="-1" y="2684733"/>
            <a:ext cx="5053264" cy="756299"/>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Short Description</a:t>
            </a:r>
          </a:p>
        </p:txBody>
      </p:sp>
      <p:sp>
        <p:nvSpPr>
          <p:cNvPr id="12" name="Bildplatzhalter 11"/>
          <p:cNvSpPr>
            <a:spLocks noGrp="1"/>
          </p:cNvSpPr>
          <p:nvPr>
            <p:ph type="pic" sz="quarter" idx="12" hasCustomPrompt="1"/>
          </p:nvPr>
        </p:nvSpPr>
        <p:spPr>
          <a:xfrm>
            <a:off x="4908885" y="199"/>
            <a:ext cx="7283116" cy="6857602"/>
          </a:xfrm>
          <a:prstGeom prst="rect">
            <a:avLst/>
          </a:prstGeom>
        </p:spPr>
        <p:txBody>
          <a:bodyPr/>
          <a:lstStyle>
            <a:lvl1pPr marL="0" indent="0">
              <a:buNone/>
              <a:defRPr/>
            </a:lvl1pPr>
          </a:lstStyle>
          <a:p>
            <a:r>
              <a:rPr lang="de-DE" dirty="0" smtClean="0"/>
              <a:t>Device Image</a:t>
            </a:r>
            <a:endParaRPr lang="de-DE" dirty="0"/>
          </a:p>
        </p:txBody>
      </p:sp>
      <p:sp>
        <p:nvSpPr>
          <p:cNvPr id="13" name="Textplatzhalter 13"/>
          <p:cNvSpPr>
            <a:spLocks noGrp="1"/>
          </p:cNvSpPr>
          <p:nvPr>
            <p:ph type="body" sz="quarter" idx="13" hasCustomPrompt="1"/>
          </p:nvPr>
        </p:nvSpPr>
        <p:spPr>
          <a:xfrm>
            <a:off x="0" y="3464046"/>
            <a:ext cx="5053264" cy="696256"/>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Device Name</a:t>
            </a:r>
          </a:p>
        </p:txBody>
      </p:sp>
    </p:spTree>
    <p:extLst>
      <p:ext uri="{BB962C8B-B14F-4D97-AF65-F5344CB8AC3E}">
        <p14:creationId xmlns:p14="http://schemas.microsoft.com/office/powerpoint/2010/main" val="313127180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pplication/Faults">
    <p:spTree>
      <p:nvGrpSpPr>
        <p:cNvPr id="1" name=""/>
        <p:cNvGrpSpPr/>
        <p:nvPr/>
      </p:nvGrpSpPr>
      <p:grpSpPr>
        <a:xfrm>
          <a:off x="0" y="0"/>
          <a:ext cx="0" cy="0"/>
          <a:chOff x="0" y="0"/>
          <a:chExt cx="0" cy="0"/>
        </a:xfrm>
      </p:grpSpPr>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9" name="Rechteck 8"/>
          <p:cNvSpPr/>
          <p:nvPr userDrawn="1"/>
        </p:nvSpPr>
        <p:spPr>
          <a:xfrm>
            <a:off x="0" y="1734180"/>
            <a:ext cx="12192000" cy="1051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14" name="Textplatzhalter 13"/>
          <p:cNvSpPr>
            <a:spLocks noGrp="1"/>
          </p:cNvSpPr>
          <p:nvPr>
            <p:ph type="body" sz="quarter" idx="11" hasCustomPrompt="1"/>
          </p:nvPr>
        </p:nvSpPr>
        <p:spPr>
          <a:xfrm>
            <a:off x="-1" y="1734180"/>
            <a:ext cx="12192001" cy="1051549"/>
          </a:xfrm>
          <a:prstGeom prst="rect">
            <a:avLst/>
          </a:prstGeom>
          <a:noFill/>
          <a:ln>
            <a:noFill/>
          </a:ln>
        </p:spPr>
        <p:txBody>
          <a:bodyPr lIns="684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39193734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eature/Highlight">
    <p:spTree>
      <p:nvGrpSpPr>
        <p:cNvPr id="1" name=""/>
        <p:cNvGrpSpPr/>
        <p:nvPr/>
      </p:nvGrpSpPr>
      <p:grpSpPr>
        <a:xfrm>
          <a:off x="0" y="0"/>
          <a:ext cx="0" cy="0"/>
          <a:chOff x="0" y="0"/>
          <a:chExt cx="0" cy="0"/>
        </a:xfrm>
      </p:grpSpPr>
      <p:sp>
        <p:nvSpPr>
          <p:cNvPr id="9" name="Rechteck 8"/>
          <p:cNvSpPr/>
          <p:nvPr userDrawn="1"/>
        </p:nvSpPr>
        <p:spPr>
          <a:xfrm>
            <a:off x="0" y="196"/>
            <a:ext cx="3332747" cy="6871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7000">
                  <a:schemeClr val="accent1"/>
                </a:gs>
                <a:gs pos="6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solidFill>
                  <a:schemeClr val="bg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
        <p:nvSpPr>
          <p:cNvPr id="14" name="Textplatzhalter 13"/>
          <p:cNvSpPr>
            <a:spLocks noGrp="1"/>
          </p:cNvSpPr>
          <p:nvPr>
            <p:ph type="body" sz="quarter" idx="11" hasCustomPrompt="1"/>
          </p:nvPr>
        </p:nvSpPr>
        <p:spPr>
          <a:xfrm>
            <a:off x="0" y="997100"/>
            <a:ext cx="3332747" cy="4862280"/>
          </a:xfrm>
          <a:prstGeom prst="rect">
            <a:avLst/>
          </a:prstGeom>
          <a:noFill/>
          <a:ln>
            <a:noFill/>
          </a:ln>
        </p:spPr>
        <p:txBody>
          <a:bodyPr wrap="square" lIns="180000" rIns="180000" bIns="36000" anchor="ctr" anchorCtr="1">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Tree>
    <p:extLst>
      <p:ext uri="{BB962C8B-B14F-4D97-AF65-F5344CB8AC3E}">
        <p14:creationId xmlns:p14="http://schemas.microsoft.com/office/powerpoint/2010/main" val="6219121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lanation/Function">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6112299"/>
            <a:ext cx="12192000" cy="759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6112299"/>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12361626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planation/Function 2">
    <p:spTree>
      <p:nvGrpSpPr>
        <p:cNvPr id="1" name=""/>
        <p:cNvGrpSpPr/>
        <p:nvPr/>
      </p:nvGrpSpPr>
      <p:grpSpPr>
        <a:xfrm>
          <a:off x="0" y="0"/>
          <a:ext cx="0" cy="0"/>
          <a:chOff x="0" y="0"/>
          <a:chExt cx="0" cy="0"/>
        </a:xfrm>
      </p:grpSpPr>
      <p:sp>
        <p:nvSpPr>
          <p:cNvPr id="2" name="Rechteck 1"/>
          <p:cNvSpPr/>
          <p:nvPr userDrawn="1"/>
        </p:nvSpPr>
        <p:spPr>
          <a:xfrm>
            <a:off x="9908169" y="5622878"/>
            <a:ext cx="2283832" cy="1235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userDrawn="1"/>
        </p:nvSpPr>
        <p:spPr>
          <a:xfrm>
            <a:off x="0" y="5563737"/>
            <a:ext cx="12192000" cy="1307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aseline="-25000" dirty="0"/>
          </a:p>
        </p:txBody>
      </p:sp>
      <p:sp>
        <p:nvSpPr>
          <p:cNvPr id="5" name="Textplatzhalter 13"/>
          <p:cNvSpPr>
            <a:spLocks noGrp="1"/>
          </p:cNvSpPr>
          <p:nvPr>
            <p:ph type="body" sz="quarter" idx="11" hasCustomPrompt="1"/>
          </p:nvPr>
        </p:nvSpPr>
        <p:spPr>
          <a:xfrm>
            <a:off x="0" y="5563737"/>
            <a:ext cx="12192001" cy="1294263"/>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Caption</a:t>
            </a:r>
          </a:p>
        </p:txBody>
      </p:sp>
      <p:sp>
        <p:nvSpPr>
          <p:cNvPr id="6" name="Textfeld 5"/>
          <p:cNvSpPr txBox="1"/>
          <p:nvPr userDrawn="1"/>
        </p:nvSpPr>
        <p:spPr>
          <a:xfrm>
            <a:off x="9908170" y="6548400"/>
            <a:ext cx="2283830" cy="330072"/>
          </a:xfrm>
          <a:prstGeom prst="rect">
            <a:avLst/>
          </a:prstGeom>
          <a:noFill/>
        </p:spPr>
        <p:txBody>
          <a:bodyPr wrap="none" tIns="72000" bIns="72000" rtlCol="0">
            <a:spAutoFit/>
          </a:bodyPr>
          <a:lstStyle/>
          <a:p>
            <a:r>
              <a:rPr lang="de-DE" sz="1200" dirty="0" smtClean="0">
                <a:solidFill>
                  <a:schemeClr val="bg1">
                    <a:alpha val="30000"/>
                  </a:schemeClr>
                </a:solidFill>
              </a:rPr>
              <a:t>©</a:t>
            </a:r>
            <a:r>
              <a:rPr lang="de-DE" sz="1200" baseline="0" dirty="0" smtClean="0">
                <a:solidFill>
                  <a:schemeClr val="bg1">
                    <a:alpha val="30000"/>
                  </a:schemeClr>
                </a:solidFill>
              </a:rPr>
              <a:t> HEUFT SYSTEMTECHNIK GMBH</a:t>
            </a:r>
            <a:endParaRPr lang="de-DE" sz="1200" dirty="0">
              <a:solidFill>
                <a:schemeClr val="bg1">
                  <a:alpha val="30000"/>
                </a:schemeClr>
              </a:solidFill>
            </a:endParaRPr>
          </a:p>
        </p:txBody>
      </p:sp>
      <p:sp>
        <p:nvSpPr>
          <p:cNvPr id="7"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TOPIC</a:t>
            </a:r>
          </a:p>
        </p:txBody>
      </p:sp>
    </p:spTree>
    <p:extLst>
      <p:ext uri="{BB962C8B-B14F-4D97-AF65-F5344CB8AC3E}">
        <p14:creationId xmlns:p14="http://schemas.microsoft.com/office/powerpoint/2010/main" val="206260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mp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indent="0">
              <a:buNone/>
              <a:defRPr sz="1100" baseline="0"/>
            </a:lvl1pPr>
          </a:lstStyle>
          <a:p>
            <a:pPr lvl="0"/>
            <a:r>
              <a:rPr lang="de-DE" dirty="0" smtClean="0"/>
              <a:t>TOPIC</a:t>
            </a:r>
            <a:endParaRPr lang="de-DE" dirty="0"/>
          </a:p>
        </p:txBody>
      </p:sp>
    </p:spTree>
    <p:extLst>
      <p:ext uri="{BB962C8B-B14F-4D97-AF65-F5344CB8AC3E}">
        <p14:creationId xmlns:p14="http://schemas.microsoft.com/office/powerpoint/2010/main" val="384612652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extplatzhalter 4"/>
          <p:cNvSpPr>
            <a:spLocks noGrp="1"/>
          </p:cNvSpPr>
          <p:nvPr>
            <p:ph type="body" sz="quarter" idx="10" hasCustomPrompt="1"/>
          </p:nvPr>
        </p:nvSpPr>
        <p:spPr>
          <a:xfrm>
            <a:off x="469361" y="384849"/>
            <a:ext cx="344646" cy="227597"/>
          </a:xfrm>
          <a:prstGeom prst="rect">
            <a:avLst/>
          </a:prstGeom>
          <a:ln w="25400" cap="flat">
            <a:gradFill flip="none" rotWithShape="1">
              <a:gsLst>
                <a:gs pos="6000">
                  <a:schemeClr val="accent1"/>
                </a:gs>
                <a:gs pos="6000">
                  <a:schemeClr val="accent2"/>
                </a:gs>
                <a:gs pos="6000">
                  <a:schemeClr val="accent2"/>
                </a:gs>
                <a:gs pos="6000">
                  <a:schemeClr val="accent2"/>
                </a:gs>
                <a:gs pos="7000">
                  <a:schemeClr val="bg1"/>
                </a:gs>
              </a:gsLst>
              <a:lin ang="16200000" scaled="1"/>
              <a:tileRect/>
            </a:gradFill>
          </a:ln>
        </p:spPr>
        <p:txBody>
          <a:bodyPr wrap="none" lIns="0" rIns="0" bIns="2880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aseline="0"/>
            </a:lvl1pPr>
          </a:lstStyle>
          <a:p>
            <a:pPr lvl="0"/>
            <a:r>
              <a:rPr lang="de-DE" dirty="0" smtClean="0"/>
              <a:t>TOPIC</a:t>
            </a:r>
            <a:endParaRPr lang="de-DE" dirty="0"/>
          </a:p>
        </p:txBody>
      </p:sp>
      <p:sp>
        <p:nvSpPr>
          <p:cNvPr id="4" name="Rechteck 3"/>
          <p:cNvSpPr/>
          <p:nvPr userDrawn="1"/>
        </p:nvSpPr>
        <p:spPr>
          <a:xfrm>
            <a:off x="0" y="2684733"/>
            <a:ext cx="12192000" cy="1475569"/>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baseline="-25000" dirty="0"/>
          </a:p>
        </p:txBody>
      </p:sp>
      <p:sp>
        <p:nvSpPr>
          <p:cNvPr id="8" name="Textplatzhalter 13"/>
          <p:cNvSpPr>
            <a:spLocks noGrp="1"/>
          </p:cNvSpPr>
          <p:nvPr>
            <p:ph type="body" sz="quarter" idx="11" hasCustomPrompt="1"/>
          </p:nvPr>
        </p:nvSpPr>
        <p:spPr>
          <a:xfrm>
            <a:off x="-2" y="2684734"/>
            <a:ext cx="12192001" cy="756298"/>
          </a:xfrm>
          <a:prstGeom prst="rect">
            <a:avLst/>
          </a:prstGeom>
          <a:noFill/>
          <a:ln>
            <a:noFill/>
          </a:ln>
        </p:spPr>
        <p:txBody>
          <a:bodyPr lIns="684000" tIns="288000" bIns="36000" anchor="ctr"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68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err="1" smtClean="0"/>
              <a:t>Presenter</a:t>
            </a:r>
            <a:endParaRPr lang="de-DE" dirty="0" smtClean="0"/>
          </a:p>
        </p:txBody>
      </p:sp>
      <p:sp>
        <p:nvSpPr>
          <p:cNvPr id="9" name="Textplatzhalter 13"/>
          <p:cNvSpPr>
            <a:spLocks noGrp="1"/>
          </p:cNvSpPr>
          <p:nvPr>
            <p:ph type="body" sz="quarter" idx="13" hasCustomPrompt="1"/>
          </p:nvPr>
        </p:nvSpPr>
        <p:spPr>
          <a:xfrm>
            <a:off x="0" y="3482518"/>
            <a:ext cx="12192000" cy="677784"/>
          </a:xfrm>
          <a:prstGeom prst="rect">
            <a:avLst/>
          </a:prstGeom>
          <a:noFill/>
          <a:ln>
            <a:noFill/>
          </a:ln>
        </p:spPr>
        <p:txBody>
          <a:bodyPr lIns="684000" tIns="288000" bIns="216000" anchor="b" anchorCtr="0"/>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0" i="0" baseline="0">
                <a:solidFill>
                  <a:schemeClr val="bg1"/>
                </a:solidFill>
                <a:latin typeface="+mj-l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de-DE" dirty="0" smtClean="0"/>
              <a:t>Title</a:t>
            </a:r>
          </a:p>
        </p:txBody>
      </p:sp>
    </p:spTree>
    <p:extLst>
      <p:ext uri="{BB962C8B-B14F-4D97-AF65-F5344CB8AC3E}">
        <p14:creationId xmlns:p14="http://schemas.microsoft.com/office/powerpoint/2010/main" val="34017663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2.png"/><Relationship Id="rId4" Type="http://schemas.openxmlformats.org/officeDocument/2006/relationships/slideLayout" Target="../slideLayouts/slideLayout18.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2.png"/><Relationship Id="rId4" Type="http://schemas.openxmlformats.org/officeDocument/2006/relationships/slideLayout" Target="../slideLayouts/slideLayout25.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287842827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819"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4160139400"/>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20"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703351893"/>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21"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
        <p:nvSpPr>
          <p:cNvPr id="11" name="Textfeld 10"/>
          <p:cNvSpPr txBox="1"/>
          <p:nvPr userDrawn="1"/>
        </p:nvSpPr>
        <p:spPr>
          <a:xfrm>
            <a:off x="9908170" y="6541576"/>
            <a:ext cx="2283830" cy="330072"/>
          </a:xfrm>
          <a:prstGeom prst="rect">
            <a:avLst/>
          </a:prstGeom>
          <a:noFill/>
        </p:spPr>
        <p:txBody>
          <a:bodyPr wrap="none" tIns="72000" bIns="72000" rtlCol="0">
            <a:spAutoFit/>
          </a:bodyPr>
          <a:lstStyle/>
          <a:p>
            <a:r>
              <a:rPr lang="de-DE" sz="1200" dirty="0" smtClean="0">
                <a:solidFill>
                  <a:schemeClr val="tx1">
                    <a:alpha val="25000"/>
                  </a:schemeClr>
                </a:solidFill>
              </a:rPr>
              <a:t>©</a:t>
            </a:r>
            <a:r>
              <a:rPr lang="de-DE" sz="1200" baseline="0" dirty="0" smtClean="0">
                <a:solidFill>
                  <a:schemeClr val="tx1">
                    <a:alpha val="25000"/>
                  </a:schemeClr>
                </a:solidFill>
              </a:rPr>
              <a:t> HEUFT SYSTEMTECHNIK GMBH</a:t>
            </a:r>
            <a:endParaRPr lang="de-DE" sz="1200" dirty="0">
              <a:solidFill>
                <a:schemeClr val="tx1">
                  <a:alpha val="25000"/>
                </a:schemeClr>
              </a:solidFill>
            </a:endParaRPr>
          </a:p>
        </p:txBody>
      </p:sp>
      <p:pic>
        <p:nvPicPr>
          <p:cNvPr id="14" name="Grafik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83755" y="5636525"/>
            <a:ext cx="5808245" cy="1011660"/>
          </a:xfrm>
          <a:prstGeom prst="rect">
            <a:avLst/>
          </a:prstGeom>
        </p:spPr>
      </p:pic>
    </p:spTree>
    <p:extLst>
      <p:ext uri="{BB962C8B-B14F-4D97-AF65-F5344CB8AC3E}">
        <p14:creationId xmlns:p14="http://schemas.microsoft.com/office/powerpoint/2010/main" val="3847899614"/>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22"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37.png"/><Relationship Id="rId4" Type="http://schemas.openxmlformats.org/officeDocument/2006/relationships/image" Target="../media/image34.png"/><Relationship Id="rId9"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2.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pic>
        <p:nvPicPr>
          <p:cNvPr id="3" name="Grafik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541"/>
          </a:xfrm>
          <a:prstGeom prst="rect">
            <a:avLst/>
          </a:prstGeom>
        </p:spPr>
      </p:pic>
    </p:spTree>
    <p:extLst>
      <p:ext uri="{BB962C8B-B14F-4D97-AF65-F5344CB8AC3E}">
        <p14:creationId xmlns:p14="http://schemas.microsoft.com/office/powerpoint/2010/main" val="2777383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4" name="Rechteck 3"/>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platzhalter 1"/>
          <p:cNvSpPr>
            <a:spLocks noGrp="1"/>
          </p:cNvSpPr>
          <p:nvPr>
            <p:ph type="body" sz="quarter" idx="11"/>
          </p:nvPr>
        </p:nvSpPr>
        <p:spPr>
          <a:xfrm>
            <a:off x="0" y="6112299"/>
            <a:ext cx="12192001" cy="745701"/>
          </a:xfrm>
        </p:spPr>
        <p:txBody>
          <a:bodyPr/>
          <a:lstStyle/>
          <a:p>
            <a:r>
              <a:rPr lang="en-US" dirty="0">
                <a:latin typeface="+mn-lt"/>
                <a:cs typeface="Arial" panose="020B0604020202020204" pitchFamily="34" charset="0"/>
              </a:rPr>
              <a:t>P</a:t>
            </a:r>
            <a:r>
              <a:rPr lang="en-US" dirty="0" smtClean="0">
                <a:latin typeface="+mn-lt"/>
                <a:cs typeface="Arial" panose="020B0604020202020204" pitchFamily="34" charset="0"/>
              </a:rPr>
              <a:t>ulsed X-rays &amp; the environment</a:t>
            </a:r>
            <a:endParaRPr lang="de-DE" sz="2600" dirty="0">
              <a:latin typeface="+mn-lt"/>
              <a:cs typeface="Arial" panose="020B0604020202020204" pitchFamily="34" charset="0"/>
            </a:endParaRPr>
          </a:p>
        </p:txBody>
      </p:sp>
      <p:sp>
        <p:nvSpPr>
          <p:cNvPr id="11" name="Rechteck 10"/>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653" y="1774465"/>
            <a:ext cx="5433306" cy="3029920"/>
          </a:xfrm>
          <a:prstGeom prst="rect">
            <a:avLst/>
          </a:prstGeom>
        </p:spPr>
      </p:pic>
      <p:sp>
        <p:nvSpPr>
          <p:cNvPr id="12" name="Rechteck 11"/>
          <p:cNvSpPr/>
          <p:nvPr/>
        </p:nvSpPr>
        <p:spPr>
          <a:xfrm>
            <a:off x="6327667" y="1996063"/>
            <a:ext cx="3882190" cy="3769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dirty="0">
                <a:cs typeface="Arial" panose="020B0604020202020204" pitchFamily="34" charset="0"/>
              </a:rPr>
              <a:t>ONLY AVAILABLE WITH THE</a:t>
            </a:r>
          </a:p>
        </p:txBody>
      </p:sp>
      <p:sp>
        <p:nvSpPr>
          <p:cNvPr id="13" name="Rechteck 12"/>
          <p:cNvSpPr/>
          <p:nvPr/>
        </p:nvSpPr>
        <p:spPr>
          <a:xfrm>
            <a:off x="6952898" y="2367995"/>
            <a:ext cx="4716790" cy="3689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cs typeface="Arial" panose="020B0604020202020204" pitchFamily="34" charset="0"/>
              </a:rPr>
              <a:t>HEUFT </a:t>
            </a:r>
            <a:r>
              <a:rPr lang="de-DE" sz="2400" i="1" dirty="0" err="1" smtClean="0">
                <a:cs typeface="Arial" panose="020B0604020202020204" pitchFamily="34" charset="0"/>
              </a:rPr>
              <a:t>eXaminer</a:t>
            </a:r>
            <a:r>
              <a:rPr lang="de-DE" sz="2400" i="1" dirty="0" smtClean="0">
                <a:cs typeface="Arial" panose="020B0604020202020204" pitchFamily="34" charset="0"/>
              </a:rPr>
              <a:t> </a:t>
            </a:r>
            <a:r>
              <a:rPr lang="de-DE" sz="2400" i="1" baseline="30000" dirty="0" smtClean="0">
                <a:latin typeface="Verdana" panose="020B0604030504040204" pitchFamily="34" charset="0"/>
                <a:ea typeface="Verdana" panose="020B0604030504040204" pitchFamily="34" charset="0"/>
                <a:cs typeface="Verdana" panose="020B0604030504040204" pitchFamily="34" charset="0"/>
              </a:rPr>
              <a:t>II</a:t>
            </a:r>
            <a:r>
              <a:rPr lang="de-DE" sz="2400" i="1" dirty="0" smtClean="0">
                <a:latin typeface="Arial" panose="020B0604020202020204" pitchFamily="34" charset="0"/>
                <a:cs typeface="Arial" panose="020B0604020202020204" pitchFamily="34" charset="0"/>
              </a:rPr>
              <a:t> </a:t>
            </a:r>
            <a:r>
              <a:rPr lang="de-DE" sz="2400" dirty="0">
                <a:cs typeface="Arial" panose="020B0604020202020204" pitchFamily="34" charset="0"/>
              </a:rPr>
              <a:t>TECHNOLOGY</a:t>
            </a:r>
          </a:p>
        </p:txBody>
      </p:sp>
      <p:sp>
        <p:nvSpPr>
          <p:cNvPr id="14" name="Textfeld 13"/>
          <p:cNvSpPr txBox="1"/>
          <p:nvPr/>
        </p:nvSpPr>
        <p:spPr>
          <a:xfrm>
            <a:off x="6952898" y="3198068"/>
            <a:ext cx="4281007" cy="1200329"/>
          </a:xfrm>
          <a:prstGeom prst="rect">
            <a:avLst/>
          </a:prstGeom>
          <a:noFill/>
        </p:spPr>
        <p:txBody>
          <a:bodyPr wrap="square" rtlCol="0">
            <a:spAutoFit/>
          </a:bodyPr>
          <a:lstStyle/>
          <a:p>
            <a:r>
              <a:rPr lang="de-DE" sz="1600" dirty="0" err="1">
                <a:solidFill>
                  <a:schemeClr val="accent1"/>
                </a:solidFill>
                <a:cs typeface="Arial" panose="020B0604020202020204" pitchFamily="34" charset="0"/>
              </a:rPr>
              <a:t>Pulsed</a:t>
            </a:r>
            <a:r>
              <a:rPr lang="de-DE" sz="1600" dirty="0">
                <a:solidFill>
                  <a:schemeClr val="accent1"/>
                </a:solidFill>
                <a:cs typeface="Arial" panose="020B0604020202020204" pitchFamily="34" charset="0"/>
              </a:rPr>
              <a:t> X-</a:t>
            </a:r>
            <a:r>
              <a:rPr lang="de-DE" sz="1600" dirty="0" err="1">
                <a:solidFill>
                  <a:schemeClr val="accent1"/>
                </a:solidFill>
                <a:cs typeface="Arial" panose="020B0604020202020204" pitchFamily="34" charset="0"/>
              </a:rPr>
              <a:t>ray</a:t>
            </a:r>
            <a:r>
              <a:rPr lang="de-DE" sz="1600" dirty="0">
                <a:solidFill>
                  <a:schemeClr val="accent1"/>
                </a:solidFill>
                <a:cs typeface="Arial" panose="020B0604020202020204" pitchFamily="34" charset="0"/>
              </a:rPr>
              <a:t> </a:t>
            </a:r>
            <a:r>
              <a:rPr lang="de-DE" sz="1600" dirty="0" err="1" smtClean="0">
                <a:solidFill>
                  <a:schemeClr val="accent1"/>
                </a:solidFill>
                <a:cs typeface="Arial" panose="020B0604020202020204" pitchFamily="34" charset="0"/>
              </a:rPr>
              <a:t>technology</a:t>
            </a:r>
            <a:endParaRPr lang="de-DE" sz="1600" dirty="0" smtClean="0">
              <a:solidFill>
                <a:schemeClr val="accent1"/>
              </a:solidFill>
              <a:cs typeface="Arial" panose="020B0604020202020204" pitchFamily="34" charset="0"/>
            </a:endParaRPr>
          </a:p>
          <a:p>
            <a:endParaRPr lang="de-DE" sz="800" dirty="0" smtClean="0">
              <a:solidFill>
                <a:srgbClr val="62BB47"/>
              </a:solidFill>
              <a:latin typeface="Arial" panose="020B0604020202020204" pitchFamily="34" charset="0"/>
              <a:cs typeface="Arial" panose="020B0604020202020204" pitchFamily="34" charset="0"/>
            </a:endParaRPr>
          </a:p>
          <a:p>
            <a:r>
              <a:rPr lang="de-DE" sz="2400" b="1" dirty="0">
                <a:cs typeface="Arial" panose="020B0604020202020204" pitchFamily="34" charset="0"/>
              </a:rPr>
              <a:t>MAXIMUM </a:t>
            </a:r>
            <a:r>
              <a:rPr lang="de-DE" sz="2400" b="1" dirty="0" smtClean="0">
                <a:cs typeface="Arial" panose="020B0604020202020204" pitchFamily="34" charset="0"/>
              </a:rPr>
              <a:t>PRECISION AND </a:t>
            </a:r>
            <a:r>
              <a:rPr lang="de-DE" sz="2400" b="1" dirty="0">
                <a:cs typeface="Arial" panose="020B0604020202020204" pitchFamily="34" charset="0"/>
              </a:rPr>
              <a:t>MINIMUM RADIATION!</a:t>
            </a:r>
          </a:p>
        </p:txBody>
      </p:sp>
    </p:spTree>
    <p:extLst>
      <p:ext uri="{BB962C8B-B14F-4D97-AF65-F5344CB8AC3E}">
        <p14:creationId xmlns:p14="http://schemas.microsoft.com/office/powerpoint/2010/main" val="3330833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4" name="Textplatzhalter 1"/>
          <p:cNvSpPr txBox="1">
            <a:spLocks/>
          </p:cNvSpPr>
          <p:nvPr/>
        </p:nvSpPr>
        <p:spPr>
          <a:xfrm>
            <a:off x="2826" y="6110606"/>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mn-lt"/>
                <a:cs typeface="Arial" panose="020B0604020202020204" pitchFamily="34" charset="0"/>
              </a:rPr>
              <a:t>The advantages of pulsed X-ray technology</a:t>
            </a:r>
            <a:endParaRPr lang="de-DE" dirty="0">
              <a:latin typeface="+mn-lt"/>
              <a:cs typeface="Arial" panose="020B0604020202020204" pitchFamily="34" charset="0"/>
            </a:endParaRPr>
          </a:p>
        </p:txBody>
      </p:sp>
      <p:sp>
        <p:nvSpPr>
          <p:cNvPr id="5" name="Textfeld 4"/>
          <p:cNvSpPr txBox="1"/>
          <p:nvPr/>
        </p:nvSpPr>
        <p:spPr>
          <a:xfrm>
            <a:off x="2829811" y="1147095"/>
            <a:ext cx="2875037" cy="769441"/>
          </a:xfrm>
          <a:prstGeom prst="rect">
            <a:avLst/>
          </a:prstGeom>
          <a:noFill/>
        </p:spPr>
        <p:txBody>
          <a:bodyPr wrap="square" rtlCol="0">
            <a:spAutoFit/>
          </a:bodyPr>
          <a:lstStyle/>
          <a:p>
            <a:pPr algn="r"/>
            <a:r>
              <a:rPr lang="en-US" sz="2200" b="1" dirty="0">
                <a:solidFill>
                  <a:schemeClr val="bg1">
                    <a:lumMod val="50000"/>
                  </a:schemeClr>
                </a:solidFill>
                <a:cs typeface="Arial" panose="020B0604020202020204" pitchFamily="34" charset="0"/>
              </a:rPr>
              <a:t>Gapless and </a:t>
            </a:r>
            <a:endParaRPr lang="en-US" sz="2200" b="1" dirty="0" smtClean="0">
              <a:solidFill>
                <a:schemeClr val="bg1">
                  <a:lumMod val="50000"/>
                </a:schemeClr>
              </a:solidFill>
              <a:cs typeface="Arial" panose="020B0604020202020204" pitchFamily="34" charset="0"/>
            </a:endParaRPr>
          </a:p>
          <a:p>
            <a:pPr algn="r"/>
            <a:r>
              <a:rPr lang="en-US" sz="2200" b="1" dirty="0" smtClean="0">
                <a:solidFill>
                  <a:schemeClr val="bg1">
                    <a:lumMod val="50000"/>
                  </a:schemeClr>
                </a:solidFill>
                <a:cs typeface="Arial" panose="020B0604020202020204" pitchFamily="34" charset="0"/>
              </a:rPr>
              <a:t>variable </a:t>
            </a:r>
            <a:r>
              <a:rPr lang="en-US" sz="2200" b="1" dirty="0">
                <a:solidFill>
                  <a:schemeClr val="bg1">
                    <a:lumMod val="50000"/>
                  </a:schemeClr>
                </a:solidFill>
                <a:cs typeface="Arial" panose="020B0604020202020204" pitchFamily="34" charset="0"/>
              </a:rPr>
              <a:t>bottle flow</a:t>
            </a:r>
            <a:endParaRPr lang="de-DE" sz="2200" b="1" dirty="0">
              <a:solidFill>
                <a:schemeClr val="bg1">
                  <a:lumMod val="50000"/>
                </a:schemeClr>
              </a:solidFill>
              <a:cs typeface="Arial" panose="020B0604020202020204" pitchFamily="34" charset="0"/>
            </a:endParaRPr>
          </a:p>
        </p:txBody>
      </p:sp>
      <p:sp>
        <p:nvSpPr>
          <p:cNvPr id="6" name="Rechteck 5"/>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p:cNvCxnSpPr/>
          <p:nvPr/>
        </p:nvCxnSpPr>
        <p:spPr>
          <a:xfrm flipV="1">
            <a:off x="6057901" y="1112842"/>
            <a:ext cx="1" cy="406892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Gerader Verbinder 7"/>
          <p:cNvCxnSpPr/>
          <p:nvPr/>
        </p:nvCxnSpPr>
        <p:spPr>
          <a:xfrm>
            <a:off x="1237992" y="3121736"/>
            <a:ext cx="979787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2279404" y="4202181"/>
            <a:ext cx="3417896" cy="769441"/>
          </a:xfrm>
          <a:prstGeom prst="rect">
            <a:avLst/>
          </a:prstGeom>
          <a:noFill/>
        </p:spPr>
        <p:txBody>
          <a:bodyPr wrap="square" rtlCol="0">
            <a:spAutoFit/>
          </a:bodyPr>
          <a:lstStyle/>
          <a:p>
            <a:pPr algn="r"/>
            <a:r>
              <a:rPr lang="en-US" sz="2200" b="1" dirty="0">
                <a:solidFill>
                  <a:schemeClr val="bg1">
                    <a:lumMod val="50000"/>
                  </a:schemeClr>
                </a:solidFill>
                <a:cs typeface="Arial" panose="020B0604020202020204" pitchFamily="34" charset="0"/>
              </a:rPr>
              <a:t>Start / stop possible</a:t>
            </a:r>
          </a:p>
          <a:p>
            <a:pPr algn="r"/>
            <a:r>
              <a:rPr lang="en-US" sz="2200" b="1" dirty="0">
                <a:solidFill>
                  <a:schemeClr val="bg1">
                    <a:lumMod val="50000"/>
                  </a:schemeClr>
                </a:solidFill>
                <a:cs typeface="Arial" panose="020B0604020202020204" pitchFamily="34" charset="0"/>
              </a:rPr>
              <a:t>Line clearing not necessary</a:t>
            </a:r>
            <a:endParaRPr lang="de-DE" sz="2200" b="1" dirty="0">
              <a:solidFill>
                <a:schemeClr val="bg1">
                  <a:lumMod val="50000"/>
                </a:schemeClr>
              </a:solidFill>
              <a:cs typeface="Arial" panose="020B0604020202020204" pitchFamily="34" charset="0"/>
            </a:endParaRPr>
          </a:p>
        </p:txBody>
      </p:sp>
      <p:sp>
        <p:nvSpPr>
          <p:cNvPr id="10" name="Rechteck 9"/>
          <p:cNvSpPr/>
          <p:nvPr/>
        </p:nvSpPr>
        <p:spPr>
          <a:xfrm>
            <a:off x="3508730" y="2744643"/>
            <a:ext cx="3882190" cy="3769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dirty="0">
                <a:cs typeface="Arial" panose="020B0604020202020204" pitchFamily="34" charset="0"/>
              </a:rPr>
              <a:t>ONLY AVAILABLE WITH THE</a:t>
            </a:r>
          </a:p>
        </p:txBody>
      </p:sp>
      <p:sp>
        <p:nvSpPr>
          <p:cNvPr id="11" name="Rechteck 10"/>
          <p:cNvSpPr/>
          <p:nvPr/>
        </p:nvSpPr>
        <p:spPr>
          <a:xfrm>
            <a:off x="4133961" y="3124458"/>
            <a:ext cx="4716790" cy="3689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cap="all" dirty="0" err="1">
                <a:cs typeface="Arial" panose="020B0604020202020204" pitchFamily="34" charset="0"/>
              </a:rPr>
              <a:t>Pulsed</a:t>
            </a:r>
            <a:r>
              <a:rPr lang="de-DE" sz="2000" cap="all" dirty="0">
                <a:cs typeface="Arial" panose="020B0604020202020204" pitchFamily="34" charset="0"/>
              </a:rPr>
              <a:t> X-</a:t>
            </a:r>
            <a:r>
              <a:rPr lang="de-DE" sz="2000" cap="all" dirty="0" err="1">
                <a:cs typeface="Arial" panose="020B0604020202020204" pitchFamily="34" charset="0"/>
              </a:rPr>
              <a:t>ray</a:t>
            </a:r>
            <a:r>
              <a:rPr lang="de-DE" sz="2000" cap="all" dirty="0">
                <a:cs typeface="Arial" panose="020B0604020202020204" pitchFamily="34" charset="0"/>
              </a:rPr>
              <a:t> </a:t>
            </a:r>
            <a:r>
              <a:rPr lang="de-DE" sz="2000" cap="all" dirty="0" err="1">
                <a:cs typeface="Arial" panose="020B0604020202020204" pitchFamily="34" charset="0"/>
              </a:rPr>
              <a:t>technology</a:t>
            </a:r>
            <a:endParaRPr lang="de-DE" sz="2000" cap="all" dirty="0">
              <a:cs typeface="Arial" panose="020B0604020202020204" pitchFamily="34" charset="0"/>
            </a:endParaRPr>
          </a:p>
        </p:txBody>
      </p:sp>
      <p:sp>
        <p:nvSpPr>
          <p:cNvPr id="12" name="Textfeld 11"/>
          <p:cNvSpPr txBox="1"/>
          <p:nvPr/>
        </p:nvSpPr>
        <p:spPr>
          <a:xfrm>
            <a:off x="6622673" y="1144374"/>
            <a:ext cx="4281007" cy="769441"/>
          </a:xfrm>
          <a:prstGeom prst="rect">
            <a:avLst/>
          </a:prstGeom>
          <a:noFill/>
        </p:spPr>
        <p:txBody>
          <a:bodyPr wrap="square" rtlCol="0">
            <a:spAutoFit/>
          </a:bodyPr>
          <a:lstStyle/>
          <a:p>
            <a:r>
              <a:rPr lang="en-US" sz="2200" b="1" dirty="0">
                <a:solidFill>
                  <a:schemeClr val="bg1">
                    <a:lumMod val="50000"/>
                  </a:schemeClr>
                </a:solidFill>
                <a:cs typeface="Arial" panose="020B0604020202020204" pitchFamily="34" charset="0"/>
              </a:rPr>
              <a:t>Variable and </a:t>
            </a:r>
            <a:endParaRPr lang="en-US" sz="2200" b="1" dirty="0" smtClean="0">
              <a:solidFill>
                <a:schemeClr val="bg1">
                  <a:lumMod val="50000"/>
                </a:schemeClr>
              </a:solidFill>
              <a:cs typeface="Arial" panose="020B0604020202020204" pitchFamily="34" charset="0"/>
            </a:endParaRPr>
          </a:p>
          <a:p>
            <a:r>
              <a:rPr lang="en-US" sz="2200" b="1" dirty="0" smtClean="0">
                <a:solidFill>
                  <a:schemeClr val="bg1">
                    <a:lumMod val="50000"/>
                  </a:schemeClr>
                </a:solidFill>
                <a:cs typeface="Arial" panose="020B0604020202020204" pitchFamily="34" charset="0"/>
              </a:rPr>
              <a:t>high </a:t>
            </a:r>
            <a:r>
              <a:rPr lang="en-US" sz="2200" b="1" dirty="0">
                <a:solidFill>
                  <a:schemeClr val="bg1">
                    <a:lumMod val="50000"/>
                  </a:schemeClr>
                </a:solidFill>
                <a:cs typeface="Arial" panose="020B0604020202020204" pitchFamily="34" charset="0"/>
              </a:rPr>
              <a:t>speeds possible</a:t>
            </a:r>
            <a:endParaRPr lang="de-DE" sz="2200" b="1" dirty="0" smtClean="0">
              <a:solidFill>
                <a:schemeClr val="bg1">
                  <a:lumMod val="50000"/>
                </a:schemeClr>
              </a:solidFill>
              <a:cs typeface="Arial" panose="020B0604020202020204" pitchFamily="34" charset="0"/>
            </a:endParaRPr>
          </a:p>
        </p:txBody>
      </p:sp>
      <p:sp>
        <p:nvSpPr>
          <p:cNvPr id="13" name="Textfeld 12"/>
          <p:cNvSpPr txBox="1"/>
          <p:nvPr/>
        </p:nvSpPr>
        <p:spPr>
          <a:xfrm>
            <a:off x="6613710" y="4191498"/>
            <a:ext cx="4136300" cy="1107996"/>
          </a:xfrm>
          <a:prstGeom prst="rect">
            <a:avLst/>
          </a:prstGeom>
          <a:noFill/>
        </p:spPr>
        <p:txBody>
          <a:bodyPr wrap="square" rtlCol="0">
            <a:spAutoFit/>
          </a:bodyPr>
          <a:lstStyle/>
          <a:p>
            <a:r>
              <a:rPr lang="en-US" sz="2200" b="1" dirty="0">
                <a:solidFill>
                  <a:schemeClr val="bg1">
                    <a:lumMod val="50000"/>
                  </a:schemeClr>
                </a:solidFill>
                <a:cs typeface="Arial" panose="020B0604020202020204" pitchFamily="34" charset="0"/>
              </a:rPr>
              <a:t>No reduction in </a:t>
            </a:r>
            <a:endParaRPr lang="en-US" sz="2200" b="1" dirty="0" smtClean="0">
              <a:solidFill>
                <a:schemeClr val="bg1">
                  <a:lumMod val="50000"/>
                </a:schemeClr>
              </a:solidFill>
              <a:cs typeface="Arial" panose="020B0604020202020204" pitchFamily="34" charset="0"/>
            </a:endParaRPr>
          </a:p>
          <a:p>
            <a:r>
              <a:rPr lang="en-US" sz="2200" b="1" dirty="0" smtClean="0">
                <a:solidFill>
                  <a:schemeClr val="bg1">
                    <a:lumMod val="50000"/>
                  </a:schemeClr>
                </a:solidFill>
                <a:cs typeface="Arial" panose="020B0604020202020204" pitchFamily="34" charset="0"/>
              </a:rPr>
              <a:t>detection </a:t>
            </a:r>
            <a:r>
              <a:rPr lang="en-US" sz="2200" b="1" dirty="0">
                <a:solidFill>
                  <a:schemeClr val="bg1">
                    <a:lumMod val="50000"/>
                  </a:schemeClr>
                </a:solidFill>
                <a:cs typeface="Arial" panose="020B0604020202020204" pitchFamily="34" charset="0"/>
              </a:rPr>
              <a:t>performance </a:t>
            </a:r>
            <a:endParaRPr lang="en-US" sz="2200" b="1" dirty="0" smtClean="0">
              <a:solidFill>
                <a:schemeClr val="bg1">
                  <a:lumMod val="50000"/>
                </a:schemeClr>
              </a:solidFill>
              <a:cs typeface="Arial" panose="020B0604020202020204" pitchFamily="34" charset="0"/>
            </a:endParaRPr>
          </a:p>
          <a:p>
            <a:r>
              <a:rPr lang="en-US" sz="2200" b="1" dirty="0" smtClean="0">
                <a:solidFill>
                  <a:schemeClr val="bg1">
                    <a:lumMod val="50000"/>
                  </a:schemeClr>
                </a:solidFill>
                <a:cs typeface="Arial" panose="020B0604020202020204" pitchFamily="34" charset="0"/>
              </a:rPr>
              <a:t>at </a:t>
            </a:r>
            <a:r>
              <a:rPr lang="en-US" sz="2200" b="1" dirty="0">
                <a:solidFill>
                  <a:schemeClr val="bg1">
                    <a:lumMod val="50000"/>
                  </a:schemeClr>
                </a:solidFill>
                <a:cs typeface="Arial" panose="020B0604020202020204" pitchFamily="34" charset="0"/>
              </a:rPr>
              <a:t>high speeds</a:t>
            </a:r>
            <a:endParaRPr lang="de-DE" sz="2200" b="1" dirty="0" smtClean="0">
              <a:solidFill>
                <a:schemeClr val="bg1">
                  <a:lumMod val="50000"/>
                </a:schemeClr>
              </a:solidFill>
              <a:cs typeface="Arial" panose="020B0604020202020204" pitchFamily="34" charset="0"/>
            </a:endParaRPr>
          </a:p>
        </p:txBody>
      </p:sp>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2451" y="3529786"/>
            <a:ext cx="1916290" cy="1083962"/>
          </a:xfrm>
          <a:prstGeom prst="rect">
            <a:avLst/>
          </a:prstGeom>
        </p:spPr>
      </p:pic>
      <p:pic>
        <p:nvPicPr>
          <p:cNvPr id="15" name="Grafik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3752" y="4201989"/>
            <a:ext cx="479677" cy="375400"/>
          </a:xfrm>
          <a:prstGeom prst="rect">
            <a:avLst/>
          </a:prstGeom>
        </p:spPr>
      </p:pic>
      <p:pic>
        <p:nvPicPr>
          <p:cNvPr id="16" name="Grafik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262" y="1124294"/>
            <a:ext cx="479677" cy="375400"/>
          </a:xfrm>
          <a:prstGeom prst="rect">
            <a:avLst/>
          </a:prstGeom>
        </p:spPr>
      </p:pic>
      <p:pic>
        <p:nvPicPr>
          <p:cNvPr id="17" name="Grafik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7478" y="4210676"/>
            <a:ext cx="479677" cy="375400"/>
          </a:xfrm>
          <a:prstGeom prst="rect">
            <a:avLst/>
          </a:prstGeom>
        </p:spPr>
      </p:pic>
      <p:pic>
        <p:nvPicPr>
          <p:cNvPr id="18" name="Grafik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8103" y="1119477"/>
            <a:ext cx="479677" cy="375400"/>
          </a:xfrm>
          <a:prstGeom prst="rect">
            <a:avLst/>
          </a:prstGeom>
        </p:spPr>
      </p:pic>
      <p:pic>
        <p:nvPicPr>
          <p:cNvPr id="19" name="Grafik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8716" y="5677473"/>
            <a:ext cx="2311787" cy="359176"/>
          </a:xfrm>
          <a:prstGeom prst="rect">
            <a:avLst/>
          </a:prstGeom>
        </p:spPr>
      </p:pic>
      <p:pic>
        <p:nvPicPr>
          <p:cNvPr id="20" name="Grafik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91741" y="4779181"/>
            <a:ext cx="906592" cy="1005493"/>
          </a:xfrm>
          <a:prstGeom prst="rect">
            <a:avLst/>
          </a:prstGeom>
        </p:spPr>
      </p:pic>
      <p:pic>
        <p:nvPicPr>
          <p:cNvPr id="21" name="Grafik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32894" y="5422776"/>
            <a:ext cx="653767" cy="653767"/>
          </a:xfrm>
          <a:prstGeom prst="rect">
            <a:avLst/>
          </a:prstGeom>
        </p:spPr>
      </p:pic>
      <p:sp>
        <p:nvSpPr>
          <p:cNvPr id="22" name="Textfeld 21"/>
          <p:cNvSpPr txBox="1"/>
          <p:nvPr/>
        </p:nvSpPr>
        <p:spPr>
          <a:xfrm>
            <a:off x="8847159" y="5629587"/>
            <a:ext cx="2018501" cy="400110"/>
          </a:xfrm>
          <a:prstGeom prst="rect">
            <a:avLst/>
          </a:prstGeom>
          <a:noFill/>
        </p:spPr>
        <p:txBody>
          <a:bodyPr wrap="none" rtlCol="0">
            <a:spAutoFit/>
          </a:bodyPr>
          <a:lstStyle/>
          <a:p>
            <a:r>
              <a:rPr lang="de-DE" sz="2000" dirty="0" smtClean="0">
                <a:solidFill>
                  <a:schemeClr val="bg1"/>
                </a:solidFill>
                <a:cs typeface="Arial" panose="020B0604020202020204" pitchFamily="34" charset="0"/>
              </a:rPr>
              <a:t>ENLIGHTENMENT</a:t>
            </a:r>
            <a:endParaRPr lang="de-DE" sz="1600" dirty="0">
              <a:solidFill>
                <a:schemeClr val="bg1"/>
              </a:solidFill>
              <a:cs typeface="Arial" panose="020B0604020202020204" pitchFamily="34" charset="0"/>
            </a:endParaRPr>
          </a:p>
        </p:txBody>
      </p:sp>
      <p:pic>
        <p:nvPicPr>
          <p:cNvPr id="24" name="Grafik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53897" y="3501642"/>
            <a:ext cx="2527508" cy="724800"/>
          </a:xfrm>
          <a:prstGeom prst="rect">
            <a:avLst/>
          </a:prstGeom>
        </p:spPr>
      </p:pic>
      <p:pic>
        <p:nvPicPr>
          <p:cNvPr id="25" name="Grafik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51796" y="1837540"/>
            <a:ext cx="2059961" cy="1165230"/>
          </a:xfrm>
          <a:prstGeom prst="rect">
            <a:avLst/>
          </a:prstGeom>
        </p:spPr>
      </p:pic>
      <p:pic>
        <p:nvPicPr>
          <p:cNvPr id="26" name="Grafik 2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0569" y="1720255"/>
            <a:ext cx="1558537" cy="1096748"/>
          </a:xfrm>
          <a:prstGeom prst="rect">
            <a:avLst/>
          </a:prstGeom>
        </p:spPr>
      </p:pic>
    </p:spTree>
    <p:extLst>
      <p:ext uri="{BB962C8B-B14F-4D97-AF65-F5344CB8AC3E}">
        <p14:creationId xmlns:p14="http://schemas.microsoft.com/office/powerpoint/2010/main" val="1617176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17531" cy="227597"/>
          </a:xfrm>
        </p:spPr>
        <p:txBody>
          <a:bodyPr/>
          <a:lstStyle/>
          <a:p>
            <a:r>
              <a:rPr lang="de-DE" dirty="0"/>
              <a:t>PULSED </a:t>
            </a:r>
            <a:r>
              <a:rPr lang="de-DE" dirty="0" smtClean="0"/>
              <a:t>X-RAY</a:t>
            </a:r>
            <a:endParaRPr lang="de-DE" dirty="0"/>
          </a:p>
        </p:txBody>
      </p:sp>
      <p:sp>
        <p:nvSpPr>
          <p:cNvPr id="5" name="Rechteck 4"/>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Grafik 12"/>
          <p:cNvPicPr>
            <a:picLocks noChangeAspect="1"/>
          </p:cNvPicPr>
          <p:nvPr/>
        </p:nvPicPr>
        <p:blipFill rotWithShape="1">
          <a:blip r:embed="rId3" cstate="print">
            <a:extLst>
              <a:ext uri="{28A0092B-C50C-407E-A947-70E740481C1C}">
                <a14:useLocalDpi xmlns:a14="http://schemas.microsoft.com/office/drawing/2010/main" val="0"/>
              </a:ext>
            </a:extLst>
          </a:blip>
          <a:srcRect b="6580"/>
          <a:stretch/>
        </p:blipFill>
        <p:spPr>
          <a:xfrm>
            <a:off x="0" y="0"/>
            <a:ext cx="12192000" cy="6866021"/>
          </a:xfrm>
          <a:prstGeom prst="rect">
            <a:avLst/>
          </a:prstGeom>
        </p:spPr>
      </p:pic>
      <p:sp>
        <p:nvSpPr>
          <p:cNvPr id="14"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Tree>
    <p:extLst>
      <p:ext uri="{BB962C8B-B14F-4D97-AF65-F5344CB8AC3E}">
        <p14:creationId xmlns:p14="http://schemas.microsoft.com/office/powerpoint/2010/main" val="1739920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4" name="Rechteck 3"/>
          <p:cNvSpPr/>
          <p:nvPr/>
        </p:nvSpPr>
        <p:spPr>
          <a:xfrm rot="2700000">
            <a:off x="5903698" y="5931744"/>
            <a:ext cx="390183" cy="3901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platzhalter 1"/>
          <p:cNvSpPr>
            <a:spLocks noGrp="1"/>
          </p:cNvSpPr>
          <p:nvPr>
            <p:ph type="body" sz="quarter" idx="11"/>
          </p:nvPr>
        </p:nvSpPr>
        <p:spPr>
          <a:xfrm>
            <a:off x="0" y="6112299"/>
            <a:ext cx="12192001" cy="745701"/>
          </a:xfrm>
        </p:spPr>
        <p:txBody>
          <a:bodyPr>
            <a:normAutofit/>
          </a:bodyPr>
          <a:lstStyle/>
          <a:p>
            <a:r>
              <a:rPr lang="en-US" dirty="0">
                <a:latin typeface="+mn-lt"/>
              </a:rPr>
              <a:t>Fault-tolerant unit due to redundancy</a:t>
            </a:r>
            <a:endParaRPr lang="de-DE" b="1" dirty="0">
              <a:latin typeface="+mn-lt"/>
            </a:endParaRPr>
          </a:p>
        </p:txBody>
      </p:sp>
      <p:sp>
        <p:nvSpPr>
          <p:cNvPr id="7" name="Rechteck 6"/>
          <p:cNvSpPr/>
          <p:nvPr/>
        </p:nvSpPr>
        <p:spPr>
          <a:xfrm rot="2700000">
            <a:off x="6409511" y="1737345"/>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6136711" y="1151064"/>
            <a:ext cx="6055289" cy="745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2000" dirty="0" smtClean="0"/>
          </a:p>
        </p:txBody>
      </p:sp>
      <p:sp>
        <p:nvSpPr>
          <p:cNvPr id="9" name="Textfeld 8"/>
          <p:cNvSpPr txBox="1"/>
          <p:nvPr/>
        </p:nvSpPr>
        <p:spPr>
          <a:xfrm>
            <a:off x="6402161" y="1275136"/>
            <a:ext cx="4968845" cy="4493538"/>
          </a:xfrm>
          <a:prstGeom prst="rect">
            <a:avLst/>
          </a:prstGeom>
          <a:noFill/>
        </p:spPr>
        <p:txBody>
          <a:bodyPr wrap="square" rtlCol="0">
            <a:spAutoFit/>
          </a:bodyPr>
          <a:lstStyle/>
          <a:p>
            <a:pPr>
              <a:buClr>
                <a:srgbClr val="FF6600"/>
              </a:buClr>
            </a:pPr>
            <a:r>
              <a:rPr lang="de-DE" sz="2400" b="1" dirty="0" smtClean="0">
                <a:solidFill>
                  <a:schemeClr val="bg1"/>
                </a:solidFill>
              </a:rPr>
              <a:t>HEUFT </a:t>
            </a:r>
            <a:r>
              <a:rPr lang="de-DE" sz="2400" b="1" i="1" dirty="0" err="1" smtClean="0">
                <a:solidFill>
                  <a:schemeClr val="bg1"/>
                </a:solidFill>
              </a:rPr>
              <a:t>eXaminer</a:t>
            </a:r>
            <a:r>
              <a:rPr lang="de-DE" sz="2400" b="1" i="1" dirty="0">
                <a:solidFill>
                  <a:schemeClr val="bg1"/>
                </a:solidFill>
              </a:rPr>
              <a:t> </a:t>
            </a:r>
            <a:r>
              <a:rPr lang="de-DE" sz="2400" b="1" i="1" dirty="0" smtClean="0">
                <a:solidFill>
                  <a:schemeClr val="bg1"/>
                </a:solidFill>
              </a:rPr>
              <a:t>- </a:t>
            </a:r>
            <a:r>
              <a:rPr lang="en-US" sz="2400" dirty="0" smtClean="0">
                <a:solidFill>
                  <a:schemeClr val="bg1"/>
                </a:solidFill>
                <a:cs typeface="Arial" panose="020B0604020202020204" pitchFamily="34" charset="0"/>
              </a:rPr>
              <a:t>pulsed X-rays </a:t>
            </a:r>
            <a:endParaRPr lang="de-DE" sz="2400" b="1" i="1" dirty="0">
              <a:solidFill>
                <a:schemeClr val="bg1"/>
              </a:solidFill>
            </a:endParaRPr>
          </a:p>
          <a:p>
            <a:pPr>
              <a:buClr>
                <a:srgbClr val="FF6600"/>
              </a:buClr>
            </a:pPr>
            <a:endParaRPr lang="de-DE" dirty="0"/>
          </a:p>
          <a:p>
            <a:pPr marL="285750" indent="-285750">
              <a:spcAft>
                <a:spcPts val="1200"/>
              </a:spcAft>
              <a:buClr>
                <a:srgbClr val="FF6600"/>
              </a:buClr>
              <a:buFont typeface="Wingdings" panose="05000000000000000000" pitchFamily="2" charset="2"/>
              <a:buChar char="§"/>
            </a:pPr>
            <a:endParaRPr lang="de-DE" dirty="0" smtClean="0"/>
          </a:p>
          <a:p>
            <a:pPr marL="285750" indent="-285750">
              <a:lnSpc>
                <a:spcPct val="150000"/>
              </a:lnSpc>
              <a:buClr>
                <a:srgbClr val="FF6600"/>
              </a:buClr>
              <a:buFont typeface="Wingdings" panose="05000000000000000000" pitchFamily="2" charset="2"/>
              <a:buChar char="§"/>
            </a:pPr>
            <a:r>
              <a:rPr lang="en-US" dirty="0" smtClean="0"/>
              <a:t>On all devices which uses x-ray the </a:t>
            </a:r>
            <a:r>
              <a:rPr lang="en-US" dirty="0"/>
              <a:t>heating coil </a:t>
            </a:r>
            <a:r>
              <a:rPr lang="en-US" dirty="0" smtClean="0"/>
              <a:t>is a wear part</a:t>
            </a:r>
          </a:p>
          <a:p>
            <a:pPr marL="285750" indent="-285750">
              <a:lnSpc>
                <a:spcPct val="150000"/>
              </a:lnSpc>
              <a:buClr>
                <a:srgbClr val="FF6600"/>
              </a:buClr>
              <a:buFont typeface="Wingdings" panose="05000000000000000000" pitchFamily="2" charset="2"/>
              <a:buChar char="§"/>
            </a:pPr>
            <a:r>
              <a:rPr lang="en-US" dirty="0"/>
              <a:t>In case of a </a:t>
            </a:r>
            <a:r>
              <a:rPr lang="en-US" dirty="0" smtClean="0"/>
              <a:t>broken CCP products are not allowed to enter the market – recheck is necessary</a:t>
            </a:r>
          </a:p>
          <a:p>
            <a:pPr marL="285750" indent="-285750">
              <a:lnSpc>
                <a:spcPct val="150000"/>
              </a:lnSpc>
              <a:buClr>
                <a:srgbClr val="FF6600"/>
              </a:buClr>
              <a:buFont typeface="Wingdings" panose="05000000000000000000" pitchFamily="2" charset="2"/>
              <a:buChar char="§"/>
            </a:pPr>
            <a:r>
              <a:rPr lang="en-US" dirty="0"/>
              <a:t>HEUFT X-ray tube </a:t>
            </a:r>
            <a:r>
              <a:rPr lang="en-US" dirty="0" smtClean="0"/>
              <a:t>eliminates </a:t>
            </a:r>
            <a:r>
              <a:rPr lang="en-US" dirty="0"/>
              <a:t>this </a:t>
            </a:r>
            <a:r>
              <a:rPr lang="en-US" dirty="0" smtClean="0"/>
              <a:t>weak spot</a:t>
            </a:r>
          </a:p>
          <a:p>
            <a:pPr marL="285750" indent="-285750">
              <a:lnSpc>
                <a:spcPct val="150000"/>
              </a:lnSpc>
              <a:buClr>
                <a:srgbClr val="FF6600"/>
              </a:buClr>
              <a:buFont typeface="Wingdings" panose="05000000000000000000" pitchFamily="2" charset="2"/>
              <a:buChar char="§"/>
            </a:pPr>
            <a:r>
              <a:rPr lang="en-US" dirty="0"/>
              <a:t>Fault-tolerant unit due to redundancy</a:t>
            </a:r>
            <a:endParaRPr lang="de-DE" b="1" dirty="0"/>
          </a:p>
          <a:p>
            <a:pPr marL="285750" indent="-285750">
              <a:lnSpc>
                <a:spcPct val="150000"/>
              </a:lnSpc>
              <a:buClr>
                <a:srgbClr val="FF6600"/>
              </a:buClr>
              <a:buFont typeface="Wingdings" panose="05000000000000000000" pitchFamily="2" charset="2"/>
              <a:buChar char="§"/>
            </a:pPr>
            <a:endParaRPr lang="en-US" dirty="0" smtClean="0"/>
          </a:p>
        </p:txBody>
      </p:sp>
      <p:pic>
        <p:nvPicPr>
          <p:cNvPr id="10" name="Grafik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5896" y="1593273"/>
            <a:ext cx="1541696" cy="3798572"/>
          </a:xfrm>
          <a:prstGeom prst="rect">
            <a:avLst/>
          </a:prstGeom>
        </p:spPr>
      </p:pic>
      <p:pic>
        <p:nvPicPr>
          <p:cNvPr id="11" name="Grafik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2993" y="1542603"/>
            <a:ext cx="1623784" cy="3912868"/>
          </a:xfrm>
          <a:prstGeom prst="rect">
            <a:avLst/>
          </a:prstGeom>
        </p:spPr>
      </p:pic>
      <p:sp>
        <p:nvSpPr>
          <p:cNvPr id="12" name="Rechteck 11"/>
          <p:cNvSpPr/>
          <p:nvPr/>
        </p:nvSpPr>
        <p:spPr>
          <a:xfrm>
            <a:off x="2284473" y="1105859"/>
            <a:ext cx="1792991" cy="338554"/>
          </a:xfrm>
          <a:prstGeom prst="rect">
            <a:avLst/>
          </a:prstGeom>
          <a:solidFill>
            <a:schemeClr val="accent1"/>
          </a:solidFill>
        </p:spPr>
        <p:txBody>
          <a:bodyPr wrap="none">
            <a:spAutoFit/>
          </a:bodyPr>
          <a:lstStyle/>
          <a:p>
            <a:pPr>
              <a:spcAft>
                <a:spcPts val="1200"/>
              </a:spcAft>
              <a:buClr>
                <a:srgbClr val="FF6600"/>
              </a:buClr>
            </a:pPr>
            <a:r>
              <a:rPr lang="de-DE" sz="1600" dirty="0" smtClean="0">
                <a:solidFill>
                  <a:schemeClr val="bg1"/>
                </a:solidFill>
              </a:rPr>
              <a:t>HEUFT </a:t>
            </a:r>
            <a:r>
              <a:rPr lang="de-DE" sz="1600" i="1" dirty="0" err="1" smtClean="0">
                <a:solidFill>
                  <a:schemeClr val="bg1"/>
                </a:solidFill>
              </a:rPr>
              <a:t>eXaminer</a:t>
            </a:r>
            <a:r>
              <a:rPr lang="de-DE" sz="1600" i="1" dirty="0" smtClean="0">
                <a:solidFill>
                  <a:schemeClr val="bg1"/>
                </a:solidFill>
              </a:rPr>
              <a:t> </a:t>
            </a:r>
            <a:r>
              <a:rPr lang="de-DE" sz="1600" i="1" baseline="30000" dirty="0" smtClean="0">
                <a:solidFill>
                  <a:schemeClr val="bg1"/>
                </a:solidFill>
                <a:latin typeface="Verdana" panose="020B0604030504040204" pitchFamily="34" charset="0"/>
                <a:ea typeface="Verdana" panose="020B0604030504040204" pitchFamily="34" charset="0"/>
              </a:rPr>
              <a:t>II</a:t>
            </a:r>
            <a:endParaRPr lang="de-DE" sz="1600" i="1" baseline="30000" dirty="0">
              <a:solidFill>
                <a:schemeClr val="bg1"/>
              </a:solidFill>
              <a:latin typeface="Verdana" panose="020B0604030504040204" pitchFamily="34" charset="0"/>
              <a:ea typeface="Verdana" panose="020B0604030504040204" pitchFamily="34" charset="0"/>
            </a:endParaRPr>
          </a:p>
        </p:txBody>
      </p:sp>
      <p:sp>
        <p:nvSpPr>
          <p:cNvPr id="13" name="Rechteck 12"/>
          <p:cNvSpPr/>
          <p:nvPr/>
        </p:nvSpPr>
        <p:spPr>
          <a:xfrm>
            <a:off x="1783686" y="5366063"/>
            <a:ext cx="756361" cy="338554"/>
          </a:xfrm>
          <a:prstGeom prst="rect">
            <a:avLst/>
          </a:prstGeom>
          <a:solidFill>
            <a:schemeClr val="bg1">
              <a:lumMod val="75000"/>
            </a:schemeClr>
          </a:solidFill>
        </p:spPr>
        <p:txBody>
          <a:bodyPr wrap="none">
            <a:spAutoFit/>
          </a:bodyPr>
          <a:lstStyle/>
          <a:p>
            <a:pPr>
              <a:spcAft>
                <a:spcPts val="1200"/>
              </a:spcAft>
              <a:buClr>
                <a:srgbClr val="FF6600"/>
              </a:buClr>
            </a:pPr>
            <a:r>
              <a:rPr lang="de-DE" sz="1600" dirty="0" err="1" smtClean="0"/>
              <a:t>before</a:t>
            </a:r>
            <a:endParaRPr lang="de-DE" sz="1600" i="1" dirty="0"/>
          </a:p>
        </p:txBody>
      </p:sp>
      <p:sp>
        <p:nvSpPr>
          <p:cNvPr id="14" name="Rechteck 13"/>
          <p:cNvSpPr/>
          <p:nvPr/>
        </p:nvSpPr>
        <p:spPr>
          <a:xfrm>
            <a:off x="4253103" y="5366063"/>
            <a:ext cx="607282" cy="338554"/>
          </a:xfrm>
          <a:prstGeom prst="rect">
            <a:avLst/>
          </a:prstGeom>
          <a:solidFill>
            <a:schemeClr val="bg1">
              <a:lumMod val="75000"/>
            </a:schemeClr>
          </a:solidFill>
        </p:spPr>
        <p:txBody>
          <a:bodyPr wrap="none">
            <a:spAutoFit/>
          </a:bodyPr>
          <a:lstStyle/>
          <a:p>
            <a:pPr>
              <a:spcAft>
                <a:spcPts val="1200"/>
              </a:spcAft>
              <a:buClr>
                <a:srgbClr val="FF6600"/>
              </a:buClr>
            </a:pPr>
            <a:r>
              <a:rPr lang="de-DE" sz="1600" dirty="0" smtClean="0"/>
              <a:t>after</a:t>
            </a:r>
            <a:endParaRPr lang="de-DE" sz="1600" i="1" dirty="0"/>
          </a:p>
        </p:txBody>
      </p:sp>
    </p:spTree>
    <p:extLst>
      <p:ext uri="{BB962C8B-B14F-4D97-AF65-F5344CB8AC3E}">
        <p14:creationId xmlns:p14="http://schemas.microsoft.com/office/powerpoint/2010/main" val="525933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007" y="1423961"/>
            <a:ext cx="10355179" cy="3975422"/>
          </a:xfrm>
          <a:prstGeom prst="rect">
            <a:avLst/>
          </a:prstGeom>
        </p:spPr>
      </p:pic>
      <p:sp>
        <p:nvSpPr>
          <p:cNvPr id="5" name="Textfeld 4"/>
          <p:cNvSpPr txBox="1"/>
          <p:nvPr/>
        </p:nvSpPr>
        <p:spPr>
          <a:xfrm rot="16200000">
            <a:off x="1776654" y="3958615"/>
            <a:ext cx="801823" cy="369332"/>
          </a:xfrm>
          <a:prstGeom prst="rect">
            <a:avLst/>
          </a:prstGeom>
          <a:noFill/>
        </p:spPr>
        <p:txBody>
          <a:bodyPr wrap="none" rtlCol="0">
            <a:spAutoFit/>
          </a:bodyPr>
          <a:lstStyle/>
          <a:p>
            <a:r>
              <a:rPr lang="en-GB" dirty="0">
                <a:solidFill>
                  <a:schemeClr val="bg1"/>
                </a:solidFill>
              </a:rPr>
              <a:t>Visible</a:t>
            </a:r>
          </a:p>
        </p:txBody>
      </p:sp>
      <p:sp>
        <p:nvSpPr>
          <p:cNvPr id="6" name="Textfeld 5"/>
          <p:cNvSpPr txBox="1"/>
          <p:nvPr/>
        </p:nvSpPr>
        <p:spPr>
          <a:xfrm rot="16200000">
            <a:off x="1589906" y="2392488"/>
            <a:ext cx="1175322" cy="369332"/>
          </a:xfrm>
          <a:prstGeom prst="rect">
            <a:avLst/>
          </a:prstGeom>
          <a:noFill/>
        </p:spPr>
        <p:txBody>
          <a:bodyPr wrap="none" rtlCol="0">
            <a:spAutoFit/>
          </a:bodyPr>
          <a:lstStyle/>
          <a:p>
            <a:r>
              <a:rPr lang="en-GB" dirty="0">
                <a:solidFill>
                  <a:schemeClr val="bg1"/>
                </a:solidFill>
              </a:rPr>
              <a:t>Not visible</a:t>
            </a:r>
          </a:p>
        </p:txBody>
      </p:sp>
      <p:sp>
        <p:nvSpPr>
          <p:cNvPr id="7" name="Textfeld 6"/>
          <p:cNvSpPr txBox="1"/>
          <p:nvPr/>
        </p:nvSpPr>
        <p:spPr>
          <a:xfrm>
            <a:off x="9634128" y="3092093"/>
            <a:ext cx="1677382" cy="677108"/>
          </a:xfrm>
          <a:prstGeom prst="rect">
            <a:avLst/>
          </a:prstGeom>
          <a:noFill/>
        </p:spPr>
        <p:txBody>
          <a:bodyPr wrap="none" rtlCol="0">
            <a:spAutoFit/>
          </a:bodyPr>
          <a:lstStyle/>
          <a:p>
            <a:r>
              <a:rPr lang="en-GB" sz="1400" dirty="0">
                <a:solidFill>
                  <a:schemeClr val="bg2">
                    <a:lumMod val="50000"/>
                  </a:schemeClr>
                </a:solidFill>
              </a:rPr>
              <a:t>Ball sinks halfway</a:t>
            </a:r>
          </a:p>
          <a:p>
            <a:pPr marL="285750" indent="-285750">
              <a:buFont typeface="Arial" panose="020B0604020202020204" pitchFamily="34" charset="0"/>
              <a:buChar char="•"/>
            </a:pPr>
            <a:r>
              <a:rPr lang="en-GB" sz="1200" i="1" dirty="0">
                <a:solidFill>
                  <a:schemeClr val="bg2">
                    <a:lumMod val="50000"/>
                  </a:schemeClr>
                </a:solidFill>
              </a:rPr>
              <a:t>density 0.5 [g/cm3</a:t>
            </a:r>
            <a:r>
              <a:rPr lang="en-GB" sz="1200" i="1" dirty="0" smtClean="0">
                <a:solidFill>
                  <a:schemeClr val="bg2">
                    <a:lumMod val="50000"/>
                  </a:schemeClr>
                </a:solidFill>
              </a:rPr>
              <a:t>]</a:t>
            </a:r>
            <a:endParaRPr lang="en-GB" sz="1200" i="1" dirty="0">
              <a:solidFill>
                <a:schemeClr val="bg2">
                  <a:lumMod val="50000"/>
                </a:schemeClr>
              </a:solidFill>
            </a:endParaRPr>
          </a:p>
          <a:p>
            <a:pPr marL="285750" indent="-285750">
              <a:buFont typeface="Arial" panose="020B0604020202020204" pitchFamily="34" charset="0"/>
              <a:buChar char="•"/>
            </a:pPr>
            <a:r>
              <a:rPr lang="en-GB" sz="1200" i="1" dirty="0">
                <a:solidFill>
                  <a:schemeClr val="bg2">
                    <a:lumMod val="50000"/>
                  </a:schemeClr>
                </a:solidFill>
              </a:rPr>
              <a:t>e.g. wood</a:t>
            </a:r>
          </a:p>
        </p:txBody>
      </p:sp>
      <p:sp>
        <p:nvSpPr>
          <p:cNvPr id="8" name="Textfeld 7"/>
          <p:cNvSpPr txBox="1"/>
          <p:nvPr/>
        </p:nvSpPr>
        <p:spPr>
          <a:xfrm>
            <a:off x="1002632" y="755876"/>
            <a:ext cx="1984454" cy="677108"/>
          </a:xfrm>
          <a:prstGeom prst="rect">
            <a:avLst/>
          </a:prstGeom>
          <a:noFill/>
        </p:spPr>
        <p:txBody>
          <a:bodyPr wrap="none" rtlCol="0">
            <a:spAutoFit/>
          </a:bodyPr>
          <a:lstStyle/>
          <a:p>
            <a:r>
              <a:rPr lang="en-GB" sz="1400" dirty="0">
                <a:solidFill>
                  <a:srgbClr val="C00000"/>
                </a:solidFill>
              </a:rPr>
              <a:t>Ball floats on the surface</a:t>
            </a:r>
          </a:p>
          <a:p>
            <a:pPr marL="285750" indent="-285750">
              <a:buFont typeface="Arial" panose="020B0604020202020204" pitchFamily="34" charset="0"/>
              <a:buChar char="•"/>
            </a:pPr>
            <a:r>
              <a:rPr lang="en-GB" sz="1200" i="1" dirty="0">
                <a:solidFill>
                  <a:schemeClr val="bg2">
                    <a:lumMod val="50000"/>
                  </a:schemeClr>
                </a:solidFill>
              </a:rPr>
              <a:t>density 0.08 [g/cm3]</a:t>
            </a:r>
          </a:p>
          <a:p>
            <a:pPr marL="285750" indent="-285750">
              <a:buFont typeface="Arial" panose="020B0604020202020204" pitchFamily="34" charset="0"/>
              <a:buChar char="•"/>
            </a:pPr>
            <a:r>
              <a:rPr lang="en-GB" sz="1200" i="1" dirty="0" smtClean="0">
                <a:solidFill>
                  <a:schemeClr val="bg2">
                    <a:lumMod val="50000"/>
                  </a:schemeClr>
                </a:solidFill>
              </a:rPr>
              <a:t>e.g</a:t>
            </a:r>
            <a:r>
              <a:rPr lang="en-GB" sz="1200" i="1" dirty="0">
                <a:solidFill>
                  <a:schemeClr val="bg2">
                    <a:lumMod val="50000"/>
                  </a:schemeClr>
                </a:solidFill>
              </a:rPr>
              <a:t>. polystyrene</a:t>
            </a:r>
          </a:p>
        </p:txBody>
      </p:sp>
      <p:sp>
        <p:nvSpPr>
          <p:cNvPr id="9" name="Textfeld 8"/>
          <p:cNvSpPr txBox="1"/>
          <p:nvPr/>
        </p:nvSpPr>
        <p:spPr>
          <a:xfrm>
            <a:off x="4123644" y="5402622"/>
            <a:ext cx="1913024" cy="677108"/>
          </a:xfrm>
          <a:prstGeom prst="rect">
            <a:avLst/>
          </a:prstGeom>
          <a:noFill/>
        </p:spPr>
        <p:txBody>
          <a:bodyPr wrap="none" rtlCol="0">
            <a:spAutoFit/>
          </a:bodyPr>
          <a:lstStyle/>
          <a:p>
            <a:r>
              <a:rPr lang="en-GB" sz="1400" dirty="0">
                <a:solidFill>
                  <a:srgbClr val="62BB47"/>
                </a:solidFill>
              </a:rPr>
              <a:t>Ball sinks to the bottom</a:t>
            </a:r>
          </a:p>
          <a:p>
            <a:pPr marL="285750" indent="-285750">
              <a:buFont typeface="Arial" panose="020B0604020202020204" pitchFamily="34" charset="0"/>
              <a:buChar char="•"/>
            </a:pPr>
            <a:r>
              <a:rPr lang="en-GB" sz="1200" i="1" dirty="0">
                <a:solidFill>
                  <a:schemeClr val="bg2">
                    <a:lumMod val="50000"/>
                  </a:schemeClr>
                </a:solidFill>
              </a:rPr>
              <a:t>density 7.93 [g/cm3</a:t>
            </a:r>
            <a:r>
              <a:rPr lang="en-GB" sz="1200" i="1" dirty="0" smtClean="0">
                <a:solidFill>
                  <a:schemeClr val="bg2">
                    <a:lumMod val="50000"/>
                  </a:schemeClr>
                </a:solidFill>
              </a:rPr>
              <a:t>]</a:t>
            </a:r>
            <a:endParaRPr lang="en-GB" sz="1200" i="1" dirty="0">
              <a:solidFill>
                <a:schemeClr val="bg2">
                  <a:lumMod val="50000"/>
                </a:schemeClr>
              </a:solidFill>
            </a:endParaRPr>
          </a:p>
          <a:p>
            <a:pPr marL="285750" indent="-285750">
              <a:buFont typeface="Arial" panose="020B0604020202020204" pitchFamily="34" charset="0"/>
              <a:buChar char="•"/>
            </a:pPr>
            <a:r>
              <a:rPr lang="en-GB" sz="1200" i="1" dirty="0">
                <a:solidFill>
                  <a:schemeClr val="bg2">
                    <a:lumMod val="50000"/>
                  </a:schemeClr>
                </a:solidFill>
              </a:rPr>
              <a:t>e.g. steel</a:t>
            </a:r>
          </a:p>
        </p:txBody>
      </p:sp>
      <p:sp>
        <p:nvSpPr>
          <p:cNvPr id="10" name="Rechteck 9"/>
          <p:cNvSpPr/>
          <p:nvPr/>
        </p:nvSpPr>
        <p:spPr>
          <a:xfrm rot="2700000">
            <a:off x="5903702" y="5917207"/>
            <a:ext cx="390183" cy="3901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platzhalter 1"/>
          <p:cNvSpPr txBox="1">
            <a:spLocks/>
          </p:cNvSpPr>
          <p:nvPr/>
        </p:nvSpPr>
        <p:spPr>
          <a:xfrm>
            <a:off x="278694" y="6140654"/>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mtClean="0">
                <a:latin typeface="+mn-lt"/>
              </a:rPr>
              <a:t>The invisible? Visible!</a:t>
            </a:r>
            <a:endParaRPr lang="en-GB" dirty="0">
              <a:latin typeface="+mn-lt"/>
            </a:endParaRPr>
          </a:p>
        </p:txBody>
      </p:sp>
    </p:spTree>
    <p:extLst>
      <p:ext uri="{BB962C8B-B14F-4D97-AF65-F5344CB8AC3E}">
        <p14:creationId xmlns:p14="http://schemas.microsoft.com/office/powerpoint/2010/main" val="3067896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endParaRPr lang="de-DE" dirty="0" smtClean="0"/>
          </a:p>
          <a:p>
            <a:r>
              <a:rPr lang="de-DE" dirty="0" smtClean="0">
                <a:latin typeface="+mn-lt"/>
              </a:rPr>
              <a:t>In-house </a:t>
            </a:r>
            <a:r>
              <a:rPr lang="de-DE" dirty="0" err="1" smtClean="0">
                <a:latin typeface="+mn-lt"/>
              </a:rPr>
              <a:t>developments</a:t>
            </a:r>
            <a:r>
              <a:rPr lang="de-DE" dirty="0" smtClean="0">
                <a:latin typeface="+mn-lt"/>
              </a:rPr>
              <a:t>: </a:t>
            </a:r>
            <a:r>
              <a:rPr lang="de-DE" sz="2800" dirty="0">
                <a:latin typeface="+mn-lt"/>
              </a:rPr>
              <a:t>HEUFT </a:t>
            </a:r>
            <a:r>
              <a:rPr lang="en-GB" sz="2800" dirty="0">
                <a:latin typeface="+mn-lt"/>
              </a:rPr>
              <a:t>artificial </a:t>
            </a:r>
            <a:r>
              <a:rPr lang="en-GB" sz="2800" dirty="0" smtClean="0">
                <a:latin typeface="+mn-lt"/>
              </a:rPr>
              <a:t>intelligence</a:t>
            </a:r>
            <a:endParaRPr lang="en-GB" sz="2800" dirty="0" smtClean="0">
              <a:latin typeface="+mn-lt"/>
            </a:endParaRPr>
          </a:p>
          <a:p>
            <a:r>
              <a:rPr lang="de-DE" dirty="0" smtClean="0"/>
              <a:t> </a:t>
            </a:r>
            <a:endParaRPr lang="de-DE" dirty="0"/>
          </a:p>
        </p:txBody>
      </p:sp>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5" name="Rechteck 4"/>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260" y="2773635"/>
            <a:ext cx="3792337" cy="2525866"/>
          </a:xfrm>
          <a:prstGeom prst="rect">
            <a:avLst/>
          </a:prstGeom>
        </p:spPr>
      </p:pic>
      <p:pic>
        <p:nvPicPr>
          <p:cNvPr id="11" name="Grafik 10"/>
          <p:cNvPicPr>
            <a:picLocks noChangeAspect="1"/>
          </p:cNvPicPr>
          <p:nvPr/>
        </p:nvPicPr>
        <p:blipFill>
          <a:blip r:embed="rId4"/>
          <a:stretch>
            <a:fillRect/>
          </a:stretch>
        </p:blipFill>
        <p:spPr>
          <a:xfrm>
            <a:off x="4744286" y="1692181"/>
            <a:ext cx="2363095" cy="3032013"/>
          </a:xfrm>
          <a:prstGeom prst="rect">
            <a:avLst/>
          </a:prstGeom>
        </p:spPr>
      </p:pic>
      <p:pic>
        <p:nvPicPr>
          <p:cNvPr id="12" name="Grafik 11"/>
          <p:cNvPicPr>
            <a:picLocks noChangeAspect="1"/>
          </p:cNvPicPr>
          <p:nvPr/>
        </p:nvPicPr>
        <p:blipFill>
          <a:blip r:embed="rId5"/>
          <a:stretch>
            <a:fillRect/>
          </a:stretch>
        </p:blipFill>
        <p:spPr>
          <a:xfrm>
            <a:off x="7738590" y="1680425"/>
            <a:ext cx="2460920" cy="3043769"/>
          </a:xfrm>
          <a:prstGeom prst="rect">
            <a:avLst/>
          </a:prstGeom>
        </p:spPr>
      </p:pic>
    </p:spTree>
    <p:extLst>
      <p:ext uri="{BB962C8B-B14F-4D97-AF65-F5344CB8AC3E}">
        <p14:creationId xmlns:p14="http://schemas.microsoft.com/office/powerpoint/2010/main" val="2544398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3" name="Textplatzhalter 2"/>
          <p:cNvSpPr>
            <a:spLocks noGrp="1"/>
          </p:cNvSpPr>
          <p:nvPr>
            <p:ph type="body" sz="quarter" idx="11"/>
          </p:nvPr>
        </p:nvSpPr>
        <p:spPr/>
        <p:txBody>
          <a:bodyPr/>
          <a:lstStyle/>
          <a:p>
            <a:r>
              <a:rPr lang="en-US" dirty="0"/>
              <a:t>HEUFT SYSTEMTECHNIK GMBH – </a:t>
            </a:r>
            <a:r>
              <a:rPr lang="en-US" b="1" dirty="0" smtClean="0"/>
              <a:t>heuft.com</a:t>
            </a:r>
            <a:endParaRPr lang="en-US" b="1" dirty="0"/>
          </a:p>
        </p:txBody>
      </p:sp>
      <p:sp>
        <p:nvSpPr>
          <p:cNvPr id="4" name="Textplatzhalter 3"/>
          <p:cNvSpPr>
            <a:spLocks noGrp="1"/>
          </p:cNvSpPr>
          <p:nvPr>
            <p:ph type="body" sz="quarter" idx="13"/>
          </p:nvPr>
        </p:nvSpPr>
        <p:spPr/>
        <p:txBody>
          <a:bodyPr/>
          <a:lstStyle/>
          <a:p>
            <a:r>
              <a:rPr lang="en-US" dirty="0"/>
              <a:t>Thank you for your attention!</a:t>
            </a:r>
            <a:endParaRPr lang="de-DE" dirty="0"/>
          </a:p>
        </p:txBody>
      </p:sp>
    </p:spTree>
    <p:extLst>
      <p:ext uri="{BB962C8B-B14F-4D97-AF65-F5344CB8AC3E}">
        <p14:creationId xmlns:p14="http://schemas.microsoft.com/office/powerpoint/2010/main" val="3313714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881652" cy="227597"/>
          </a:xfrm>
        </p:spPr>
        <p:txBody>
          <a:bodyPr/>
          <a:lstStyle/>
          <a:p>
            <a:r>
              <a:rPr lang="de-DE" dirty="0" smtClean="0"/>
              <a:t>PULSED X-RAYS</a:t>
            </a:r>
            <a:endParaRPr lang="de-DE" dirty="0"/>
          </a:p>
        </p:txBody>
      </p:sp>
      <p:sp>
        <p:nvSpPr>
          <p:cNvPr id="3" name="Textplatzhalter 2"/>
          <p:cNvSpPr>
            <a:spLocks noGrp="1"/>
          </p:cNvSpPr>
          <p:nvPr>
            <p:ph type="body" sz="quarter" idx="11"/>
          </p:nvPr>
        </p:nvSpPr>
        <p:spPr>
          <a:xfrm>
            <a:off x="282630" y="3441192"/>
            <a:ext cx="12192001" cy="756298"/>
          </a:xfrm>
        </p:spPr>
        <p:txBody>
          <a:bodyPr/>
          <a:lstStyle/>
          <a:p>
            <a:r>
              <a:rPr lang="en-US" sz="1800" dirty="0" smtClean="0"/>
              <a:t>Anton </a:t>
            </a:r>
            <a:r>
              <a:rPr lang="en-US" sz="1800" dirty="0"/>
              <a:t>Diehl – Product </a:t>
            </a:r>
            <a:r>
              <a:rPr lang="en-US" sz="1800" dirty="0" smtClean="0"/>
              <a:t>Manager X-ray Technology Beverages</a:t>
            </a:r>
          </a:p>
          <a:p>
            <a:r>
              <a:rPr lang="en-US" sz="1800" dirty="0" smtClean="0"/>
              <a:t>Dirk </a:t>
            </a:r>
            <a:r>
              <a:rPr lang="en-US" sz="1800" dirty="0"/>
              <a:t>Henschke – Product </a:t>
            </a:r>
            <a:r>
              <a:rPr lang="en-US" sz="1800" dirty="0" smtClean="0"/>
              <a:t>Manager X-ray Technology Food</a:t>
            </a:r>
            <a:endParaRPr lang="en-US" sz="1800" dirty="0"/>
          </a:p>
          <a:p>
            <a:endParaRPr lang="de-DE" dirty="0"/>
          </a:p>
        </p:txBody>
      </p:sp>
      <p:sp>
        <p:nvSpPr>
          <p:cNvPr id="4" name="Textplatzhalter 3"/>
          <p:cNvSpPr>
            <a:spLocks noGrp="1"/>
          </p:cNvSpPr>
          <p:nvPr>
            <p:ph type="body" sz="quarter" idx="13"/>
          </p:nvPr>
        </p:nvSpPr>
        <p:spPr>
          <a:xfrm>
            <a:off x="207818" y="2834125"/>
            <a:ext cx="12192000" cy="677784"/>
          </a:xfrm>
        </p:spPr>
        <p:txBody>
          <a:bodyPr/>
          <a:lstStyle/>
          <a:p>
            <a:r>
              <a:rPr lang="de-DE" dirty="0" smtClean="0"/>
              <a:t>HEUFT </a:t>
            </a:r>
            <a:r>
              <a:rPr lang="en-GB" b="1" spc="-1" dirty="0" smtClean="0">
                <a:solidFill>
                  <a:srgbClr val="FFFFFF"/>
                </a:solidFill>
              </a:rPr>
              <a:t>pulsed </a:t>
            </a:r>
            <a:r>
              <a:rPr lang="en-GB" b="1" spc="-1" dirty="0">
                <a:solidFill>
                  <a:srgbClr val="FFFFFF"/>
                </a:solidFill>
              </a:rPr>
              <a:t>X-ray </a:t>
            </a:r>
            <a:r>
              <a:rPr lang="en-GB" b="1" spc="-1" dirty="0" smtClean="0">
                <a:solidFill>
                  <a:srgbClr val="FFFFFF"/>
                </a:solidFill>
              </a:rPr>
              <a:t>technology</a:t>
            </a:r>
            <a:endParaRPr lang="en-GB" b="1" spc="-1" dirty="0">
              <a:solidFill>
                <a:srgbClr val="FFFFFF"/>
              </a:solidFill>
            </a:endParaRPr>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3901" y="919386"/>
            <a:ext cx="7565542" cy="5799909"/>
          </a:xfrm>
          <a:prstGeom prst="rect">
            <a:avLst/>
          </a:prstGeom>
        </p:spPr>
      </p:pic>
    </p:spTree>
    <p:extLst>
      <p:ext uri="{BB962C8B-B14F-4D97-AF65-F5344CB8AC3E}">
        <p14:creationId xmlns:p14="http://schemas.microsoft.com/office/powerpoint/2010/main" val="4158070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pic>
        <p:nvPicPr>
          <p:cNvPr id="3" name="Grafik 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900"/>
                    </a14:imgEffect>
                    <a14:imgEffect>
                      <a14:saturation sat="105000"/>
                    </a14:imgEffect>
                    <a14:imgEffect>
                      <a14:brightnessContrast contrast="-10000"/>
                    </a14:imgEffect>
                  </a14:imgLayer>
                </a14:imgProps>
              </a:ext>
              <a:ext uri="{28A0092B-C50C-407E-A947-70E740481C1C}">
                <a14:useLocalDpi xmlns:a14="http://schemas.microsoft.com/office/drawing/2010/main" val="0"/>
              </a:ext>
            </a:extLst>
          </a:blip>
          <a:srcRect t="4447" b="10675"/>
          <a:stretch/>
        </p:blipFill>
        <p:spPr>
          <a:xfrm>
            <a:off x="0" y="-13649"/>
            <a:ext cx="12205074" cy="6905767"/>
          </a:xfrm>
          <a:prstGeom prst="rect">
            <a:avLst/>
          </a:prstGeom>
          <a:noFill/>
        </p:spPr>
      </p:pic>
      <p:sp>
        <p:nvSpPr>
          <p:cNvPr id="4" name="Freihandform 3"/>
          <p:cNvSpPr/>
          <p:nvPr/>
        </p:nvSpPr>
        <p:spPr>
          <a:xfrm>
            <a:off x="294430" y="4761286"/>
            <a:ext cx="11603139" cy="1797611"/>
          </a:xfrm>
          <a:custGeom>
            <a:avLst/>
            <a:gdLst>
              <a:gd name="connsiteX0" fmla="*/ 5794855 w 11603139"/>
              <a:gd name="connsiteY0" fmla="*/ 0 h 1797611"/>
              <a:gd name="connsiteX1" fmla="*/ 6051935 w 11603139"/>
              <a:gd name="connsiteY1" fmla="*/ 257080 h 1797611"/>
              <a:gd name="connsiteX2" fmla="*/ 11603139 w 11603139"/>
              <a:gd name="connsiteY2" fmla="*/ 257080 h 1797611"/>
              <a:gd name="connsiteX3" fmla="*/ 11603139 w 11603139"/>
              <a:gd name="connsiteY3" fmla="*/ 1797611 h 1797611"/>
              <a:gd name="connsiteX4" fmla="*/ 0 w 11603139"/>
              <a:gd name="connsiteY4" fmla="*/ 1797611 h 1797611"/>
              <a:gd name="connsiteX5" fmla="*/ 0 w 11603139"/>
              <a:gd name="connsiteY5" fmla="*/ 257080 h 1797611"/>
              <a:gd name="connsiteX6" fmla="*/ 5537775 w 11603139"/>
              <a:gd name="connsiteY6" fmla="*/ 257080 h 179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03139" h="1797611">
                <a:moveTo>
                  <a:pt x="5794855" y="0"/>
                </a:moveTo>
                <a:lnTo>
                  <a:pt x="6051935" y="257080"/>
                </a:lnTo>
                <a:lnTo>
                  <a:pt x="11603139" y="257080"/>
                </a:lnTo>
                <a:lnTo>
                  <a:pt x="11603139" y="1797611"/>
                </a:lnTo>
                <a:lnTo>
                  <a:pt x="0" y="1797611"/>
                </a:lnTo>
                <a:lnTo>
                  <a:pt x="0" y="257080"/>
                </a:lnTo>
                <a:lnTo>
                  <a:pt x="5537775" y="257080"/>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p:cNvSpPr txBox="1"/>
          <p:nvPr/>
        </p:nvSpPr>
        <p:spPr>
          <a:xfrm>
            <a:off x="1675813" y="5337448"/>
            <a:ext cx="8840370" cy="892552"/>
          </a:xfrm>
          <a:prstGeom prst="rect">
            <a:avLst/>
          </a:prstGeom>
          <a:noFill/>
        </p:spPr>
        <p:txBody>
          <a:bodyPr wrap="none" rtlCol="0">
            <a:spAutoFit/>
          </a:bodyPr>
          <a:lstStyle/>
          <a:p>
            <a:pPr algn="ctr"/>
            <a:r>
              <a:rPr lang="en-US" sz="3200" b="1" dirty="0">
                <a:solidFill>
                  <a:schemeClr val="bg1"/>
                </a:solidFill>
              </a:rPr>
              <a:t>WE ARE YOUR INVESTMENT IN </a:t>
            </a:r>
            <a:r>
              <a:rPr lang="en-US" sz="3200" b="1" dirty="0" smtClean="0">
                <a:solidFill>
                  <a:schemeClr val="bg1"/>
                </a:solidFill>
              </a:rPr>
              <a:t>A </a:t>
            </a:r>
            <a:r>
              <a:rPr lang="de-DE" sz="3200" b="1" dirty="0">
                <a:solidFill>
                  <a:schemeClr val="accent1"/>
                </a:solidFill>
              </a:rPr>
              <a:t>RELIABLE BRAND</a:t>
            </a:r>
            <a:r>
              <a:rPr lang="de-DE" sz="3200" b="1" dirty="0" smtClean="0">
                <a:solidFill>
                  <a:schemeClr val="bg1"/>
                </a:solidFill>
              </a:rPr>
              <a:t>.</a:t>
            </a:r>
          </a:p>
          <a:p>
            <a:pPr algn="ctr"/>
            <a:r>
              <a:rPr lang="en-US" sz="2000" dirty="0">
                <a:solidFill>
                  <a:schemeClr val="bg1"/>
                </a:solidFill>
              </a:rPr>
              <a:t>FOR YOU.  FOR YOUR CUSTOMERS.  FOR THE CONSUMER.</a:t>
            </a:r>
            <a:endParaRPr lang="de-DE" sz="2000" dirty="0">
              <a:solidFill>
                <a:schemeClr val="bg1"/>
              </a:solidFill>
            </a:endParaRPr>
          </a:p>
        </p:txBody>
      </p:sp>
      <p:pic>
        <p:nvPicPr>
          <p:cNvPr id="6" name="Grafi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39427" y="438869"/>
            <a:ext cx="2403977" cy="616182"/>
          </a:xfrm>
          <a:prstGeom prst="rect">
            <a:avLst/>
          </a:prstGeom>
        </p:spPr>
      </p:pic>
    </p:spTree>
    <p:extLst>
      <p:ext uri="{BB962C8B-B14F-4D97-AF65-F5344CB8AC3E}">
        <p14:creationId xmlns:p14="http://schemas.microsoft.com/office/powerpoint/2010/main" val="1939834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217" y="1683554"/>
            <a:ext cx="2958293" cy="1973356"/>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820" y="1759884"/>
            <a:ext cx="2236470" cy="1973356"/>
          </a:xfrm>
          <a:prstGeom prst="rect">
            <a:avLst/>
          </a:prstGeom>
        </p:spPr>
      </p:pic>
      <p:pic>
        <p:nvPicPr>
          <p:cNvPr id="8" name="Grafik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07390" y="1514656"/>
            <a:ext cx="2837232" cy="2129593"/>
          </a:xfrm>
          <a:prstGeom prst="rect">
            <a:avLst/>
          </a:prstGeom>
        </p:spPr>
      </p:pic>
      <p:pic>
        <p:nvPicPr>
          <p:cNvPr id="9" name="Grafik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05714" y="1906612"/>
            <a:ext cx="2543342" cy="1909002"/>
          </a:xfrm>
          <a:prstGeom prst="rect">
            <a:avLst/>
          </a:prstGeom>
        </p:spPr>
      </p:pic>
      <p:sp>
        <p:nvSpPr>
          <p:cNvPr id="10" name="Textfeld 9"/>
          <p:cNvSpPr txBox="1"/>
          <p:nvPr/>
        </p:nvSpPr>
        <p:spPr>
          <a:xfrm>
            <a:off x="3007102" y="3735651"/>
            <a:ext cx="1858201" cy="307777"/>
          </a:xfrm>
          <a:prstGeom prst="rect">
            <a:avLst/>
          </a:prstGeom>
          <a:noFill/>
        </p:spPr>
        <p:txBody>
          <a:bodyPr wrap="none" rtlCol="0">
            <a:spAutoFit/>
          </a:bodyPr>
          <a:lstStyle/>
          <a:p>
            <a:r>
              <a:rPr lang="de-DE" sz="1400" dirty="0" smtClean="0">
                <a:solidFill>
                  <a:schemeClr val="bg1"/>
                </a:solidFill>
              </a:rPr>
              <a:t>HEUFT </a:t>
            </a:r>
            <a:r>
              <a:rPr lang="de-DE" sz="1400" i="1" dirty="0" err="1" smtClean="0">
                <a:solidFill>
                  <a:schemeClr val="bg1"/>
                </a:solidFill>
              </a:rPr>
              <a:t>eXaminer</a:t>
            </a:r>
            <a:r>
              <a:rPr lang="de-DE" sz="1400" i="1" dirty="0" smtClean="0">
                <a:solidFill>
                  <a:schemeClr val="bg1"/>
                </a:solidFill>
              </a:rPr>
              <a:t> </a:t>
            </a:r>
            <a:r>
              <a:rPr lang="de-DE" sz="1400" i="1"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400" i="1" dirty="0" smtClean="0">
                <a:solidFill>
                  <a:schemeClr val="bg1"/>
                </a:solidFill>
              </a:rPr>
              <a:t> XAC</a:t>
            </a:r>
            <a:endParaRPr lang="de-DE" sz="1400" i="1" dirty="0">
              <a:solidFill>
                <a:schemeClr val="bg1"/>
              </a:solidFill>
            </a:endParaRPr>
          </a:p>
        </p:txBody>
      </p:sp>
      <p:sp>
        <p:nvSpPr>
          <p:cNvPr id="11" name="Textfeld 10"/>
          <p:cNvSpPr txBox="1"/>
          <p:nvPr/>
        </p:nvSpPr>
        <p:spPr>
          <a:xfrm>
            <a:off x="514199" y="3731684"/>
            <a:ext cx="1857111" cy="307777"/>
          </a:xfrm>
          <a:prstGeom prst="rect">
            <a:avLst/>
          </a:prstGeom>
          <a:noFill/>
        </p:spPr>
        <p:txBody>
          <a:bodyPr wrap="none" rtlCol="0">
            <a:spAutoFit/>
          </a:bodyPr>
          <a:lstStyle/>
          <a:p>
            <a:r>
              <a:rPr lang="de-DE" sz="1400" dirty="0" smtClean="0">
                <a:solidFill>
                  <a:schemeClr val="bg1"/>
                </a:solidFill>
              </a:rPr>
              <a:t>HEUFT</a:t>
            </a:r>
            <a:r>
              <a:rPr lang="de-DE" sz="1400" i="1" dirty="0" smtClean="0">
                <a:solidFill>
                  <a:schemeClr val="bg1"/>
                </a:solidFill>
              </a:rPr>
              <a:t> </a:t>
            </a:r>
            <a:r>
              <a:rPr lang="de-DE" sz="1400" i="1" dirty="0" err="1" smtClean="0">
                <a:solidFill>
                  <a:schemeClr val="bg1"/>
                </a:solidFill>
              </a:rPr>
              <a:t>eXaminer</a:t>
            </a:r>
            <a:r>
              <a:rPr lang="de-DE" sz="1400" i="1" dirty="0" smtClean="0">
                <a:solidFill>
                  <a:schemeClr val="bg1"/>
                </a:solidFill>
              </a:rPr>
              <a:t> </a:t>
            </a:r>
            <a:r>
              <a:rPr lang="de-DE" sz="1400" i="1" baseline="30000" dirty="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400" i="1" dirty="0" smtClean="0">
                <a:solidFill>
                  <a:schemeClr val="bg1"/>
                </a:solidFill>
              </a:rPr>
              <a:t> XOS</a:t>
            </a:r>
            <a:endParaRPr lang="de-DE" sz="1400" i="1" dirty="0">
              <a:solidFill>
                <a:schemeClr val="bg1"/>
              </a:solidFill>
            </a:endParaRPr>
          </a:p>
        </p:txBody>
      </p:sp>
      <p:sp>
        <p:nvSpPr>
          <p:cNvPr id="13" name="Textfeld 12"/>
          <p:cNvSpPr txBox="1"/>
          <p:nvPr/>
        </p:nvSpPr>
        <p:spPr>
          <a:xfrm>
            <a:off x="10050093" y="3728615"/>
            <a:ext cx="1751826" cy="307777"/>
          </a:xfrm>
          <a:prstGeom prst="rect">
            <a:avLst/>
          </a:prstGeom>
          <a:noFill/>
        </p:spPr>
        <p:txBody>
          <a:bodyPr wrap="none" rtlCol="0">
            <a:spAutoFit/>
          </a:bodyPr>
          <a:lstStyle/>
          <a:p>
            <a:r>
              <a:rPr lang="de-DE" sz="1400" dirty="0" smtClean="0">
                <a:solidFill>
                  <a:schemeClr val="bg1"/>
                </a:solidFill>
              </a:rPr>
              <a:t>HEUFT </a:t>
            </a:r>
            <a:r>
              <a:rPr lang="de-DE" sz="1400" i="1" dirty="0" err="1" smtClean="0">
                <a:solidFill>
                  <a:schemeClr val="bg1"/>
                </a:solidFill>
              </a:rPr>
              <a:t>eXaminer</a:t>
            </a:r>
            <a:r>
              <a:rPr lang="de-DE" sz="1400" i="1" dirty="0">
                <a:solidFill>
                  <a:schemeClr val="bg1"/>
                </a:solidFill>
              </a:rPr>
              <a:t> </a:t>
            </a:r>
            <a:r>
              <a:rPr lang="de-DE" sz="1400" i="1" baseline="30000" dirty="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400" i="1" dirty="0" smtClean="0">
                <a:solidFill>
                  <a:schemeClr val="bg1"/>
                </a:solidFill>
              </a:rPr>
              <a:t> XT</a:t>
            </a:r>
            <a:endParaRPr lang="de-DE" sz="1400" i="1" dirty="0">
              <a:solidFill>
                <a:schemeClr val="bg1"/>
              </a:solidFill>
            </a:endParaRPr>
          </a:p>
        </p:txBody>
      </p:sp>
      <p:sp>
        <p:nvSpPr>
          <p:cNvPr id="14" name="Textfeld 13"/>
          <p:cNvSpPr txBox="1"/>
          <p:nvPr/>
        </p:nvSpPr>
        <p:spPr>
          <a:xfrm>
            <a:off x="5458148" y="3721551"/>
            <a:ext cx="2594940" cy="307777"/>
          </a:xfrm>
          <a:prstGeom prst="rect">
            <a:avLst/>
          </a:prstGeom>
          <a:noFill/>
        </p:spPr>
        <p:txBody>
          <a:bodyPr wrap="square" rtlCol="0">
            <a:spAutoFit/>
          </a:bodyPr>
          <a:lstStyle/>
          <a:p>
            <a:r>
              <a:rPr lang="de-DE" sz="1400" dirty="0" smtClean="0">
                <a:solidFill>
                  <a:schemeClr val="bg1"/>
                </a:solidFill>
              </a:rPr>
              <a:t>HEUFT </a:t>
            </a:r>
            <a:r>
              <a:rPr lang="de-DE" sz="1400" i="1" dirty="0" err="1" smtClean="0">
                <a:solidFill>
                  <a:schemeClr val="bg1"/>
                </a:solidFill>
              </a:rPr>
              <a:t>eXaminer</a:t>
            </a:r>
            <a:r>
              <a:rPr lang="de-DE" sz="1400" i="1" dirty="0" smtClean="0">
                <a:solidFill>
                  <a:schemeClr val="bg1"/>
                </a:solidFill>
              </a:rPr>
              <a:t> </a:t>
            </a:r>
            <a:r>
              <a:rPr lang="de-DE" sz="1400" i="1" baseline="30000" dirty="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400" i="1" dirty="0" smtClean="0">
                <a:solidFill>
                  <a:schemeClr val="bg1"/>
                </a:solidFill>
              </a:rPr>
              <a:t> XS</a:t>
            </a:r>
            <a:endParaRPr lang="de-DE" sz="1400" i="1" dirty="0">
              <a:solidFill>
                <a:schemeClr val="bg1"/>
              </a:solidFill>
            </a:endParaRPr>
          </a:p>
        </p:txBody>
      </p:sp>
      <p:pic>
        <p:nvPicPr>
          <p:cNvPr id="15" name="Grafik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81812" y="4586142"/>
            <a:ext cx="854391" cy="1161971"/>
          </a:xfrm>
          <a:prstGeom prst="rect">
            <a:avLst/>
          </a:prstGeom>
        </p:spPr>
      </p:pic>
      <p:pic>
        <p:nvPicPr>
          <p:cNvPr id="16" name="Grafik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04731" y="4619118"/>
            <a:ext cx="633822" cy="1128995"/>
          </a:xfrm>
          <a:prstGeom prst="rect">
            <a:avLst/>
          </a:prstGeom>
        </p:spPr>
      </p:pic>
      <p:pic>
        <p:nvPicPr>
          <p:cNvPr id="17" name="Grafik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9633" y="4262614"/>
            <a:ext cx="737259" cy="1541542"/>
          </a:xfrm>
          <a:prstGeom prst="rect">
            <a:avLst/>
          </a:prstGeom>
        </p:spPr>
      </p:pic>
      <p:pic>
        <p:nvPicPr>
          <p:cNvPr id="18" name="Grafik 1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94055" y="4454181"/>
            <a:ext cx="387372" cy="1314526"/>
          </a:xfrm>
          <a:prstGeom prst="rect">
            <a:avLst/>
          </a:prstGeom>
        </p:spPr>
      </p:pic>
      <p:pic>
        <p:nvPicPr>
          <p:cNvPr id="19" name="Grafik 1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010189" y="4582585"/>
            <a:ext cx="1113578" cy="1166188"/>
          </a:xfrm>
          <a:prstGeom prst="rect">
            <a:avLst/>
          </a:prstGeom>
        </p:spPr>
      </p:pic>
      <p:pic>
        <p:nvPicPr>
          <p:cNvPr id="20" name="Grafik 1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132742" y="4510951"/>
            <a:ext cx="711558" cy="1154467"/>
          </a:xfrm>
          <a:prstGeom prst="rect">
            <a:avLst/>
          </a:prstGeom>
        </p:spPr>
      </p:pic>
      <p:pic>
        <p:nvPicPr>
          <p:cNvPr id="21" name="Grafik 2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50093" y="4894537"/>
            <a:ext cx="1372100" cy="678427"/>
          </a:xfrm>
          <a:prstGeom prst="rect">
            <a:avLst/>
          </a:prstGeom>
        </p:spPr>
      </p:pic>
      <p:pic>
        <p:nvPicPr>
          <p:cNvPr id="22" name="Grafik 2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276732" y="4638633"/>
            <a:ext cx="676836" cy="1130074"/>
          </a:xfrm>
          <a:prstGeom prst="rect">
            <a:avLst/>
          </a:prstGeom>
        </p:spPr>
      </p:pic>
      <p:pic>
        <p:nvPicPr>
          <p:cNvPr id="23" name="Grafik 2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953568" y="4790979"/>
            <a:ext cx="649547" cy="920191"/>
          </a:xfrm>
          <a:prstGeom prst="rect">
            <a:avLst/>
          </a:prstGeom>
        </p:spPr>
      </p:pic>
      <p:pic>
        <p:nvPicPr>
          <p:cNvPr id="24" name="Grafik 2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723183" y="4757506"/>
            <a:ext cx="745968" cy="1011201"/>
          </a:xfrm>
          <a:prstGeom prst="rect">
            <a:avLst/>
          </a:prstGeom>
        </p:spPr>
      </p:pic>
      <p:sp>
        <p:nvSpPr>
          <p:cNvPr id="26" name="Rechteck 25"/>
          <p:cNvSpPr/>
          <p:nvPr/>
        </p:nvSpPr>
        <p:spPr>
          <a:xfrm rot="2700000">
            <a:off x="1229221" y="4019694"/>
            <a:ext cx="289169" cy="28916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27" name="Rechteck 26"/>
          <p:cNvSpPr/>
          <p:nvPr/>
        </p:nvSpPr>
        <p:spPr>
          <a:xfrm rot="2700000">
            <a:off x="3621823" y="4015366"/>
            <a:ext cx="289169" cy="28916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28" name="Rechteck 27"/>
          <p:cNvSpPr/>
          <p:nvPr/>
        </p:nvSpPr>
        <p:spPr>
          <a:xfrm rot="2700000">
            <a:off x="6248469" y="4011501"/>
            <a:ext cx="289169" cy="28916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29" name="Rechteck 28"/>
          <p:cNvSpPr/>
          <p:nvPr/>
        </p:nvSpPr>
        <p:spPr>
          <a:xfrm rot="2700000">
            <a:off x="8638935" y="4015409"/>
            <a:ext cx="289169" cy="28916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30" name="Rechteck 29"/>
          <p:cNvSpPr/>
          <p:nvPr/>
        </p:nvSpPr>
        <p:spPr>
          <a:xfrm rot="2700000">
            <a:off x="10781422" y="4003980"/>
            <a:ext cx="289169" cy="289169"/>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FC000"/>
              </a:solidFill>
            </a:endParaRPr>
          </a:p>
        </p:txBody>
      </p:sp>
      <p:sp>
        <p:nvSpPr>
          <p:cNvPr id="12" name="Textfeld 11"/>
          <p:cNvSpPr txBox="1"/>
          <p:nvPr/>
        </p:nvSpPr>
        <p:spPr>
          <a:xfrm>
            <a:off x="7918606" y="3721551"/>
            <a:ext cx="1761444" cy="307777"/>
          </a:xfrm>
          <a:prstGeom prst="rect">
            <a:avLst/>
          </a:prstGeom>
          <a:noFill/>
        </p:spPr>
        <p:txBody>
          <a:bodyPr wrap="none" rtlCol="0">
            <a:spAutoFit/>
          </a:bodyPr>
          <a:lstStyle/>
          <a:p>
            <a:r>
              <a:rPr lang="de-DE" sz="1400" dirty="0" smtClean="0">
                <a:solidFill>
                  <a:schemeClr val="bg1"/>
                </a:solidFill>
              </a:rPr>
              <a:t>HEUFT </a:t>
            </a:r>
            <a:r>
              <a:rPr lang="de-DE" sz="1400" i="1" dirty="0" err="1" smtClean="0">
                <a:solidFill>
                  <a:schemeClr val="bg1"/>
                </a:solidFill>
              </a:rPr>
              <a:t>eXaminer</a:t>
            </a:r>
            <a:r>
              <a:rPr lang="de-DE" sz="1400" i="1" dirty="0" smtClean="0">
                <a:solidFill>
                  <a:schemeClr val="bg1"/>
                </a:solidFill>
              </a:rPr>
              <a:t> </a:t>
            </a:r>
            <a:r>
              <a:rPr lang="de-DE" sz="1400" i="1" baseline="30000" dirty="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400" i="1" dirty="0" smtClean="0">
                <a:solidFill>
                  <a:schemeClr val="bg1"/>
                </a:solidFill>
              </a:rPr>
              <a:t> XB</a:t>
            </a:r>
            <a:endParaRPr lang="de-DE" sz="1400" i="1" dirty="0">
              <a:solidFill>
                <a:schemeClr val="bg1"/>
              </a:solidFill>
            </a:endParaRPr>
          </a:p>
        </p:txBody>
      </p:sp>
      <p:pic>
        <p:nvPicPr>
          <p:cNvPr id="31" name="Grafik 3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053088" y="1626509"/>
            <a:ext cx="1626962" cy="1936859"/>
          </a:xfrm>
          <a:prstGeom prst="rect">
            <a:avLst/>
          </a:prstGeom>
        </p:spPr>
      </p:pic>
    </p:spTree>
    <p:extLst>
      <p:ext uri="{BB962C8B-B14F-4D97-AF65-F5344CB8AC3E}">
        <p14:creationId xmlns:p14="http://schemas.microsoft.com/office/powerpoint/2010/main" val="3841495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21"/>
            <a:ext cx="7896225" cy="6116018"/>
          </a:xfrm>
          <a:prstGeom prst="rect">
            <a:avLst/>
          </a:prstGeom>
        </p:spPr>
      </p:pic>
      <p:sp>
        <p:nvSpPr>
          <p:cNvPr id="5" name="Rechteck 4"/>
          <p:cNvSpPr/>
          <p:nvPr/>
        </p:nvSpPr>
        <p:spPr>
          <a:xfrm>
            <a:off x="3314496" y="1570274"/>
            <a:ext cx="2109104" cy="338554"/>
          </a:xfrm>
          <a:prstGeom prst="rect">
            <a:avLst/>
          </a:prstGeom>
          <a:solidFill>
            <a:srgbClr val="FF6600"/>
          </a:solidFill>
          <a:ln>
            <a:noFill/>
          </a:ln>
        </p:spPr>
        <p:txBody>
          <a:bodyPr wrap="none">
            <a:spAutoFit/>
          </a:bodyPr>
          <a:lstStyle/>
          <a:p>
            <a:pPr>
              <a:spcAft>
                <a:spcPts val="1200"/>
              </a:spcAft>
              <a:buClr>
                <a:srgbClr val="FF6600"/>
              </a:buClr>
            </a:pPr>
            <a:r>
              <a:rPr lang="de-DE" sz="1600" dirty="0" smtClean="0">
                <a:solidFill>
                  <a:schemeClr val="bg1"/>
                </a:solidFill>
              </a:rPr>
              <a:t>HEUFT </a:t>
            </a:r>
            <a:r>
              <a:rPr lang="de-DE" sz="1600" i="1" dirty="0" err="1" smtClean="0">
                <a:solidFill>
                  <a:schemeClr val="bg1"/>
                </a:solidFill>
              </a:rPr>
              <a:t>eXaminer</a:t>
            </a:r>
            <a:r>
              <a:rPr lang="de-DE" sz="1600" i="1" dirty="0" smtClean="0">
                <a:solidFill>
                  <a:schemeClr val="bg1"/>
                </a:solidFill>
              </a:rPr>
              <a:t> </a:t>
            </a:r>
            <a:r>
              <a:rPr lang="de-DE" sz="1600" i="1" baseline="30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II</a:t>
            </a:r>
            <a:r>
              <a:rPr lang="de-DE" sz="1600" i="1" dirty="0" smtClean="0">
                <a:solidFill>
                  <a:schemeClr val="bg1"/>
                </a:solidFill>
              </a:rPr>
              <a:t> XOS</a:t>
            </a:r>
            <a:endParaRPr lang="de-DE" sz="1600" i="1" dirty="0">
              <a:solidFill>
                <a:schemeClr val="bg1"/>
              </a:solidFill>
            </a:endParaRPr>
          </a:p>
        </p:txBody>
      </p:sp>
      <p:sp>
        <p:nvSpPr>
          <p:cNvPr id="6" name="Rechteck 5"/>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extplatzhalter 4"/>
          <p:cNvSpPr txBox="1">
            <a:spLocks/>
          </p:cNvSpPr>
          <p:nvPr/>
        </p:nvSpPr>
        <p:spPr>
          <a:xfrm>
            <a:off x="-80210" y="6151141"/>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mn-lt"/>
              </a:rPr>
              <a:t>Possible protection against foreign objects in bottles, containers &amp; packaging</a:t>
            </a:r>
            <a:endParaRPr lang="de-DE" dirty="0">
              <a:latin typeface="+mn-lt"/>
            </a:endParaRPr>
          </a:p>
        </p:txBody>
      </p:sp>
      <p:sp>
        <p:nvSpPr>
          <p:cNvPr id="8" name="Rechteck 7"/>
          <p:cNvSpPr/>
          <p:nvPr/>
        </p:nvSpPr>
        <p:spPr>
          <a:xfrm rot="2700000">
            <a:off x="7117025" y="2184855"/>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 name="Gerader Verbinder 8"/>
          <p:cNvCxnSpPr/>
          <p:nvPr/>
        </p:nvCxnSpPr>
        <p:spPr>
          <a:xfrm flipH="1">
            <a:off x="2968170" y="1908828"/>
            <a:ext cx="346326" cy="395332"/>
          </a:xfrm>
          <a:prstGeom prst="line">
            <a:avLst/>
          </a:prstGeom>
          <a:ln w="12700">
            <a:noFill/>
          </a:ln>
        </p:spPr>
        <p:style>
          <a:lnRef idx="1">
            <a:schemeClr val="accent1"/>
          </a:lnRef>
          <a:fillRef idx="0">
            <a:schemeClr val="accent1"/>
          </a:fillRef>
          <a:effectRef idx="0">
            <a:schemeClr val="accent1"/>
          </a:effectRef>
          <a:fontRef idx="minor">
            <a:schemeClr val="tx1"/>
          </a:fontRef>
        </p:style>
      </p:cxnSp>
      <p:sp>
        <p:nvSpPr>
          <p:cNvPr id="12" name="Rechteck 11"/>
          <p:cNvSpPr/>
          <p:nvPr/>
        </p:nvSpPr>
        <p:spPr>
          <a:xfrm>
            <a:off x="6767675" y="1579045"/>
            <a:ext cx="5424326" cy="745704"/>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2000" dirty="0" smtClean="0"/>
          </a:p>
        </p:txBody>
      </p:sp>
      <p:sp>
        <p:nvSpPr>
          <p:cNvPr id="13" name="Textfeld 12"/>
          <p:cNvSpPr txBox="1"/>
          <p:nvPr/>
        </p:nvSpPr>
        <p:spPr>
          <a:xfrm>
            <a:off x="7188973" y="1739551"/>
            <a:ext cx="4581729" cy="3508653"/>
          </a:xfrm>
          <a:prstGeom prst="rect">
            <a:avLst/>
          </a:prstGeom>
          <a:noFill/>
        </p:spPr>
        <p:txBody>
          <a:bodyPr wrap="square" rtlCol="0">
            <a:spAutoFit/>
          </a:bodyPr>
          <a:lstStyle/>
          <a:p>
            <a:pPr>
              <a:buClr>
                <a:srgbClr val="FF6600"/>
              </a:buClr>
            </a:pPr>
            <a:r>
              <a:rPr lang="de-DE" sz="2600" b="1" dirty="0" smtClean="0">
                <a:solidFill>
                  <a:schemeClr val="bg1"/>
                </a:solidFill>
              </a:rPr>
              <a:t>X-</a:t>
            </a:r>
            <a:r>
              <a:rPr lang="de-DE" sz="2600" b="1" dirty="0" err="1" smtClean="0">
                <a:solidFill>
                  <a:schemeClr val="bg1"/>
                </a:solidFill>
              </a:rPr>
              <a:t>ray</a:t>
            </a:r>
            <a:r>
              <a:rPr lang="de-DE" sz="2600" b="1" dirty="0" smtClean="0">
                <a:solidFill>
                  <a:schemeClr val="bg1"/>
                </a:solidFill>
              </a:rPr>
              <a:t> </a:t>
            </a:r>
            <a:r>
              <a:rPr lang="de-DE" sz="2600" b="1" dirty="0" err="1" smtClean="0">
                <a:solidFill>
                  <a:schemeClr val="bg1"/>
                </a:solidFill>
              </a:rPr>
              <a:t>inspection</a:t>
            </a:r>
            <a:endParaRPr lang="de-DE" sz="2600" b="1" dirty="0" smtClean="0">
              <a:solidFill>
                <a:schemeClr val="bg1"/>
              </a:solidFill>
            </a:endParaRPr>
          </a:p>
          <a:p>
            <a:pPr>
              <a:buClr>
                <a:srgbClr val="FF6600"/>
              </a:buClr>
            </a:pPr>
            <a:endParaRPr lang="de-DE" b="1" dirty="0" smtClean="0"/>
          </a:p>
          <a:p>
            <a:pPr>
              <a:buClr>
                <a:srgbClr val="FF6600"/>
              </a:buClr>
            </a:pPr>
            <a:endParaRPr lang="de-DE" b="1" dirty="0" smtClean="0"/>
          </a:p>
          <a:p>
            <a:pPr marL="285750" indent="-285750">
              <a:buClr>
                <a:srgbClr val="FF6600"/>
              </a:buClr>
              <a:buFont typeface="Wingdings" panose="05000000000000000000" pitchFamily="2" charset="2"/>
              <a:buChar char="§"/>
            </a:pPr>
            <a:r>
              <a:rPr lang="en-US" dirty="0"/>
              <a:t>Checking for foreign objects after the filling process and inspecting the closed primary </a:t>
            </a:r>
            <a:r>
              <a:rPr lang="en-US" dirty="0" smtClean="0"/>
              <a:t>packaging</a:t>
            </a:r>
          </a:p>
          <a:p>
            <a:pPr marL="285750" indent="-285750">
              <a:buClr>
                <a:srgbClr val="FF6600"/>
              </a:buClr>
              <a:buFont typeface="Wingdings" panose="05000000000000000000" pitchFamily="2" charset="2"/>
              <a:buChar char="§"/>
            </a:pPr>
            <a:endParaRPr lang="de-DE" dirty="0"/>
          </a:p>
          <a:p>
            <a:pPr marL="285750" indent="-285750">
              <a:buClr>
                <a:srgbClr val="FF6600"/>
              </a:buClr>
              <a:buFont typeface="Wingdings" panose="05000000000000000000" pitchFamily="2" charset="2"/>
              <a:buChar char="§"/>
            </a:pPr>
            <a:r>
              <a:rPr lang="en-US" dirty="0"/>
              <a:t>The risk of foreign objects is significantly reduced and product safety increased</a:t>
            </a:r>
            <a:endParaRPr lang="de-DE" dirty="0"/>
          </a:p>
          <a:p>
            <a:pPr marL="285750" indent="-285750">
              <a:buClr>
                <a:srgbClr val="FF6600"/>
              </a:buClr>
              <a:buFont typeface="Wingdings" panose="05000000000000000000" pitchFamily="2" charset="2"/>
              <a:buChar char="§"/>
            </a:pPr>
            <a:endParaRPr lang="de-DE" dirty="0"/>
          </a:p>
          <a:p>
            <a:pPr marL="285750" indent="-285750">
              <a:buClr>
                <a:srgbClr val="FF6600"/>
              </a:buClr>
              <a:buFont typeface="Wingdings" panose="05000000000000000000" pitchFamily="2" charset="2"/>
              <a:buChar char="§"/>
            </a:pPr>
            <a:r>
              <a:rPr lang="en-US" dirty="0"/>
              <a:t>The </a:t>
            </a:r>
            <a:r>
              <a:rPr lang="de-DE" dirty="0" err="1"/>
              <a:t>critical</a:t>
            </a:r>
            <a:r>
              <a:rPr lang="de-DE" dirty="0"/>
              <a:t> </a:t>
            </a:r>
            <a:r>
              <a:rPr lang="de-DE" dirty="0" err="1"/>
              <a:t>control</a:t>
            </a:r>
            <a:r>
              <a:rPr lang="de-DE" dirty="0"/>
              <a:t> </a:t>
            </a:r>
            <a:r>
              <a:rPr lang="de-DE" dirty="0" err="1" smtClean="0"/>
              <a:t>point</a:t>
            </a:r>
            <a:r>
              <a:rPr lang="de-DE" dirty="0" smtClean="0"/>
              <a:t> </a:t>
            </a:r>
            <a:r>
              <a:rPr lang="de-DE" dirty="0" err="1" smtClean="0"/>
              <a:t>to</a:t>
            </a:r>
            <a:r>
              <a:rPr lang="de-DE" dirty="0" smtClean="0"/>
              <a:t> </a:t>
            </a:r>
            <a:r>
              <a:rPr lang="de-DE" dirty="0" err="1" smtClean="0"/>
              <a:t>ensure</a:t>
            </a:r>
            <a:r>
              <a:rPr lang="de-DE" dirty="0" smtClean="0"/>
              <a:t> </a:t>
            </a:r>
            <a:r>
              <a:rPr lang="de-DE" dirty="0" err="1" smtClean="0"/>
              <a:t>customer</a:t>
            </a:r>
            <a:r>
              <a:rPr lang="de-DE" dirty="0" smtClean="0"/>
              <a:t> </a:t>
            </a:r>
            <a:r>
              <a:rPr lang="de-DE" dirty="0" err="1" smtClean="0"/>
              <a:t>and</a:t>
            </a:r>
            <a:r>
              <a:rPr lang="de-DE" dirty="0" smtClean="0"/>
              <a:t> </a:t>
            </a:r>
            <a:r>
              <a:rPr lang="de-DE" dirty="0" err="1" smtClean="0"/>
              <a:t>brand</a:t>
            </a:r>
            <a:r>
              <a:rPr lang="de-DE" dirty="0" smtClean="0"/>
              <a:t> </a:t>
            </a:r>
            <a:r>
              <a:rPr lang="de-DE" dirty="0" err="1" smtClean="0"/>
              <a:t>protection</a:t>
            </a:r>
            <a:endParaRPr lang="de-DE" dirty="0" smtClean="0"/>
          </a:p>
        </p:txBody>
      </p:sp>
    </p:spTree>
    <p:extLst>
      <p:ext uri="{BB962C8B-B14F-4D97-AF65-F5344CB8AC3E}">
        <p14:creationId xmlns:p14="http://schemas.microsoft.com/office/powerpoint/2010/main" val="1614864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sp>
        <p:nvSpPr>
          <p:cNvPr id="5" name="Rechteck 4"/>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platzhalter 4"/>
          <p:cNvSpPr txBox="1">
            <a:spLocks/>
          </p:cNvSpPr>
          <p:nvPr/>
        </p:nvSpPr>
        <p:spPr>
          <a:xfrm>
            <a:off x="0" y="6125000"/>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err="1" smtClean="0">
                <a:latin typeface="+mn-lt"/>
              </a:rPr>
              <a:t>Methods</a:t>
            </a:r>
            <a:r>
              <a:rPr lang="de-DE" dirty="0" smtClean="0">
                <a:latin typeface="+mn-lt"/>
              </a:rPr>
              <a:t> </a:t>
            </a:r>
            <a:r>
              <a:rPr lang="de-DE" dirty="0" err="1" smtClean="0">
                <a:latin typeface="+mn-lt"/>
              </a:rPr>
              <a:t>to</a:t>
            </a:r>
            <a:r>
              <a:rPr lang="de-DE" dirty="0" smtClean="0">
                <a:latin typeface="+mn-lt"/>
              </a:rPr>
              <a:t> </a:t>
            </a:r>
            <a:r>
              <a:rPr lang="de-DE" dirty="0" err="1" smtClean="0">
                <a:latin typeface="+mn-lt"/>
              </a:rPr>
              <a:t>detect</a:t>
            </a:r>
            <a:r>
              <a:rPr lang="de-DE" dirty="0" smtClean="0">
                <a:latin typeface="+mn-lt"/>
              </a:rPr>
              <a:t> </a:t>
            </a:r>
            <a:r>
              <a:rPr lang="de-DE" dirty="0" err="1"/>
              <a:t>foreign</a:t>
            </a:r>
            <a:r>
              <a:rPr lang="de-DE" dirty="0"/>
              <a:t> </a:t>
            </a:r>
            <a:r>
              <a:rPr lang="de-DE" dirty="0" err="1"/>
              <a:t>objects</a:t>
            </a:r>
            <a:endParaRPr lang="de-DE" dirty="0">
              <a:latin typeface="+mn-lt"/>
            </a:endParaRPr>
          </a:p>
        </p:txBody>
      </p:sp>
      <p:sp>
        <p:nvSpPr>
          <p:cNvPr id="7" name="Rechteck 6"/>
          <p:cNvSpPr/>
          <p:nvPr/>
        </p:nvSpPr>
        <p:spPr>
          <a:xfrm>
            <a:off x="6700838" y="1579045"/>
            <a:ext cx="5491163" cy="745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sz="2000" dirty="0" smtClean="0"/>
          </a:p>
        </p:txBody>
      </p:sp>
      <p:sp>
        <p:nvSpPr>
          <p:cNvPr id="8" name="Rechteck 7"/>
          <p:cNvSpPr/>
          <p:nvPr/>
        </p:nvSpPr>
        <p:spPr>
          <a:xfrm rot="2700000">
            <a:off x="6997273" y="2147478"/>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extfeld 8"/>
          <p:cNvSpPr txBox="1"/>
          <p:nvPr/>
        </p:nvSpPr>
        <p:spPr>
          <a:xfrm>
            <a:off x="7055817" y="1699998"/>
            <a:ext cx="5136183" cy="3939540"/>
          </a:xfrm>
          <a:prstGeom prst="rect">
            <a:avLst/>
          </a:prstGeom>
          <a:noFill/>
        </p:spPr>
        <p:txBody>
          <a:bodyPr wrap="square" rtlCol="0">
            <a:spAutoFit/>
          </a:bodyPr>
          <a:lstStyle/>
          <a:p>
            <a:pPr>
              <a:buClr>
                <a:srgbClr val="FF6600"/>
              </a:buClr>
            </a:pPr>
            <a:r>
              <a:rPr lang="en-US" sz="2600" b="1" dirty="0" smtClean="0">
                <a:solidFill>
                  <a:schemeClr val="bg1"/>
                </a:solidFill>
              </a:rPr>
              <a:t>Radiometric methods</a:t>
            </a:r>
          </a:p>
          <a:p>
            <a:pPr>
              <a:buClr>
                <a:srgbClr val="FF6600"/>
              </a:buClr>
            </a:pPr>
            <a:endParaRPr lang="en-US" sz="2600" b="1" dirty="0" smtClean="0">
              <a:solidFill>
                <a:schemeClr val="bg1"/>
              </a:solidFill>
            </a:endParaRPr>
          </a:p>
          <a:p>
            <a:pPr>
              <a:buClr>
                <a:srgbClr val="FF6600"/>
              </a:buClr>
            </a:pPr>
            <a:endParaRPr lang="en-US" b="1" dirty="0" smtClean="0"/>
          </a:p>
          <a:p>
            <a:pPr marL="285750" indent="-285750">
              <a:buClr>
                <a:srgbClr val="FF6600"/>
              </a:buClr>
              <a:buFont typeface="Wingdings" panose="05000000000000000000" pitchFamily="2" charset="2"/>
              <a:buChar char="§"/>
            </a:pPr>
            <a:r>
              <a:rPr lang="en-US" dirty="0"/>
              <a:t>Inspection of </a:t>
            </a:r>
            <a:r>
              <a:rPr lang="en-US" dirty="0" smtClean="0"/>
              <a:t>non-transparent packaging </a:t>
            </a:r>
            <a:r>
              <a:rPr lang="en-US" dirty="0"/>
              <a:t>and </a:t>
            </a:r>
            <a:r>
              <a:rPr lang="en-US" dirty="0" smtClean="0"/>
              <a:t>products</a:t>
            </a:r>
          </a:p>
          <a:p>
            <a:pPr>
              <a:buClr>
                <a:srgbClr val="FF6600"/>
              </a:buClr>
            </a:pPr>
            <a:endParaRPr lang="de-DE" dirty="0"/>
          </a:p>
          <a:p>
            <a:pPr marL="285750" indent="-285750">
              <a:buClr>
                <a:srgbClr val="FF6600"/>
              </a:buClr>
              <a:buFont typeface="Wingdings" panose="05000000000000000000" pitchFamily="2" charset="2"/>
              <a:buChar char="§"/>
            </a:pPr>
            <a:r>
              <a:rPr lang="en-US" dirty="0"/>
              <a:t>D</a:t>
            </a:r>
            <a:r>
              <a:rPr lang="en-US" dirty="0" smtClean="0"/>
              <a:t>etects </a:t>
            </a:r>
            <a:r>
              <a:rPr lang="en-US" dirty="0"/>
              <a:t>high density </a:t>
            </a:r>
            <a:r>
              <a:rPr lang="en-US" dirty="0" smtClean="0"/>
              <a:t>materials</a:t>
            </a:r>
          </a:p>
          <a:p>
            <a:pPr>
              <a:buClr>
                <a:srgbClr val="FF6600"/>
              </a:buClr>
            </a:pPr>
            <a:endParaRPr lang="en-US" dirty="0"/>
          </a:p>
          <a:p>
            <a:pPr marL="285750" indent="-285750">
              <a:buClr>
                <a:srgbClr val="FF6600"/>
              </a:buClr>
              <a:buFont typeface="Wingdings" panose="05000000000000000000" pitchFamily="2" charset="2"/>
              <a:buChar char="§"/>
            </a:pPr>
            <a:r>
              <a:rPr lang="en-US" dirty="0" smtClean="0"/>
              <a:t>Resolution not affected by label or water drops</a:t>
            </a:r>
          </a:p>
          <a:p>
            <a:pPr marL="285750" indent="-285750">
              <a:buClr>
                <a:srgbClr val="FF6600"/>
              </a:buClr>
              <a:buFont typeface="Wingdings" panose="05000000000000000000" pitchFamily="2" charset="2"/>
              <a:buChar char="§"/>
            </a:pPr>
            <a:endParaRPr lang="de-DE" dirty="0"/>
          </a:p>
          <a:p>
            <a:pPr marL="285750" indent="-285750">
              <a:buClr>
                <a:srgbClr val="FF6600"/>
              </a:buClr>
              <a:buFont typeface="Wingdings" panose="05000000000000000000" pitchFamily="2" charset="2"/>
              <a:buChar char="§"/>
            </a:pPr>
            <a:r>
              <a:rPr lang="en-US" dirty="0"/>
              <a:t>Packaging material and its variations as well </a:t>
            </a:r>
            <a:r>
              <a:rPr lang="en-US" dirty="0" smtClean="0"/>
              <a:t>as </a:t>
            </a:r>
            <a:r>
              <a:rPr lang="en-GB" dirty="0" smtClean="0"/>
              <a:t>inhomogeneous</a:t>
            </a:r>
            <a:r>
              <a:rPr lang="en-US" dirty="0" smtClean="0"/>
              <a:t> products </a:t>
            </a:r>
            <a:r>
              <a:rPr lang="en-US" dirty="0"/>
              <a:t>have an </a:t>
            </a:r>
            <a:r>
              <a:rPr lang="en-US" dirty="0" smtClean="0"/>
              <a:t>influence on </a:t>
            </a:r>
            <a:r>
              <a:rPr lang="en-US" dirty="0"/>
              <a:t>detection performance</a:t>
            </a:r>
            <a:endParaRPr lang="de-DE" dirty="0" smtClean="0"/>
          </a:p>
        </p:txBody>
      </p:sp>
      <p:pic>
        <p:nvPicPr>
          <p:cNvPr id="11" name="Grafi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57" y="338831"/>
            <a:ext cx="6367537" cy="5977940"/>
          </a:xfrm>
          <a:prstGeom prst="rect">
            <a:avLst/>
          </a:prstGeom>
        </p:spPr>
      </p:pic>
    </p:spTree>
    <p:extLst>
      <p:ext uri="{BB962C8B-B14F-4D97-AF65-F5344CB8AC3E}">
        <p14:creationId xmlns:p14="http://schemas.microsoft.com/office/powerpoint/2010/main" val="106521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9722" y="4429657"/>
            <a:ext cx="2311787" cy="359176"/>
          </a:xfrm>
          <a:prstGeom prst="rect">
            <a:avLst/>
          </a:prstGeom>
        </p:spPr>
      </p:pic>
      <p:sp>
        <p:nvSpPr>
          <p:cNvPr id="5" name="Textplatzhalter 1"/>
          <p:cNvSpPr txBox="1">
            <a:spLocks/>
          </p:cNvSpPr>
          <p:nvPr/>
        </p:nvSpPr>
        <p:spPr>
          <a:xfrm>
            <a:off x="0" y="6112742"/>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mn-lt"/>
                <a:cs typeface="Arial" panose="020B0604020202020204" pitchFamily="34" charset="0"/>
              </a:rPr>
              <a:t>Pulsed X-rays</a:t>
            </a:r>
            <a:endParaRPr lang="de-DE" dirty="0">
              <a:latin typeface="+mn-lt"/>
              <a:cs typeface="Arial" panose="020B0604020202020204" pitchFamily="34" charset="0"/>
            </a:endParaRPr>
          </a:p>
        </p:txBody>
      </p:sp>
      <p:sp>
        <p:nvSpPr>
          <p:cNvPr id="6" name="Rechteck 5"/>
          <p:cNvSpPr/>
          <p:nvPr/>
        </p:nvSpPr>
        <p:spPr>
          <a:xfrm>
            <a:off x="6327667" y="1996063"/>
            <a:ext cx="3882190" cy="3769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dirty="0">
                <a:cs typeface="Arial" panose="020B0604020202020204" pitchFamily="34" charset="0"/>
              </a:rPr>
              <a:t>ONLY AVAILABLE WITH THE</a:t>
            </a:r>
          </a:p>
        </p:txBody>
      </p:sp>
      <p:sp>
        <p:nvSpPr>
          <p:cNvPr id="7" name="Rechteck 6"/>
          <p:cNvSpPr/>
          <p:nvPr/>
        </p:nvSpPr>
        <p:spPr>
          <a:xfrm>
            <a:off x="6952898" y="2367995"/>
            <a:ext cx="4716790" cy="3689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cs typeface="Arial" panose="020B0604020202020204" pitchFamily="34" charset="0"/>
              </a:rPr>
              <a:t>HEUFT </a:t>
            </a:r>
            <a:r>
              <a:rPr lang="de-DE" sz="2400" i="1" dirty="0" err="1" smtClean="0">
                <a:cs typeface="Arial" panose="020B0604020202020204" pitchFamily="34" charset="0"/>
              </a:rPr>
              <a:t>eXaminer</a:t>
            </a:r>
            <a:r>
              <a:rPr lang="de-DE" sz="2400" i="1" dirty="0" smtClean="0">
                <a:cs typeface="Arial" panose="020B0604020202020204" pitchFamily="34" charset="0"/>
              </a:rPr>
              <a:t> </a:t>
            </a:r>
            <a:r>
              <a:rPr lang="de-DE" sz="2400" i="1" baseline="30000" dirty="0" smtClean="0">
                <a:latin typeface="Verdana" panose="020B0604030504040204" pitchFamily="34" charset="0"/>
                <a:ea typeface="Verdana" panose="020B0604030504040204" pitchFamily="34" charset="0"/>
                <a:cs typeface="Verdana" panose="020B0604030504040204" pitchFamily="34" charset="0"/>
              </a:rPr>
              <a:t>II</a:t>
            </a:r>
            <a:r>
              <a:rPr lang="de-DE" sz="2400" i="1" dirty="0" smtClean="0">
                <a:latin typeface="Arial" panose="020B0604020202020204" pitchFamily="34" charset="0"/>
                <a:cs typeface="Arial" panose="020B0604020202020204" pitchFamily="34" charset="0"/>
              </a:rPr>
              <a:t> </a:t>
            </a:r>
            <a:r>
              <a:rPr lang="de-DE" sz="2400" dirty="0">
                <a:cs typeface="Arial" panose="020B0604020202020204" pitchFamily="34" charset="0"/>
              </a:rPr>
              <a:t>TECHNOLOGY</a:t>
            </a:r>
          </a:p>
        </p:txBody>
      </p:sp>
      <p:sp>
        <p:nvSpPr>
          <p:cNvPr id="8" name="Textfeld 7"/>
          <p:cNvSpPr txBox="1"/>
          <p:nvPr/>
        </p:nvSpPr>
        <p:spPr>
          <a:xfrm>
            <a:off x="6952898" y="3198068"/>
            <a:ext cx="4281007" cy="1200329"/>
          </a:xfrm>
          <a:prstGeom prst="rect">
            <a:avLst/>
          </a:prstGeom>
          <a:noFill/>
        </p:spPr>
        <p:txBody>
          <a:bodyPr wrap="square" rtlCol="0">
            <a:spAutoFit/>
          </a:bodyPr>
          <a:lstStyle/>
          <a:p>
            <a:r>
              <a:rPr lang="de-DE" sz="1600" dirty="0" err="1">
                <a:solidFill>
                  <a:schemeClr val="accent1"/>
                </a:solidFill>
                <a:cs typeface="Arial" panose="020B0604020202020204" pitchFamily="34" charset="0"/>
              </a:rPr>
              <a:t>Pulsed</a:t>
            </a:r>
            <a:r>
              <a:rPr lang="de-DE" sz="1600" dirty="0">
                <a:solidFill>
                  <a:schemeClr val="accent1"/>
                </a:solidFill>
                <a:cs typeface="Arial" panose="020B0604020202020204" pitchFamily="34" charset="0"/>
              </a:rPr>
              <a:t> X-</a:t>
            </a:r>
            <a:r>
              <a:rPr lang="de-DE" sz="1600" dirty="0" err="1">
                <a:solidFill>
                  <a:schemeClr val="accent1"/>
                </a:solidFill>
                <a:cs typeface="Arial" panose="020B0604020202020204" pitchFamily="34" charset="0"/>
              </a:rPr>
              <a:t>ray</a:t>
            </a:r>
            <a:r>
              <a:rPr lang="de-DE" sz="1600" dirty="0">
                <a:solidFill>
                  <a:schemeClr val="accent1"/>
                </a:solidFill>
                <a:cs typeface="Arial" panose="020B0604020202020204" pitchFamily="34" charset="0"/>
              </a:rPr>
              <a:t> </a:t>
            </a:r>
            <a:r>
              <a:rPr lang="de-DE" sz="1600" dirty="0" err="1" smtClean="0">
                <a:solidFill>
                  <a:schemeClr val="accent1"/>
                </a:solidFill>
                <a:cs typeface="Arial" panose="020B0604020202020204" pitchFamily="34" charset="0"/>
              </a:rPr>
              <a:t>technology</a:t>
            </a:r>
            <a:endParaRPr lang="de-DE" sz="1600" dirty="0" smtClean="0">
              <a:solidFill>
                <a:schemeClr val="accent1"/>
              </a:solidFill>
              <a:cs typeface="Arial" panose="020B0604020202020204" pitchFamily="34" charset="0"/>
            </a:endParaRPr>
          </a:p>
          <a:p>
            <a:endParaRPr lang="de-DE" sz="800" dirty="0" smtClean="0">
              <a:solidFill>
                <a:srgbClr val="62BB47"/>
              </a:solidFill>
              <a:latin typeface="Arial" panose="020B0604020202020204" pitchFamily="34" charset="0"/>
              <a:cs typeface="Arial" panose="020B0604020202020204" pitchFamily="34" charset="0"/>
            </a:endParaRPr>
          </a:p>
          <a:p>
            <a:r>
              <a:rPr lang="de-DE" sz="2400" b="1" dirty="0">
                <a:cs typeface="Arial" panose="020B0604020202020204" pitchFamily="34" charset="0"/>
              </a:rPr>
              <a:t>MAXIMUM </a:t>
            </a:r>
            <a:r>
              <a:rPr lang="de-DE" sz="2400" b="1" dirty="0" smtClean="0">
                <a:cs typeface="Arial" panose="020B0604020202020204" pitchFamily="34" charset="0"/>
              </a:rPr>
              <a:t>PRECISION AND </a:t>
            </a:r>
            <a:r>
              <a:rPr lang="de-DE" sz="2400" b="1" dirty="0">
                <a:cs typeface="Arial" panose="020B0604020202020204" pitchFamily="34" charset="0"/>
              </a:rPr>
              <a:t>MINIMUM RADIATION!</a:t>
            </a:r>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138" y="1139884"/>
            <a:ext cx="5278371" cy="4042611"/>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2747" y="3631117"/>
            <a:ext cx="906592" cy="1005493"/>
          </a:xfrm>
          <a:prstGeom prst="rect">
            <a:avLst/>
          </a:prstGeom>
        </p:spPr>
      </p:pic>
      <p:pic>
        <p:nvPicPr>
          <p:cNvPr id="11" name="Grafik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73900" y="4332896"/>
            <a:ext cx="653767" cy="653767"/>
          </a:xfrm>
          <a:prstGeom prst="rect">
            <a:avLst/>
          </a:prstGeom>
        </p:spPr>
      </p:pic>
      <p:sp>
        <p:nvSpPr>
          <p:cNvPr id="12" name="Textfeld 11"/>
          <p:cNvSpPr txBox="1"/>
          <p:nvPr/>
        </p:nvSpPr>
        <p:spPr>
          <a:xfrm>
            <a:off x="3288165" y="4398397"/>
            <a:ext cx="2018501" cy="400110"/>
          </a:xfrm>
          <a:prstGeom prst="rect">
            <a:avLst/>
          </a:prstGeom>
          <a:noFill/>
        </p:spPr>
        <p:txBody>
          <a:bodyPr wrap="none" rtlCol="0">
            <a:spAutoFit/>
          </a:bodyPr>
          <a:lstStyle/>
          <a:p>
            <a:r>
              <a:rPr lang="de-DE" sz="2000" dirty="0" smtClean="0">
                <a:solidFill>
                  <a:schemeClr val="bg1"/>
                </a:solidFill>
                <a:cs typeface="Arial" panose="020B0604020202020204" pitchFamily="34" charset="0"/>
              </a:rPr>
              <a:t>ENLIGHTENMENT</a:t>
            </a:r>
            <a:endParaRPr lang="de-DE" sz="1600" dirty="0">
              <a:solidFill>
                <a:schemeClr val="bg1"/>
              </a:solidFill>
              <a:cs typeface="Arial" panose="020B0604020202020204" pitchFamily="34" charset="0"/>
            </a:endParaRPr>
          </a:p>
        </p:txBody>
      </p:sp>
      <p:sp>
        <p:nvSpPr>
          <p:cNvPr id="13" name="Rechteck 12"/>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23083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endParaRPr lang="de-DE" dirty="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964" y="3306162"/>
            <a:ext cx="6497054" cy="1863151"/>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771" y="704078"/>
            <a:ext cx="10539663" cy="5054666"/>
          </a:xfrm>
          <a:prstGeom prst="rect">
            <a:avLst/>
          </a:prstGeom>
        </p:spPr>
      </p:pic>
      <p:pic>
        <p:nvPicPr>
          <p:cNvPr id="6" name="Grafik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964" y="3231410"/>
            <a:ext cx="2909569" cy="1937903"/>
          </a:xfrm>
          <a:prstGeom prst="rect">
            <a:avLst/>
          </a:prstGeom>
        </p:spPr>
      </p:pic>
      <p:pic>
        <p:nvPicPr>
          <p:cNvPr id="7"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0085" y="3306163"/>
            <a:ext cx="5704992" cy="477050"/>
          </a:xfrm>
          <a:prstGeom prst="rect">
            <a:avLst/>
          </a:prstGeom>
        </p:spPr>
      </p:pic>
      <p:sp>
        <p:nvSpPr>
          <p:cNvPr id="8" name="Freihandform 7"/>
          <p:cNvSpPr/>
          <p:nvPr/>
        </p:nvSpPr>
        <p:spPr>
          <a:xfrm>
            <a:off x="396474" y="2875293"/>
            <a:ext cx="2627772" cy="994610"/>
          </a:xfrm>
          <a:custGeom>
            <a:avLst/>
            <a:gdLst>
              <a:gd name="connsiteX0" fmla="*/ 0 w 2350168"/>
              <a:gd name="connsiteY0" fmla="*/ 0 h 994610"/>
              <a:gd name="connsiteX1" fmla="*/ 1636295 w 2350168"/>
              <a:gd name="connsiteY1" fmla="*/ 0 h 994610"/>
              <a:gd name="connsiteX2" fmla="*/ 2350168 w 2350168"/>
              <a:gd name="connsiteY2" fmla="*/ 994610 h 994610"/>
            </a:gdLst>
            <a:ahLst/>
            <a:cxnLst>
              <a:cxn ang="0">
                <a:pos x="connsiteX0" y="connsiteY0"/>
              </a:cxn>
              <a:cxn ang="0">
                <a:pos x="connsiteX1" y="connsiteY1"/>
              </a:cxn>
              <a:cxn ang="0">
                <a:pos x="connsiteX2" y="connsiteY2"/>
              </a:cxn>
            </a:cxnLst>
            <a:rect l="l" t="t" r="r" b="b"/>
            <a:pathLst>
              <a:path w="2350168" h="994610">
                <a:moveTo>
                  <a:pt x="0" y="0"/>
                </a:moveTo>
                <a:lnTo>
                  <a:pt x="1636295" y="0"/>
                </a:lnTo>
                <a:lnTo>
                  <a:pt x="2350168" y="994610"/>
                </a:lnTo>
              </a:path>
            </a:pathLst>
          </a:cu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reihandform 8"/>
          <p:cNvSpPr/>
          <p:nvPr/>
        </p:nvSpPr>
        <p:spPr>
          <a:xfrm>
            <a:off x="7369000" y="1856619"/>
            <a:ext cx="4197990" cy="1331495"/>
          </a:xfrm>
          <a:custGeom>
            <a:avLst/>
            <a:gdLst>
              <a:gd name="connsiteX0" fmla="*/ 0 w 3545305"/>
              <a:gd name="connsiteY0" fmla="*/ 1331495 h 1331495"/>
              <a:gd name="connsiteX1" fmla="*/ 1219200 w 3545305"/>
              <a:gd name="connsiteY1" fmla="*/ 0 h 1331495"/>
              <a:gd name="connsiteX2" fmla="*/ 3545305 w 3545305"/>
              <a:gd name="connsiteY2" fmla="*/ 8021 h 1331495"/>
            </a:gdLst>
            <a:ahLst/>
            <a:cxnLst>
              <a:cxn ang="0">
                <a:pos x="connsiteX0" y="connsiteY0"/>
              </a:cxn>
              <a:cxn ang="0">
                <a:pos x="connsiteX1" y="connsiteY1"/>
              </a:cxn>
              <a:cxn ang="0">
                <a:pos x="connsiteX2" y="connsiteY2"/>
              </a:cxn>
            </a:cxnLst>
            <a:rect l="l" t="t" r="r" b="b"/>
            <a:pathLst>
              <a:path w="3545305" h="1331495">
                <a:moveTo>
                  <a:pt x="0" y="1331495"/>
                </a:moveTo>
                <a:lnTo>
                  <a:pt x="1219200" y="0"/>
                </a:lnTo>
                <a:lnTo>
                  <a:pt x="3545305" y="8021"/>
                </a:lnTo>
              </a:path>
            </a:pathLst>
          </a:cu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reihandform 9"/>
          <p:cNvSpPr/>
          <p:nvPr/>
        </p:nvSpPr>
        <p:spPr>
          <a:xfrm>
            <a:off x="7848729" y="5329735"/>
            <a:ext cx="2935706" cy="593558"/>
          </a:xfrm>
          <a:custGeom>
            <a:avLst/>
            <a:gdLst>
              <a:gd name="connsiteX0" fmla="*/ 0 w 2935706"/>
              <a:gd name="connsiteY0" fmla="*/ 0 h 593558"/>
              <a:gd name="connsiteX1" fmla="*/ 537411 w 2935706"/>
              <a:gd name="connsiteY1" fmla="*/ 593558 h 593558"/>
              <a:gd name="connsiteX2" fmla="*/ 2935706 w 2935706"/>
              <a:gd name="connsiteY2" fmla="*/ 593558 h 593558"/>
            </a:gdLst>
            <a:ahLst/>
            <a:cxnLst>
              <a:cxn ang="0">
                <a:pos x="connsiteX0" y="connsiteY0"/>
              </a:cxn>
              <a:cxn ang="0">
                <a:pos x="connsiteX1" y="connsiteY1"/>
              </a:cxn>
              <a:cxn ang="0">
                <a:pos x="connsiteX2" y="connsiteY2"/>
              </a:cxn>
            </a:cxnLst>
            <a:rect l="l" t="t" r="r" b="b"/>
            <a:pathLst>
              <a:path w="2935706" h="593558">
                <a:moveTo>
                  <a:pt x="0" y="0"/>
                </a:moveTo>
                <a:lnTo>
                  <a:pt x="537411" y="593558"/>
                </a:lnTo>
                <a:lnTo>
                  <a:pt x="2935706" y="593558"/>
                </a:lnTo>
              </a:path>
            </a:pathLst>
          </a:cu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Freihandform 10"/>
          <p:cNvSpPr/>
          <p:nvPr/>
        </p:nvSpPr>
        <p:spPr>
          <a:xfrm>
            <a:off x="8747087" y="4736177"/>
            <a:ext cx="2037348" cy="441158"/>
          </a:xfrm>
          <a:custGeom>
            <a:avLst/>
            <a:gdLst>
              <a:gd name="connsiteX0" fmla="*/ 0 w 2037348"/>
              <a:gd name="connsiteY0" fmla="*/ 433137 h 441158"/>
              <a:gd name="connsiteX1" fmla="*/ 2037348 w 2037348"/>
              <a:gd name="connsiteY1" fmla="*/ 441158 h 441158"/>
              <a:gd name="connsiteX2" fmla="*/ 2037348 w 2037348"/>
              <a:gd name="connsiteY2" fmla="*/ 0 h 441158"/>
            </a:gdLst>
            <a:ahLst/>
            <a:cxnLst>
              <a:cxn ang="0">
                <a:pos x="connsiteX0" y="connsiteY0"/>
              </a:cxn>
              <a:cxn ang="0">
                <a:pos x="connsiteX1" y="connsiteY1"/>
              </a:cxn>
              <a:cxn ang="0">
                <a:pos x="connsiteX2" y="connsiteY2"/>
              </a:cxn>
            </a:cxnLst>
            <a:rect l="l" t="t" r="r" b="b"/>
            <a:pathLst>
              <a:path w="2037348" h="441158">
                <a:moveTo>
                  <a:pt x="0" y="433137"/>
                </a:moveTo>
                <a:lnTo>
                  <a:pt x="2037348" y="441158"/>
                </a:lnTo>
                <a:lnTo>
                  <a:pt x="2037348" y="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10138188" y="4417739"/>
            <a:ext cx="1727332" cy="338554"/>
          </a:xfrm>
          <a:prstGeom prst="rect">
            <a:avLst/>
          </a:prstGeom>
          <a:noFill/>
        </p:spPr>
        <p:txBody>
          <a:bodyPr wrap="none" rtlCol="0">
            <a:spAutoFit/>
          </a:bodyPr>
          <a:lstStyle/>
          <a:p>
            <a:r>
              <a:rPr lang="en-GB" sz="1600" dirty="0">
                <a:solidFill>
                  <a:schemeClr val="bg1">
                    <a:lumMod val="50000"/>
                  </a:schemeClr>
                </a:solidFill>
              </a:rPr>
              <a:t>24 V power supply</a:t>
            </a:r>
          </a:p>
        </p:txBody>
      </p:sp>
      <p:sp>
        <p:nvSpPr>
          <p:cNvPr id="13" name="Textfeld 12"/>
          <p:cNvSpPr txBox="1"/>
          <p:nvPr/>
        </p:nvSpPr>
        <p:spPr>
          <a:xfrm>
            <a:off x="9427623" y="5602446"/>
            <a:ext cx="1473224" cy="553998"/>
          </a:xfrm>
          <a:prstGeom prst="rect">
            <a:avLst/>
          </a:prstGeom>
          <a:noFill/>
        </p:spPr>
        <p:txBody>
          <a:bodyPr wrap="none" rtlCol="0">
            <a:spAutoFit/>
          </a:bodyPr>
          <a:lstStyle/>
          <a:p>
            <a:r>
              <a:rPr lang="en-GB" sz="1600" dirty="0">
                <a:solidFill>
                  <a:schemeClr val="bg1">
                    <a:lumMod val="50000"/>
                  </a:schemeClr>
                </a:solidFill>
              </a:rPr>
              <a:t>X-ray generator</a:t>
            </a:r>
          </a:p>
          <a:p>
            <a:endParaRPr lang="de-DE" sz="1400" dirty="0">
              <a:solidFill>
                <a:srgbClr val="62BB47"/>
              </a:solidFill>
              <a:latin typeface="Arial" panose="020B0604020202020204" pitchFamily="34" charset="0"/>
              <a:cs typeface="Arial" panose="020B0604020202020204" pitchFamily="34" charset="0"/>
            </a:endParaRPr>
          </a:p>
        </p:txBody>
      </p:sp>
      <p:sp>
        <p:nvSpPr>
          <p:cNvPr id="14" name="Textfeld 13"/>
          <p:cNvSpPr txBox="1"/>
          <p:nvPr/>
        </p:nvSpPr>
        <p:spPr>
          <a:xfrm>
            <a:off x="8867636" y="1504867"/>
            <a:ext cx="2838341" cy="553998"/>
          </a:xfrm>
          <a:prstGeom prst="rect">
            <a:avLst/>
          </a:prstGeom>
          <a:noFill/>
        </p:spPr>
        <p:txBody>
          <a:bodyPr wrap="none" rtlCol="0">
            <a:spAutoFit/>
          </a:bodyPr>
          <a:lstStyle/>
          <a:p>
            <a:r>
              <a:rPr lang="en-GB" sz="1600" dirty="0">
                <a:solidFill>
                  <a:schemeClr val="bg1">
                    <a:lumMod val="50000"/>
                  </a:schemeClr>
                </a:solidFill>
              </a:rPr>
              <a:t>Digital Full-field image </a:t>
            </a:r>
            <a:r>
              <a:rPr lang="en-GB" sz="1600" dirty="0" smtClean="0">
                <a:solidFill>
                  <a:schemeClr val="bg1">
                    <a:lumMod val="50000"/>
                  </a:schemeClr>
                </a:solidFill>
              </a:rPr>
              <a:t>receiver</a:t>
            </a:r>
            <a:endParaRPr lang="en-GB" sz="1600" dirty="0">
              <a:solidFill>
                <a:schemeClr val="bg1">
                  <a:lumMod val="50000"/>
                </a:schemeClr>
              </a:solidFill>
            </a:endParaRPr>
          </a:p>
          <a:p>
            <a:endParaRPr lang="de-DE" sz="1400" dirty="0">
              <a:solidFill>
                <a:srgbClr val="62BB47"/>
              </a:solidFill>
              <a:latin typeface="Arial" panose="020B0604020202020204" pitchFamily="34" charset="0"/>
              <a:cs typeface="Arial" panose="020B0604020202020204" pitchFamily="34" charset="0"/>
            </a:endParaRPr>
          </a:p>
        </p:txBody>
      </p:sp>
      <p:sp>
        <p:nvSpPr>
          <p:cNvPr id="15" name="Textfeld 14"/>
          <p:cNvSpPr txBox="1"/>
          <p:nvPr/>
        </p:nvSpPr>
        <p:spPr>
          <a:xfrm>
            <a:off x="315861" y="2550702"/>
            <a:ext cx="2017475" cy="338554"/>
          </a:xfrm>
          <a:prstGeom prst="rect">
            <a:avLst/>
          </a:prstGeom>
          <a:noFill/>
        </p:spPr>
        <p:txBody>
          <a:bodyPr wrap="none" rtlCol="0">
            <a:spAutoFit/>
          </a:bodyPr>
          <a:lstStyle/>
          <a:p>
            <a:r>
              <a:rPr lang="en-GB" sz="1600" dirty="0">
                <a:solidFill>
                  <a:schemeClr val="bg1">
                    <a:lumMod val="50000"/>
                  </a:schemeClr>
                </a:solidFill>
              </a:rPr>
              <a:t>Image evaluation </a:t>
            </a:r>
            <a:r>
              <a:rPr lang="en-GB" sz="1600" dirty="0" smtClean="0">
                <a:solidFill>
                  <a:schemeClr val="bg1">
                    <a:lumMod val="50000"/>
                  </a:schemeClr>
                </a:solidFill>
              </a:rPr>
              <a:t>card</a:t>
            </a:r>
            <a:endParaRPr lang="en-GB" sz="1600" dirty="0">
              <a:solidFill>
                <a:schemeClr val="bg1">
                  <a:lumMod val="50000"/>
                </a:schemeClr>
              </a:solidFill>
            </a:endParaRPr>
          </a:p>
        </p:txBody>
      </p:sp>
      <p:sp>
        <p:nvSpPr>
          <p:cNvPr id="17" name="Rechteck 16"/>
          <p:cNvSpPr/>
          <p:nvPr/>
        </p:nvSpPr>
        <p:spPr>
          <a:xfrm rot="2700000">
            <a:off x="6056102" y="5914307"/>
            <a:ext cx="390183" cy="39018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platzhalter 1"/>
          <p:cNvSpPr txBox="1">
            <a:spLocks/>
          </p:cNvSpPr>
          <p:nvPr/>
        </p:nvSpPr>
        <p:spPr>
          <a:xfrm>
            <a:off x="180601" y="6163781"/>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latin typeface="+mn-lt"/>
              </a:rPr>
              <a:t>X-ray components</a:t>
            </a:r>
            <a:endParaRPr lang="en-GB" dirty="0">
              <a:latin typeface="+mn-lt"/>
            </a:endParaRPr>
          </a:p>
        </p:txBody>
      </p:sp>
    </p:spTree>
    <p:extLst>
      <p:ext uri="{BB962C8B-B14F-4D97-AF65-F5344CB8AC3E}">
        <p14:creationId xmlns:p14="http://schemas.microsoft.com/office/powerpoint/2010/main" val="3376826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0"/>
          </p:nvPr>
        </p:nvSpPr>
        <p:spPr>
          <a:xfrm>
            <a:off x="469361" y="384849"/>
            <a:ext cx="881652" cy="227597"/>
          </a:xfrm>
        </p:spPr>
        <p:txBody>
          <a:bodyPr/>
          <a:lstStyle/>
          <a:p>
            <a:r>
              <a:rPr lang="de-DE" dirty="0"/>
              <a:t>PULSED </a:t>
            </a:r>
            <a:r>
              <a:rPr lang="de-DE" dirty="0" smtClean="0"/>
              <a:t>X-RAYS</a:t>
            </a:r>
          </a:p>
        </p:txBody>
      </p:sp>
      <p:sp>
        <p:nvSpPr>
          <p:cNvPr id="4" name="Textplatzhalter 1"/>
          <p:cNvSpPr txBox="1">
            <a:spLocks/>
          </p:cNvSpPr>
          <p:nvPr/>
        </p:nvSpPr>
        <p:spPr>
          <a:xfrm>
            <a:off x="-3" y="6115568"/>
            <a:ext cx="12192001" cy="745701"/>
          </a:xfrm>
          <a:prstGeom prst="rect">
            <a:avLst/>
          </a:prstGeom>
          <a:noFill/>
          <a:ln>
            <a:noFill/>
          </a:ln>
        </p:spPr>
        <p:txBody>
          <a:bodyPr lIns="90000" bIns="36000" anchor="ctr" anchorCtr="1"/>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600" kern="1200">
                <a:solidFill>
                  <a:schemeClr val="bg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latin typeface="+mn-lt"/>
                <a:cs typeface="Arial" panose="020B0604020202020204" pitchFamily="34" charset="0"/>
              </a:rPr>
              <a:t>Pulsed X-rays &amp; the product</a:t>
            </a:r>
            <a:endParaRPr lang="de-DE" dirty="0">
              <a:latin typeface="+mn-lt"/>
              <a:cs typeface="Arial" panose="020B0604020202020204" pitchFamily="34" charset="0"/>
            </a:endParaRPr>
          </a:p>
        </p:txBody>
      </p:sp>
      <p:sp>
        <p:nvSpPr>
          <p:cNvPr id="8" name="Rechteck 7"/>
          <p:cNvSpPr/>
          <p:nvPr/>
        </p:nvSpPr>
        <p:spPr>
          <a:xfrm rot="2700000">
            <a:off x="5951414" y="5967713"/>
            <a:ext cx="289169" cy="2891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4" name="Grafik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361" y="2351353"/>
            <a:ext cx="6118840" cy="1882003"/>
          </a:xfrm>
          <a:prstGeom prst="rect">
            <a:avLst/>
          </a:prstGeom>
        </p:spPr>
      </p:pic>
      <p:sp>
        <p:nvSpPr>
          <p:cNvPr id="9" name="Rechteck 8"/>
          <p:cNvSpPr/>
          <p:nvPr/>
        </p:nvSpPr>
        <p:spPr>
          <a:xfrm>
            <a:off x="6327667" y="1996063"/>
            <a:ext cx="3882190" cy="3769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dirty="0">
                <a:cs typeface="Arial" panose="020B0604020202020204" pitchFamily="34" charset="0"/>
              </a:rPr>
              <a:t>ONLY AVAILABLE WITH THE</a:t>
            </a:r>
          </a:p>
        </p:txBody>
      </p:sp>
      <p:sp>
        <p:nvSpPr>
          <p:cNvPr id="10" name="Rechteck 9"/>
          <p:cNvSpPr/>
          <p:nvPr/>
        </p:nvSpPr>
        <p:spPr>
          <a:xfrm>
            <a:off x="6952898" y="2367995"/>
            <a:ext cx="4716790" cy="3689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dirty="0" smtClean="0">
                <a:cs typeface="Arial" panose="020B0604020202020204" pitchFamily="34" charset="0"/>
              </a:rPr>
              <a:t>HEUFT </a:t>
            </a:r>
            <a:r>
              <a:rPr lang="de-DE" sz="2400" i="1" dirty="0" err="1" smtClean="0">
                <a:cs typeface="Arial" panose="020B0604020202020204" pitchFamily="34" charset="0"/>
              </a:rPr>
              <a:t>eXaminer</a:t>
            </a:r>
            <a:r>
              <a:rPr lang="de-DE" sz="2400" i="1" dirty="0" smtClean="0">
                <a:cs typeface="Arial" panose="020B0604020202020204" pitchFamily="34" charset="0"/>
              </a:rPr>
              <a:t> </a:t>
            </a:r>
            <a:r>
              <a:rPr lang="de-DE" sz="2400" i="1" baseline="30000" dirty="0" smtClean="0">
                <a:latin typeface="Verdana" panose="020B0604030504040204" pitchFamily="34" charset="0"/>
                <a:ea typeface="Verdana" panose="020B0604030504040204" pitchFamily="34" charset="0"/>
                <a:cs typeface="Verdana" panose="020B0604030504040204" pitchFamily="34" charset="0"/>
              </a:rPr>
              <a:t>II</a:t>
            </a:r>
            <a:r>
              <a:rPr lang="de-DE" sz="2400" i="1" dirty="0" smtClean="0">
                <a:latin typeface="Arial" panose="020B0604020202020204" pitchFamily="34" charset="0"/>
                <a:cs typeface="Arial" panose="020B0604020202020204" pitchFamily="34" charset="0"/>
              </a:rPr>
              <a:t> </a:t>
            </a:r>
            <a:r>
              <a:rPr lang="de-DE" sz="2400" dirty="0">
                <a:cs typeface="Arial" panose="020B0604020202020204" pitchFamily="34" charset="0"/>
              </a:rPr>
              <a:t>TECHNOLOGY</a:t>
            </a:r>
          </a:p>
        </p:txBody>
      </p:sp>
      <p:sp>
        <p:nvSpPr>
          <p:cNvPr id="11" name="Textfeld 10"/>
          <p:cNvSpPr txBox="1"/>
          <p:nvPr/>
        </p:nvSpPr>
        <p:spPr>
          <a:xfrm>
            <a:off x="6952898" y="3198068"/>
            <a:ext cx="4281007" cy="1200329"/>
          </a:xfrm>
          <a:prstGeom prst="rect">
            <a:avLst/>
          </a:prstGeom>
          <a:noFill/>
        </p:spPr>
        <p:txBody>
          <a:bodyPr wrap="square" rtlCol="0">
            <a:spAutoFit/>
          </a:bodyPr>
          <a:lstStyle/>
          <a:p>
            <a:r>
              <a:rPr lang="de-DE" sz="1600" dirty="0" err="1">
                <a:solidFill>
                  <a:schemeClr val="accent1"/>
                </a:solidFill>
                <a:cs typeface="Arial" panose="020B0604020202020204" pitchFamily="34" charset="0"/>
              </a:rPr>
              <a:t>Pulsed</a:t>
            </a:r>
            <a:r>
              <a:rPr lang="de-DE" sz="1600" dirty="0">
                <a:solidFill>
                  <a:schemeClr val="accent1"/>
                </a:solidFill>
                <a:cs typeface="Arial" panose="020B0604020202020204" pitchFamily="34" charset="0"/>
              </a:rPr>
              <a:t> X-</a:t>
            </a:r>
            <a:r>
              <a:rPr lang="de-DE" sz="1600" dirty="0" err="1">
                <a:solidFill>
                  <a:schemeClr val="accent1"/>
                </a:solidFill>
                <a:cs typeface="Arial" panose="020B0604020202020204" pitchFamily="34" charset="0"/>
              </a:rPr>
              <a:t>ray</a:t>
            </a:r>
            <a:r>
              <a:rPr lang="de-DE" sz="1600" dirty="0">
                <a:solidFill>
                  <a:schemeClr val="accent1"/>
                </a:solidFill>
                <a:cs typeface="Arial" panose="020B0604020202020204" pitchFamily="34" charset="0"/>
              </a:rPr>
              <a:t> </a:t>
            </a:r>
            <a:r>
              <a:rPr lang="de-DE" sz="1600" dirty="0" err="1" smtClean="0">
                <a:solidFill>
                  <a:schemeClr val="accent1"/>
                </a:solidFill>
                <a:cs typeface="Arial" panose="020B0604020202020204" pitchFamily="34" charset="0"/>
              </a:rPr>
              <a:t>technology</a:t>
            </a:r>
            <a:endParaRPr lang="de-DE" sz="1600" dirty="0" smtClean="0">
              <a:solidFill>
                <a:schemeClr val="accent1"/>
              </a:solidFill>
              <a:cs typeface="Arial" panose="020B0604020202020204" pitchFamily="34" charset="0"/>
            </a:endParaRPr>
          </a:p>
          <a:p>
            <a:endParaRPr lang="de-DE" sz="800" dirty="0" smtClean="0">
              <a:solidFill>
                <a:srgbClr val="62BB47"/>
              </a:solidFill>
              <a:latin typeface="Arial" panose="020B0604020202020204" pitchFamily="34" charset="0"/>
              <a:cs typeface="Arial" panose="020B0604020202020204" pitchFamily="34" charset="0"/>
            </a:endParaRPr>
          </a:p>
          <a:p>
            <a:r>
              <a:rPr lang="de-DE" sz="2400" b="1" dirty="0">
                <a:cs typeface="Arial" panose="020B0604020202020204" pitchFamily="34" charset="0"/>
              </a:rPr>
              <a:t>MAXIMUM </a:t>
            </a:r>
            <a:r>
              <a:rPr lang="de-DE" sz="2400" b="1" dirty="0" smtClean="0">
                <a:cs typeface="Arial" panose="020B0604020202020204" pitchFamily="34" charset="0"/>
              </a:rPr>
              <a:t>PRECISION AND </a:t>
            </a:r>
            <a:r>
              <a:rPr lang="de-DE" sz="2400" b="1" dirty="0">
                <a:cs typeface="Arial" panose="020B0604020202020204" pitchFamily="34" charset="0"/>
              </a:rPr>
              <a:t>MINIMUM RADIATION!</a:t>
            </a:r>
          </a:p>
        </p:txBody>
      </p:sp>
    </p:spTree>
    <p:extLst>
      <p:ext uri="{BB962C8B-B14F-4D97-AF65-F5344CB8AC3E}">
        <p14:creationId xmlns:p14="http://schemas.microsoft.com/office/powerpoint/2010/main" val="811795360"/>
      </p:ext>
    </p:extLst>
  </p:cSld>
  <p:clrMapOvr>
    <a:masterClrMapping/>
  </p:clrMapOvr>
</p:sld>
</file>

<file path=ppt/theme/theme1.xml><?xml version="1.0" encoding="utf-8"?>
<a:theme xmlns:a="http://schemas.openxmlformats.org/drawingml/2006/main" name="HEUFT Standard">
  <a:themeElements>
    <a:clrScheme name="HEUFT Standard">
      <a:dk1>
        <a:srgbClr val="000000"/>
      </a:dk1>
      <a:lt1>
        <a:sysClr val="window" lastClr="FFFFFF"/>
      </a:lt1>
      <a:dk2>
        <a:srgbClr val="000000"/>
      </a:dk2>
      <a:lt2>
        <a:srgbClr val="FFFFFF"/>
      </a:lt2>
      <a:accent1>
        <a:srgbClr val="FF6600"/>
      </a:accent1>
      <a:accent2>
        <a:srgbClr val="FF6600"/>
      </a:accent2>
      <a:accent3>
        <a:srgbClr val="009BDE"/>
      </a:accent3>
      <a:accent4>
        <a:srgbClr val="62BB47"/>
      </a:accent4>
      <a:accent5>
        <a:srgbClr val="A2238E"/>
      </a:accent5>
      <a:accent6>
        <a:srgbClr val="FFC000"/>
      </a:accent6>
      <a:hlink>
        <a:srgbClr val="FF6600"/>
      </a:hlink>
      <a:folHlink>
        <a:srgbClr val="FF66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44AC939E-4E24-4DBE-ABEF-08551333E6E5}"/>
    </a:ext>
  </a:extLst>
</a:theme>
</file>

<file path=ppt/theme/theme2.xml><?xml version="1.0" encoding="utf-8"?>
<a:theme xmlns:a="http://schemas.openxmlformats.org/drawingml/2006/main" name="HEUFT Beverage">
  <a:themeElements>
    <a:clrScheme name="HEUFT Beverage">
      <a:dk1>
        <a:srgbClr val="000000"/>
      </a:dk1>
      <a:lt1>
        <a:sysClr val="window" lastClr="FFFFFF"/>
      </a:lt1>
      <a:dk2>
        <a:srgbClr val="000000"/>
      </a:dk2>
      <a:lt2>
        <a:srgbClr val="FFFFFF"/>
      </a:lt2>
      <a:accent1>
        <a:srgbClr val="009BDE"/>
      </a:accent1>
      <a:accent2>
        <a:srgbClr val="FF6600"/>
      </a:accent2>
      <a:accent3>
        <a:srgbClr val="009BDE"/>
      </a:accent3>
      <a:accent4>
        <a:srgbClr val="62BB47"/>
      </a:accent4>
      <a:accent5>
        <a:srgbClr val="A2238E"/>
      </a:accent5>
      <a:accent6>
        <a:srgbClr val="FFC000"/>
      </a:accent6>
      <a:hlink>
        <a:srgbClr val="009BDE"/>
      </a:hlink>
      <a:folHlink>
        <a:srgbClr val="009BD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52842CF1-28C0-4088-919E-91ED41C9F327}"/>
    </a:ext>
  </a:extLst>
</a:theme>
</file>

<file path=ppt/theme/theme3.xml><?xml version="1.0" encoding="utf-8"?>
<a:theme xmlns:a="http://schemas.openxmlformats.org/drawingml/2006/main" name="HEUFT Food">
  <a:themeElements>
    <a:clrScheme name="HEUFT Food">
      <a:dk1>
        <a:srgbClr val="000000"/>
      </a:dk1>
      <a:lt1>
        <a:sysClr val="window" lastClr="FFFFFF"/>
      </a:lt1>
      <a:dk2>
        <a:srgbClr val="000000"/>
      </a:dk2>
      <a:lt2>
        <a:srgbClr val="FFFFFF"/>
      </a:lt2>
      <a:accent1>
        <a:srgbClr val="62BB47"/>
      </a:accent1>
      <a:accent2>
        <a:srgbClr val="FF6600"/>
      </a:accent2>
      <a:accent3>
        <a:srgbClr val="009BDE"/>
      </a:accent3>
      <a:accent4>
        <a:srgbClr val="62BB47"/>
      </a:accent4>
      <a:accent5>
        <a:srgbClr val="A2238E"/>
      </a:accent5>
      <a:accent6>
        <a:srgbClr val="FFC000"/>
      </a:accent6>
      <a:hlink>
        <a:srgbClr val="62BB47"/>
      </a:hlink>
      <a:folHlink>
        <a:srgbClr val="62BB4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7DF88463-1636-4EFA-A225-C3D10F6641F9}"/>
    </a:ext>
  </a:extLst>
</a:theme>
</file>

<file path=ppt/theme/theme4.xml><?xml version="1.0" encoding="utf-8"?>
<a:theme xmlns:a="http://schemas.openxmlformats.org/drawingml/2006/main" name="HEUFT Pharma">
  <a:themeElements>
    <a:clrScheme name="HEUFT Pharma">
      <a:dk1>
        <a:srgbClr val="000000"/>
      </a:dk1>
      <a:lt1>
        <a:sysClr val="window" lastClr="FFFFFF"/>
      </a:lt1>
      <a:dk2>
        <a:srgbClr val="000000"/>
      </a:dk2>
      <a:lt2>
        <a:srgbClr val="FFFFFF"/>
      </a:lt2>
      <a:accent1>
        <a:srgbClr val="A2238E"/>
      </a:accent1>
      <a:accent2>
        <a:srgbClr val="FF6600"/>
      </a:accent2>
      <a:accent3>
        <a:srgbClr val="009BDE"/>
      </a:accent3>
      <a:accent4>
        <a:srgbClr val="62BB47"/>
      </a:accent4>
      <a:accent5>
        <a:srgbClr val="A2238E"/>
      </a:accent5>
      <a:accent6>
        <a:srgbClr val="FFC000"/>
      </a:accent6>
      <a:hlink>
        <a:srgbClr val="A2238E"/>
      </a:hlink>
      <a:folHlink>
        <a:srgbClr val="A2238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duktpräsentation_D2016.potx" id="{ECC61DB6-4613-40F2-803F-2C779588FB93}" vid="{53ABF347-D501-4B57-B9E5-8D0D7AFA25D2}"/>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Produktpräsentation_D2016</Template>
  <TotalTime>0</TotalTime>
  <Words>1436</Words>
  <Application>Microsoft Office PowerPoint</Application>
  <PresentationFormat>Breitbild</PresentationFormat>
  <Paragraphs>227</Paragraphs>
  <Slides>16</Slides>
  <Notes>12</Notes>
  <HiddenSlides>0</HiddenSlides>
  <MMClips>0</MMClips>
  <ScaleCrop>false</ScaleCrop>
  <HeadingPairs>
    <vt:vector size="6" baseType="variant">
      <vt:variant>
        <vt:lpstr>Verwendete Schriftarten</vt:lpstr>
      </vt:variant>
      <vt:variant>
        <vt:i4>5</vt:i4>
      </vt:variant>
      <vt:variant>
        <vt:lpstr>Design</vt:lpstr>
      </vt:variant>
      <vt:variant>
        <vt:i4>4</vt:i4>
      </vt:variant>
      <vt:variant>
        <vt:lpstr>Folientitel</vt:lpstr>
      </vt:variant>
      <vt:variant>
        <vt:i4>16</vt:i4>
      </vt:variant>
    </vt:vector>
  </HeadingPairs>
  <TitlesOfParts>
    <vt:vector size="25" baseType="lpstr">
      <vt:lpstr>Arial</vt:lpstr>
      <vt:lpstr>Calibri</vt:lpstr>
      <vt:lpstr>Calibri Light</vt:lpstr>
      <vt:lpstr>Verdana</vt:lpstr>
      <vt:lpstr>Wingdings</vt:lpstr>
      <vt:lpstr>HEUFT Standard</vt:lpstr>
      <vt:lpstr>HEUFT Beverage</vt:lpstr>
      <vt:lpstr>HEUFT Food</vt:lpstr>
      <vt:lpstr>HEUFT Pharma</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jge</dc:creator>
  <cp:lastModifiedBy>Anton Diehl</cp:lastModifiedBy>
  <cp:revision>107</cp:revision>
  <cp:lastPrinted>2018-03-27T12:52:56Z</cp:lastPrinted>
  <dcterms:created xsi:type="dcterms:W3CDTF">2018-03-27T12:27:26Z</dcterms:created>
  <dcterms:modified xsi:type="dcterms:W3CDTF">2021-03-18T12:13:44Z</dcterms:modified>
</cp:coreProperties>
</file>